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39"/>
  </p:notesMasterIdLst>
  <p:handoutMasterIdLst>
    <p:handoutMasterId r:id="rId40"/>
  </p:handoutMasterIdLst>
  <p:sldIdLst>
    <p:sldId id="568" r:id="rId3"/>
    <p:sldId id="610" r:id="rId4"/>
    <p:sldId id="620" r:id="rId5"/>
    <p:sldId id="627" r:id="rId6"/>
    <p:sldId id="628" r:id="rId7"/>
    <p:sldId id="604" r:id="rId8"/>
    <p:sldId id="626" r:id="rId9"/>
    <p:sldId id="629" r:id="rId10"/>
    <p:sldId id="640" r:id="rId11"/>
    <p:sldId id="635" r:id="rId12"/>
    <p:sldId id="634" r:id="rId13"/>
    <p:sldId id="617" r:id="rId14"/>
    <p:sldId id="606" r:id="rId15"/>
    <p:sldId id="414" r:id="rId16"/>
    <p:sldId id="652" r:id="rId17"/>
    <p:sldId id="638" r:id="rId18"/>
    <p:sldId id="630" r:id="rId19"/>
    <p:sldId id="641" r:id="rId20"/>
    <p:sldId id="642" r:id="rId21"/>
    <p:sldId id="632" r:id="rId22"/>
    <p:sldId id="643" r:id="rId23"/>
    <p:sldId id="636" r:id="rId24"/>
    <p:sldId id="622" r:id="rId25"/>
    <p:sldId id="625" r:id="rId26"/>
    <p:sldId id="608" r:id="rId27"/>
    <p:sldId id="631" r:id="rId28"/>
    <p:sldId id="614" r:id="rId29"/>
    <p:sldId id="646" r:id="rId30"/>
    <p:sldId id="644" r:id="rId31"/>
    <p:sldId id="647" r:id="rId32"/>
    <p:sldId id="645" r:id="rId33"/>
    <p:sldId id="648" r:id="rId34"/>
    <p:sldId id="650" r:id="rId35"/>
    <p:sldId id="649" r:id="rId36"/>
    <p:sldId id="651" r:id="rId37"/>
    <p:sldId id="611" r:id="rId38"/>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CC9900"/>
    <a:srgbClr val="CCFFFF"/>
    <a:srgbClr val="FFCCFF"/>
    <a:srgbClr val="FCFDF1"/>
    <a:srgbClr val="FFFFFF"/>
    <a:srgbClr val="66CCFF"/>
    <a:srgbClr val="CCFF33"/>
    <a:srgbClr val="66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2" autoAdjust="0"/>
    <p:restoredTop sz="96210" autoAdjust="0"/>
  </p:normalViewPr>
  <p:slideViewPr>
    <p:cSldViewPr snapToGrid="0">
      <p:cViewPr>
        <p:scale>
          <a:sx n="100" d="100"/>
          <a:sy n="100" d="100"/>
        </p:scale>
        <p:origin x="192"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2" y="2"/>
            <a:ext cx="3051713" cy="473749"/>
          </a:xfrm>
          <a:prstGeom prst="rect">
            <a:avLst/>
          </a:prstGeom>
          <a:noFill/>
          <a:ln>
            <a:noFill/>
          </a:ln>
          <a:effectLst/>
        </p:spPr>
        <p:txBody>
          <a:bodyPr vert="horz" wrap="square" lIns="95454" tIns="47726" rIns="95454" bIns="47726" numCol="1" anchor="t" anchorCtr="0" compatLnSpc="1">
            <a:prstTxWarp prst="textNoShape">
              <a:avLst/>
            </a:prstTxWarp>
          </a:bodyPr>
          <a:lstStyle>
            <a:lvl1pPr algn="l" defTabSz="954591" eaLnBrk="1" hangingPunct="1">
              <a:defRPr sz="1100">
                <a:latin typeface="Arial" pitchFamily="34" charset="0"/>
              </a:defRPr>
            </a:lvl1pPr>
          </a:lstStyle>
          <a:p>
            <a:pPr>
              <a:defRPr/>
            </a:pPr>
            <a:endParaRPr lang="ja-JP" altLang="en-US">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4016364" y="2"/>
            <a:ext cx="3051713" cy="473749"/>
          </a:xfrm>
          <a:prstGeom prst="rect">
            <a:avLst/>
          </a:prstGeom>
          <a:noFill/>
          <a:ln>
            <a:noFill/>
          </a:ln>
          <a:effectLst/>
        </p:spPr>
        <p:txBody>
          <a:bodyPr vert="horz" wrap="square" lIns="95454" tIns="47726" rIns="95454" bIns="47726" numCol="1" anchor="t" anchorCtr="0" compatLnSpc="1">
            <a:prstTxWarp prst="textNoShape">
              <a:avLst/>
            </a:prstTxWarp>
          </a:bodyPr>
          <a:lstStyle>
            <a:lvl1pPr algn="r" defTabSz="954591" eaLnBrk="1" hangingPunct="1">
              <a:defRPr sz="11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2024/6/18</a:t>
            </a:fld>
            <a:endParaRPr lang="ja-JP" altLang="en-US">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2" y="9721657"/>
            <a:ext cx="3051713" cy="475382"/>
          </a:xfrm>
          <a:prstGeom prst="rect">
            <a:avLst/>
          </a:prstGeom>
          <a:noFill/>
          <a:ln>
            <a:noFill/>
          </a:ln>
          <a:effectLst/>
        </p:spPr>
        <p:txBody>
          <a:bodyPr vert="horz" wrap="square" lIns="95454" tIns="47726" rIns="95454" bIns="47726" numCol="1" anchor="b" anchorCtr="0" compatLnSpc="1">
            <a:prstTxWarp prst="textNoShape">
              <a:avLst/>
            </a:prstTxWarp>
          </a:bodyPr>
          <a:lstStyle>
            <a:lvl1pPr algn="l" defTabSz="954591" eaLnBrk="1" hangingPunct="1">
              <a:defRPr sz="1100">
                <a:latin typeface="Arial" pitchFamily="34" charset="0"/>
              </a:defRPr>
            </a:lvl1pPr>
          </a:lstStyle>
          <a:p>
            <a:pPr>
              <a:defRPr/>
            </a:pPr>
            <a:endParaRPr lang="ja-JP" altLang="en-US">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4016364" y="9721657"/>
            <a:ext cx="3051713" cy="475382"/>
          </a:xfrm>
          <a:prstGeom prst="rect">
            <a:avLst/>
          </a:prstGeom>
          <a:noFill/>
          <a:ln>
            <a:noFill/>
          </a:ln>
          <a:effectLst/>
        </p:spPr>
        <p:txBody>
          <a:bodyPr vert="horz" wrap="square" lIns="95454" tIns="47726" rIns="95454" bIns="47726" numCol="1" anchor="b" anchorCtr="0" compatLnSpc="1">
            <a:prstTxWarp prst="textNoShape">
              <a:avLst/>
            </a:prstTxWarp>
          </a:bodyPr>
          <a:lstStyle>
            <a:lvl1pPr algn="r" defTabSz="954591">
              <a:defRPr sz="1100"/>
            </a:lvl1pPr>
          </a:lstStyle>
          <a:p>
            <a:fld id="{CCEEE709-DB8B-49C2-B98E-93E8F7F447A9}" type="slidenum">
              <a:rPr lang="ja-JP" altLang="en-US">
                <a:latin typeface="游ゴシック" panose="020B0400000000000000" pitchFamily="50" charset="-128"/>
              </a:rPr>
              <a:pPr/>
              <a:t>‹#›</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76363" cy="512956"/>
          </a:xfrm>
          <a:prstGeom prst="rect">
            <a:avLst/>
          </a:prstGeom>
          <a:noFill/>
          <a:ln>
            <a:noFill/>
          </a:ln>
        </p:spPr>
        <p:txBody>
          <a:bodyPr vert="horz" wrap="square" lIns="95454" tIns="47726" rIns="95454" bIns="47726" numCol="1" anchor="t" anchorCtr="0" compatLnSpc="1">
            <a:prstTxWarp prst="textNoShape">
              <a:avLst/>
            </a:prstTxWarp>
          </a:bodyPr>
          <a:lstStyle>
            <a:lvl1pPr algn="l" defTabSz="954591" eaLnBrk="1" hangingPunct="1">
              <a:defRPr sz="1100">
                <a:latin typeface="游ゴシック" panose="020B0400000000000000"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4021295" y="1"/>
            <a:ext cx="3076363" cy="512956"/>
          </a:xfrm>
          <a:prstGeom prst="rect">
            <a:avLst/>
          </a:prstGeom>
          <a:noFill/>
          <a:ln>
            <a:noFill/>
          </a:ln>
        </p:spPr>
        <p:txBody>
          <a:bodyPr vert="horz" wrap="square" lIns="95454" tIns="47726" rIns="95454" bIns="47726" numCol="1" anchor="t" anchorCtr="0" compatLnSpc="1">
            <a:prstTxWarp prst="textNoShape">
              <a:avLst/>
            </a:prstTxWarp>
          </a:bodyPr>
          <a:lstStyle>
            <a:lvl1pPr algn="r" defTabSz="954591" eaLnBrk="1" hangingPunct="1">
              <a:defRPr sz="1100">
                <a:latin typeface="游ゴシック" panose="020B0400000000000000"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0600" y="768350"/>
            <a:ext cx="511968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9931" y="4861646"/>
            <a:ext cx="5679440" cy="4605168"/>
          </a:xfrm>
          <a:prstGeom prst="rect">
            <a:avLst/>
          </a:prstGeom>
          <a:noFill/>
          <a:ln>
            <a:noFill/>
          </a:ln>
        </p:spPr>
        <p:txBody>
          <a:bodyPr vert="horz" wrap="square" lIns="95454" tIns="47726" rIns="95454" bIns="4772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1" y="9720024"/>
            <a:ext cx="3076363" cy="512956"/>
          </a:xfrm>
          <a:prstGeom prst="rect">
            <a:avLst/>
          </a:prstGeom>
          <a:noFill/>
          <a:ln>
            <a:noFill/>
          </a:ln>
        </p:spPr>
        <p:txBody>
          <a:bodyPr vert="horz" wrap="square" lIns="95454" tIns="47726" rIns="95454" bIns="47726" numCol="1" anchor="b" anchorCtr="0" compatLnSpc="1">
            <a:prstTxWarp prst="textNoShape">
              <a:avLst/>
            </a:prstTxWarp>
          </a:bodyPr>
          <a:lstStyle>
            <a:lvl1pPr algn="l" defTabSz="954591" eaLnBrk="1" hangingPunct="1">
              <a:defRPr sz="1100">
                <a:latin typeface="游ゴシック" panose="020B0400000000000000"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4021295" y="9720024"/>
            <a:ext cx="3076363" cy="512956"/>
          </a:xfrm>
          <a:prstGeom prst="rect">
            <a:avLst/>
          </a:prstGeom>
          <a:noFill/>
          <a:ln>
            <a:noFill/>
          </a:ln>
        </p:spPr>
        <p:txBody>
          <a:bodyPr vert="horz" wrap="square" lIns="95454" tIns="47726" rIns="95454" bIns="47726" numCol="1" anchor="b" anchorCtr="0" compatLnSpc="1">
            <a:prstTxWarp prst="textNoShape">
              <a:avLst/>
            </a:prstTxWarp>
          </a:bodyPr>
          <a:lstStyle>
            <a:lvl1pPr algn="r" defTabSz="954591">
              <a:defRPr sz="1100">
                <a:latin typeface="游ゴシック" panose="020B0400000000000000" pitchFamily="50" charset="-128"/>
              </a:defRPr>
            </a:lvl1pPr>
          </a:lstStyle>
          <a:p>
            <a:fld id="{E55BAF99-145A-4A58-B71D-0DD6354E2CEA}" type="slidenum">
              <a:rPr lang="en-US" altLang="ja-JP" smtClean="0"/>
              <a:pPr/>
              <a:t>‹#›</a:t>
            </a:fld>
            <a:endParaRPr lang="en-US" altLang="ja-JP"/>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6" Type="http://schemas.openxmlformats.org/officeDocument/2006/relationships/hyperlink" Target="https://www.weblio.jp/content/%E5%91%BC%E3%81%B0%E3%82%8C%E3%81%BE%E3%81%99" TargetMode="External"/><Relationship Id="rId21" Type="http://schemas.openxmlformats.org/officeDocument/2006/relationships/hyperlink" Target="https://www.weblio.jp/content/Global+Positioning+System" TargetMode="External"/><Relationship Id="rId34" Type="http://schemas.openxmlformats.org/officeDocument/2006/relationships/hyperlink" Target="https://www.weblio.jp/content/%E7%99%BA%E4%BF%A1%E3%81%97" TargetMode="External"/><Relationship Id="rId42" Type="http://schemas.openxmlformats.org/officeDocument/2006/relationships/hyperlink" Target="https://www.weblio.jp/content/%E7%89%B9%E5%AE%9A%E3%81%97%E3%81%BE%E3%81%99" TargetMode="External"/><Relationship Id="rId47" Type="http://schemas.openxmlformats.org/officeDocument/2006/relationships/hyperlink" Target="https://www.weblio.jp/content/%E5%BF%9C%E7%AD%94%E6%99%82%E9%96%93" TargetMode="External"/><Relationship Id="rId50" Type="http://schemas.openxmlformats.org/officeDocument/2006/relationships/hyperlink" Target="https://www.weblio.jp/content/3%E6%AC%A1%E5%85%83" TargetMode="External"/><Relationship Id="rId55" Type="http://schemas.openxmlformats.org/officeDocument/2006/relationships/hyperlink" Target="https://www.weblio.jp/content/%E7%99%BA%E4%BF%A1%E8%80%85" TargetMode="External"/><Relationship Id="rId63" Type="http://schemas.openxmlformats.org/officeDocument/2006/relationships/hyperlink" Target="https://www.weblio.jp/content/%E3%82%B9%E3%83%9E%E3%83%BC%E3%83%88%E3%83%95%E3%82%A9%E3%83%B3" TargetMode="External"/><Relationship Id="rId7" Type="http://schemas.openxmlformats.org/officeDocument/2006/relationships/hyperlink" Target="https://www.weblio.jp/content/%E3%82%B8%E3%83%BC%E3%83%94%E3%83%BC%E3%82%A8%E3%82%B9" TargetMode="External"/><Relationship Id="rId2" Type="http://schemas.openxmlformats.org/officeDocument/2006/relationships/slide" Target="../slides/slide13.xml"/><Relationship Id="rId16" Type="http://schemas.openxmlformats.org/officeDocument/2006/relationships/hyperlink" Target="https://www.weblio.jp/content/%E7%B7%AF%E5%BA%A6%E3%83%BB%E7%B5%8C%E5%BA%A6" TargetMode="External"/><Relationship Id="rId29" Type="http://schemas.openxmlformats.org/officeDocument/2006/relationships/hyperlink" Target="https://www.weblio.jp/content/km" TargetMode="External"/><Relationship Id="rId11" Type="http://schemas.openxmlformats.org/officeDocument/2006/relationships/hyperlink" Target="https://www.weblio.jp/content/%E8%A8%88%E6%B8%AC" TargetMode="External"/><Relationship Id="rId24" Type="http://schemas.openxmlformats.org/officeDocument/2006/relationships/hyperlink" Target="https://www.weblio.jp/content/%E5%9C%B0%E7%90%83" TargetMode="External"/><Relationship Id="rId32" Type="http://schemas.openxmlformats.org/officeDocument/2006/relationships/hyperlink" Target="https://www.weblio.jp/content/GPS%E8%A1%9B%E6%98%9F" TargetMode="External"/><Relationship Id="rId37" Type="http://schemas.openxmlformats.org/officeDocument/2006/relationships/hyperlink" Target="https://www.weblio.jp/content/%E3%82%8F%E3%81%9A%E3%81%8B%E3%81%AA" TargetMode="External"/><Relationship Id="rId40" Type="http://schemas.openxmlformats.org/officeDocument/2006/relationships/hyperlink" Target="https://www.weblio.jp/content/%E7%85%A7%E5%90%88%E3%81%99%E3%82%8B" TargetMode="External"/><Relationship Id="rId45" Type="http://schemas.openxmlformats.org/officeDocument/2006/relationships/hyperlink" Target="https://www.weblio.jp/content/%E6%8E%88%E5%8F%97%E3%81%99%E3%82%8B" TargetMode="External"/><Relationship Id="rId53" Type="http://schemas.openxmlformats.org/officeDocument/2006/relationships/hyperlink" Target="https://www.weblio.jp/content/%E3%81%A7%E3%81%8D%E3%81%BE%E3%81%99" TargetMode="External"/><Relationship Id="rId58" Type="http://schemas.openxmlformats.org/officeDocument/2006/relationships/hyperlink" Target="https://www.weblio.jp/content/%E3%81%A8%E3%81%84%E3%81%86%E3%82%8F%E3%81%91%E3%81%A7" TargetMode="External"/><Relationship Id="rId66" Type="http://schemas.openxmlformats.org/officeDocument/2006/relationships/hyperlink" Target="https://www.weblio.jp/content/%E4%B8%8D%E5%8F%AF%E6%AC%A0" TargetMode="External"/><Relationship Id="rId5" Type="http://schemas.openxmlformats.org/officeDocument/2006/relationships/hyperlink" Target="https://ja.wikipedia.org/wiki/%E8%88%AA%E7%A9%BA%E6%A9%9F" TargetMode="External"/><Relationship Id="rId61" Type="http://schemas.openxmlformats.org/officeDocument/2006/relationships/hyperlink" Target="https://www.weblio.jp/content/%E6%9C%80%E8%BF%91" TargetMode="External"/><Relationship Id="rId19" Type="http://schemas.openxmlformats.org/officeDocument/2006/relationships/hyperlink" Target="https://www.weblio.jp/content/%E5%88%A9%E7%94%A8%E3%81%95%E3%82%8C" TargetMode="External"/><Relationship Id="rId14" Type="http://schemas.openxmlformats.org/officeDocument/2006/relationships/hyperlink" Target="https://www.weblio.jp/content/%E3%81%82%E3%82%89%E3%82%86%E3%82%8B" TargetMode="External"/><Relationship Id="rId22" Type="http://schemas.openxmlformats.org/officeDocument/2006/relationships/hyperlink" Target="https://www.weblio.jp/content/%E7%9B%B4%E8%A8%B3" TargetMode="External"/><Relationship Id="rId27" Type="http://schemas.openxmlformats.org/officeDocument/2006/relationships/hyperlink" Target="https://www.weblio.jp/content/%E7%AB%AF%E6%9C%AB" TargetMode="External"/><Relationship Id="rId30" Type="http://schemas.openxmlformats.org/officeDocument/2006/relationships/hyperlink" Target="https://www.weblio.jp/content/%E8%BB%8C%E9%81%93%E4%B8%8A" TargetMode="External"/><Relationship Id="rId35" Type="http://schemas.openxmlformats.org/officeDocument/2006/relationships/hyperlink" Target="https://www.weblio.jp/content/%E5%BF%9C%E7%AD%94" TargetMode="External"/><Relationship Id="rId43" Type="http://schemas.openxmlformats.org/officeDocument/2006/relationships/hyperlink" Target="https://www.weblio.jp/content/%E8%A4%87%E6%95%B0" TargetMode="External"/><Relationship Id="rId48" Type="http://schemas.openxmlformats.org/officeDocument/2006/relationships/hyperlink" Target="https://www.weblio.jp/content/%E5%88%A4%E6%98%8E%E3%81%97" TargetMode="External"/><Relationship Id="rId56" Type="http://schemas.openxmlformats.org/officeDocument/2006/relationships/hyperlink" Target="https://www.weblio.jp/content/%E4%BD%8D%E7%BD%AE" TargetMode="External"/><Relationship Id="rId64" Type="http://schemas.openxmlformats.org/officeDocument/2006/relationships/hyperlink" Target="https://www.weblio.jp/content/%E3%82%AB%E3%83%BC%E3%83%8A%E3%83%93" TargetMode="External"/><Relationship Id="rId8" Type="http://schemas.openxmlformats.org/officeDocument/2006/relationships/hyperlink" Target="https://www.weblio.jp/content/%E4%BA%BA%E5%B7%A5%E8%A1%9B%E6%98%9F" TargetMode="External"/><Relationship Id="rId51" Type="http://schemas.openxmlformats.org/officeDocument/2006/relationships/hyperlink" Target="https://www.weblio.jp/content/%E4%BD%8D%E7%BD%AE%E6%83%85%E5%A0%B1" TargetMode="External"/><Relationship Id="rId3" Type="http://schemas.openxmlformats.org/officeDocument/2006/relationships/hyperlink" Target="https://ja.wikipedia.org/wiki/%E5%A4%A9%E4%BD%93" TargetMode="External"/><Relationship Id="rId12" Type="http://schemas.openxmlformats.org/officeDocument/2006/relationships/hyperlink" Target="https://www.weblio.jp/content/%E3%82%B7%E3%82%B9%E3%83%86%E3%83%A0" TargetMode="External"/><Relationship Id="rId17" Type="http://schemas.openxmlformats.org/officeDocument/2006/relationships/hyperlink" Target="https://www.weblio.jp/content/%E7%89%B9%E5%AE%9A%E3%81%A7%E3%81%8D%E3%82%8B" TargetMode="External"/><Relationship Id="rId25" Type="http://schemas.openxmlformats.org/officeDocument/2006/relationships/hyperlink" Target="https://www.weblio.jp/content/%E7%84%A1%E7%B7%9A%E6%B8%AC%E4%BD%8D" TargetMode="External"/><Relationship Id="rId33" Type="http://schemas.openxmlformats.org/officeDocument/2006/relationships/hyperlink" Target="https://www.weblio.jp/content/%E4%BF%A1%E5%8F%B7" TargetMode="External"/><Relationship Id="rId38" Type="http://schemas.openxmlformats.org/officeDocument/2006/relationships/hyperlink" Target="https://www.weblio.jp/content/%E6%99%82%E9%96%93%E5%B7%AE" TargetMode="External"/><Relationship Id="rId46" Type="http://schemas.openxmlformats.org/officeDocument/2006/relationships/hyperlink" Target="https://www.weblio.jp/content/%E8%A1%9B%E6%98%9F" TargetMode="External"/><Relationship Id="rId59" Type="http://schemas.openxmlformats.org/officeDocument/2006/relationships/hyperlink" Target="https://www.weblio.jp/content/%E3%81%A8%E3%81%97%E3%81%A6%E3%81%AE" TargetMode="External"/><Relationship Id="rId67" Type="http://schemas.openxmlformats.org/officeDocument/2006/relationships/hyperlink" Target="https://www.weblio.jp/content/%E7%B5%84%E3%81%BF%E8%BE%BC%E3%81%BE%E3%82%8C" TargetMode="External"/><Relationship Id="rId20" Type="http://schemas.openxmlformats.org/officeDocument/2006/relationships/hyperlink" Target="https://www.weblio.jp/content/%E3%81%BE%E3%81%99%E3%80%82" TargetMode="External"/><Relationship Id="rId41" Type="http://schemas.openxmlformats.org/officeDocument/2006/relationships/hyperlink" Target="https://www.weblio.jp/content/%E5%9C%B0%E7%90%86%E4%B8%8A%E3%81%AE%E4%BD%8D%E7%BD%AE" TargetMode="External"/><Relationship Id="rId54" Type="http://schemas.openxmlformats.org/officeDocument/2006/relationships/hyperlink" Target="https://www.weblio.jp/content/%E8%87%AA%E4%BD%93" TargetMode="External"/><Relationship Id="rId62" Type="http://schemas.openxmlformats.org/officeDocument/2006/relationships/hyperlink" Target="https://www.weblio.jp/content/%E3%82%B9%E3%83%9E%E3%83%9B" TargetMode="External"/><Relationship Id="rId1" Type="http://schemas.openxmlformats.org/officeDocument/2006/relationships/notesMaster" Target="../notesMasters/notesMaster1.xml"/><Relationship Id="rId6" Type="http://schemas.openxmlformats.org/officeDocument/2006/relationships/hyperlink" Target="https://ja.wikipedia.org/wiki/%E8%88%AA%E6%B5%B7%E8%A1%93" TargetMode="External"/><Relationship Id="rId15" Type="http://schemas.openxmlformats.org/officeDocument/2006/relationships/hyperlink" Target="https://www.weblio.jp/content/%E5%9C%B0%E5%9F%9F" TargetMode="External"/><Relationship Id="rId23" Type="http://schemas.openxmlformats.org/officeDocument/2006/relationships/hyperlink" Target="https://www.weblio.jp/content/%E5%85%A8%E5%9C%B0%E7%90%83%E6%B8%AC%E4%BD%8D%E3%82%B7%E3%82%B9%E3%83%86%E3%83%A0" TargetMode="External"/><Relationship Id="rId28" Type="http://schemas.openxmlformats.org/officeDocument/2006/relationships/hyperlink" Target="https://www.weblio.jp/content/%E4%B8%87" TargetMode="External"/><Relationship Id="rId36" Type="http://schemas.openxmlformats.org/officeDocument/2006/relationships/hyperlink" Target="https://www.weblio.jp/content/%E8%BF%94%E3%81%A3%E3%81%A6" TargetMode="External"/><Relationship Id="rId49" Type="http://schemas.openxmlformats.org/officeDocument/2006/relationships/hyperlink" Target="https://www.weblio.jp/content/%E7%B2%BE%E5%AF%86%E3%81%AA" TargetMode="External"/><Relationship Id="rId57" Type="http://schemas.openxmlformats.org/officeDocument/2006/relationships/hyperlink" Target="https://www.weblio.jp/content/%E6%8A%8A%E6%8F%A1%E3%81%97%E3%81%A6" TargetMode="External"/><Relationship Id="rId10" Type="http://schemas.openxmlformats.org/officeDocument/2006/relationships/hyperlink" Target="https://www.weblio.jp/content/%E5%9C%B0%E7%90%86%E6%83%85%E5%A0%B1" TargetMode="External"/><Relationship Id="rId31" Type="http://schemas.openxmlformats.org/officeDocument/2006/relationships/hyperlink" Target="https://www.weblio.jp/content/%E9%85%8D%E7%BD%AE%E3%81%95%E3%82%8C" TargetMode="External"/><Relationship Id="rId44" Type="http://schemas.openxmlformats.org/officeDocument/2006/relationships/hyperlink" Target="https://www.weblio.jp/content/%E5%90%8C%E6%99%82%E3%81%AB" TargetMode="External"/><Relationship Id="rId52" Type="http://schemas.openxmlformats.org/officeDocument/2006/relationships/hyperlink" Target="https://www.weblio.jp/content/%E5%8F%96%E5%BE%97" TargetMode="External"/><Relationship Id="rId60" Type="http://schemas.openxmlformats.org/officeDocument/2006/relationships/hyperlink" Target="https://www.weblio.jp/content/%E6%A9%9F%E8%83%BD" TargetMode="External"/><Relationship Id="rId65" Type="http://schemas.openxmlformats.org/officeDocument/2006/relationships/hyperlink" Target="https://www.weblio.jp/content/%E3%82%AB%E3%83%BC%E3%83%8A%E3%83%93%E3%82%B2%E3%83%BC%E3%82%B7%E3%83%A7%E3%83%B3%E3%82%B7%E3%82%B9%E3%83%86%E3%83%A0" TargetMode="External"/><Relationship Id="rId4" Type="http://schemas.openxmlformats.org/officeDocument/2006/relationships/hyperlink" Target="https://ja.wikipedia.org/wiki/%E8%88%B9%E8%88%B6" TargetMode="External"/><Relationship Id="rId9" Type="http://schemas.openxmlformats.org/officeDocument/2006/relationships/hyperlink" Target="https://www.weblio.jp/content/%E9%A7%86%E4%BD%BF%E3%81%97%E3%81%9F" TargetMode="External"/><Relationship Id="rId13" Type="http://schemas.openxmlformats.org/officeDocument/2006/relationships/hyperlink" Target="https://www.weblio.jp/content/%E5%9C%B0%E4%B8%8A" TargetMode="External"/><Relationship Id="rId18" Type="http://schemas.openxmlformats.org/officeDocument/2006/relationships/hyperlink" Target="https://www.weblio.jp/content/%E4%BB%95%E7%B5%84%E3%81%BF" TargetMode="External"/><Relationship Id="rId39" Type="http://schemas.openxmlformats.org/officeDocument/2006/relationships/hyperlink" Target="https://www.weblio.jp/content/%E8%A8%88%E7%AE%97"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15.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23.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24.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4.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5.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0</a:t>
            </a:fld>
            <a:endParaRPr lang="en-US" altLang="ja-JP" sz="190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a:ea typeface="ＭＳ Ｐゴシック" panose="020B0600070205080204" pitchFamily="50" charset="-128"/>
              </a:rPr>
              <a:t>MISTEE</a:t>
            </a:r>
            <a:r>
              <a:rPr lang="ja-JP" altLang="en-US" sz="1900">
                <a:ea typeface="ＭＳ Ｐゴシック" panose="020B0600070205080204" pitchFamily="50" charset="-128"/>
              </a:rPr>
              <a:t>について</a:t>
            </a:r>
            <a:endParaRPr lang="ja-JP" altLang="ja-JP" sz="190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591"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293" indent="-294727" defTabSz="954591"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8911"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0475"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040"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3604"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5168"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6733"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8297"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0</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a:p>
        </p:txBody>
      </p:sp>
    </p:spTree>
    <p:extLst>
      <p:ext uri="{BB962C8B-B14F-4D97-AF65-F5344CB8AC3E}">
        <p14:creationId xmlns:p14="http://schemas.microsoft.com/office/powerpoint/2010/main" val="4290673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10</a:t>
            </a:fld>
            <a:endParaRPr lang="en-US" altLang="ja-JP"/>
          </a:p>
        </p:txBody>
      </p:sp>
    </p:spTree>
    <p:extLst>
      <p:ext uri="{BB962C8B-B14F-4D97-AF65-F5344CB8AC3E}">
        <p14:creationId xmlns:p14="http://schemas.microsoft.com/office/powerpoint/2010/main" val="3002485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11</a:t>
            </a:fld>
            <a:endParaRPr lang="en-US" altLang="ja-JP"/>
          </a:p>
        </p:txBody>
      </p:sp>
    </p:spTree>
    <p:extLst>
      <p:ext uri="{BB962C8B-B14F-4D97-AF65-F5344CB8AC3E}">
        <p14:creationId xmlns:p14="http://schemas.microsoft.com/office/powerpoint/2010/main" val="2343678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Meiryo" panose="020B0604030504040204" pitchFamily="50" charset="-128"/>
                <a:ea typeface="Meiryo" panose="020B0604030504040204" pitchFamily="50" charset="-128"/>
              </a:rPr>
              <a:t>デービスの名で呼ばれる装置が図 </a:t>
            </a:r>
            <a:r>
              <a:rPr lang="en-US" altLang="ja-JP" b="0" i="0" dirty="0">
                <a:solidFill>
                  <a:srgbClr val="000000"/>
                </a:solidFill>
                <a:effectLst/>
                <a:latin typeface="Meiryo" panose="020B0604030504040204" pitchFamily="50" charset="-128"/>
                <a:ea typeface="Meiryo" panose="020B0604030504040204" pitchFamily="50" charset="-128"/>
              </a:rPr>
              <a:t>3 </a:t>
            </a:r>
            <a:r>
              <a:rPr lang="ja-JP" altLang="en-US" b="0" i="0" dirty="0">
                <a:solidFill>
                  <a:srgbClr val="000000"/>
                </a:solidFill>
                <a:effectLst/>
                <a:latin typeface="Meiryo" panose="020B0604030504040204" pitchFamily="50" charset="-128"/>
                <a:ea typeface="Meiryo" panose="020B0604030504040204" pitchFamily="50" charset="-128"/>
              </a:rPr>
              <a:t>に表示される。 この型式は </a:t>
            </a:r>
            <a:r>
              <a:rPr lang="en-US" altLang="ja-JP" b="0" i="0" dirty="0">
                <a:solidFill>
                  <a:srgbClr val="000000"/>
                </a:solidFill>
                <a:effectLst/>
                <a:latin typeface="Meiryo" panose="020B0604030504040204" pitchFamily="50" charset="-128"/>
                <a:ea typeface="Meiryo" panose="020B0604030504040204" pitchFamily="50" charset="-128"/>
              </a:rPr>
              <a:t>17 </a:t>
            </a:r>
            <a:r>
              <a:rPr lang="ja-JP" altLang="en-US" b="0" i="0" dirty="0">
                <a:solidFill>
                  <a:srgbClr val="000000"/>
                </a:solidFill>
                <a:effectLst/>
                <a:latin typeface="Meiryo" panose="020B0604030504040204" pitchFamily="50" charset="-128"/>
                <a:ea typeface="Meiryo" panose="020B0604030504040204" pitchFamily="50" charset="-128"/>
              </a:rPr>
              <a:t>世紀中頃に発展した。 四分の </a:t>
            </a:r>
            <a:r>
              <a:rPr lang="en-US" altLang="ja-JP" b="0" i="0" dirty="0">
                <a:solidFill>
                  <a:srgbClr val="000000"/>
                </a:solidFill>
                <a:effectLst/>
                <a:latin typeface="Meiryo" panose="020B0604030504040204" pitchFamily="50" charset="-128"/>
                <a:ea typeface="Meiryo" panose="020B0604030504040204" pitchFamily="50" charset="-128"/>
              </a:rPr>
              <a:t>1 </a:t>
            </a:r>
            <a:r>
              <a:rPr lang="ja-JP" altLang="en-US" b="0" i="0" dirty="0">
                <a:solidFill>
                  <a:srgbClr val="000000"/>
                </a:solidFill>
                <a:effectLst/>
                <a:latin typeface="Meiryo" panose="020B0604030504040204" pitchFamily="50" charset="-128"/>
                <a:ea typeface="Meiryo" panose="020B0604030504040204" pitchFamily="50" charset="-128"/>
              </a:rPr>
              <a:t>の円弧が </a:t>
            </a:r>
            <a:r>
              <a:rPr lang="en-US" altLang="ja-JP" b="0" i="0" dirty="0">
                <a:solidFill>
                  <a:srgbClr val="000000"/>
                </a:solidFill>
                <a:effectLst/>
                <a:latin typeface="Meiryo" panose="020B0604030504040204" pitchFamily="50" charset="-128"/>
                <a:ea typeface="Meiryo" panose="020B0604030504040204" pitchFamily="50" charset="-128"/>
              </a:rPr>
              <a:t>2 </a:t>
            </a:r>
            <a:r>
              <a:rPr lang="ja-JP" altLang="en-US" b="0" i="0" dirty="0">
                <a:solidFill>
                  <a:srgbClr val="000000"/>
                </a:solidFill>
                <a:effectLst/>
                <a:latin typeface="Meiryo" panose="020B0604030504040204" pitchFamily="50" charset="-128"/>
                <a:ea typeface="Meiryo" panose="020B0604030504040204" pitchFamily="50" charset="-128"/>
              </a:rPr>
              <a:t>つの部分に分けられた。 小さい半径を持つ円弧は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60 </a:t>
            </a:r>
            <a:r>
              <a:rPr lang="ja-JP" altLang="en-US" b="0" i="0" dirty="0">
                <a:solidFill>
                  <a:srgbClr val="000000"/>
                </a:solidFill>
                <a:effectLst/>
                <a:latin typeface="Meiryo" panose="020B0604030504040204" pitchFamily="50" charset="-128"/>
                <a:ea typeface="Meiryo" panose="020B0604030504040204" pitchFamily="50" charset="-128"/>
              </a:rPr>
              <a:t>度で棒の上部に搭載され、 長い半径を持つ円弧は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30 </a:t>
            </a:r>
            <a:r>
              <a:rPr lang="ja-JP" altLang="en-US" b="0" i="0" dirty="0">
                <a:solidFill>
                  <a:srgbClr val="000000"/>
                </a:solidFill>
                <a:effectLst/>
                <a:latin typeface="Meiryo" panose="020B0604030504040204" pitchFamily="50" charset="-128"/>
                <a:ea typeface="Meiryo" panose="020B0604030504040204" pitchFamily="50" charset="-128"/>
              </a:rPr>
              <a:t>度で下部に搭載される。 両方の円弧は中心が共通である。 共通の中心には隙間のあいた水平線板 </a:t>
            </a:r>
            <a:r>
              <a:rPr lang="en-US" altLang="ja-JP" b="0" i="0" dirty="0">
                <a:solidFill>
                  <a:srgbClr val="000000"/>
                </a:solidFill>
                <a:effectLst/>
                <a:latin typeface="Meiryo" panose="020B0604030504040204" pitchFamily="50" charset="-128"/>
                <a:ea typeface="Meiryo" panose="020B0604030504040204" pitchFamily="50" charset="-128"/>
              </a:rPr>
              <a:t>(B) </a:t>
            </a:r>
            <a:r>
              <a:rPr lang="ja-JP" altLang="en-US" b="0" i="0" dirty="0">
                <a:solidFill>
                  <a:srgbClr val="000000"/>
                </a:solidFill>
                <a:effectLst/>
                <a:latin typeface="Meiryo" panose="020B0604030504040204" pitchFamily="50" charset="-128"/>
                <a:ea typeface="Meiryo" panose="020B0604030504040204" pitchFamily="50" charset="-128"/>
              </a:rPr>
              <a:t>が搭載されている。 移動可能な影板 </a:t>
            </a:r>
            <a:r>
              <a:rPr lang="en-US" altLang="ja-JP" b="0" i="0" dirty="0">
                <a:solidFill>
                  <a:srgbClr val="000000"/>
                </a:solidFill>
                <a:effectLst/>
                <a:latin typeface="Meiryo" panose="020B0604030504040204" pitchFamily="50" charset="-128"/>
                <a:ea typeface="Meiryo" panose="020B0604030504040204" pitchFamily="50" charset="-128"/>
              </a:rPr>
              <a:t>(A) </a:t>
            </a:r>
            <a:r>
              <a:rPr lang="ja-JP" altLang="en-US" b="0" i="0" dirty="0">
                <a:solidFill>
                  <a:srgbClr val="000000"/>
                </a:solidFill>
                <a:effectLst/>
                <a:latin typeface="Meiryo" panose="020B0604030504040204" pitchFamily="50" charset="-128"/>
                <a:ea typeface="Meiryo" panose="020B0604030504040204" pitchFamily="50" charset="-128"/>
              </a:rPr>
              <a:t>が上部の円弧にセットされ、 影が水平線板に落ちるようになっていた。 移動可能な視準板 </a:t>
            </a:r>
            <a:r>
              <a:rPr lang="en-US" altLang="ja-JP" b="0" i="0" dirty="0">
                <a:solidFill>
                  <a:srgbClr val="000000"/>
                </a:solidFill>
                <a:effectLst/>
                <a:latin typeface="Meiryo" panose="020B0604030504040204" pitchFamily="50" charset="-128"/>
                <a:ea typeface="Meiryo" panose="020B0604030504040204" pitchFamily="50" charset="-128"/>
              </a:rPr>
              <a:t>(C) </a:t>
            </a:r>
            <a:r>
              <a:rPr lang="ja-JP" altLang="en-US" b="0" i="0" dirty="0">
                <a:solidFill>
                  <a:srgbClr val="000000"/>
                </a:solidFill>
                <a:effectLst/>
                <a:latin typeface="Meiryo" panose="020B0604030504040204" pitchFamily="50" charset="-128"/>
                <a:ea typeface="Meiryo" panose="020B0604030504040204" pitchFamily="50" charset="-128"/>
              </a:rPr>
              <a:t>が下部の円弧に搭載されていた。</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111111"/>
                </a:solidFill>
                <a:effectLst/>
                <a:latin typeface="Roboto" panose="020F0502020204030204" pitchFamily="2" charset="0"/>
              </a:rPr>
              <a:t>四分儀 （しぶんぎ、 英</a:t>
            </a:r>
            <a:r>
              <a:rPr lang="en-US" altLang="ja-JP" b="0" i="0" dirty="0">
                <a:solidFill>
                  <a:srgbClr val="111111"/>
                </a:solidFill>
                <a:effectLst/>
                <a:latin typeface="Roboto" panose="020F0502020204030204" pitchFamily="2" charset="0"/>
              </a:rPr>
              <a:t>: quadrant </a:t>
            </a:r>
            <a:r>
              <a:rPr lang="ja-JP" altLang="en-US" b="0" i="0" dirty="0">
                <a:solidFill>
                  <a:srgbClr val="111111"/>
                </a:solidFill>
                <a:effectLst/>
                <a:latin typeface="Roboto" panose="020F0502020204030204" pitchFamily="2" charset="0"/>
              </a:rPr>
              <a:t>）あるいは 象限儀 （しょうげんぎ）とは、</a:t>
            </a:r>
            <a:r>
              <a:rPr lang="ja-JP" altLang="en-US" b="1" i="0" dirty="0">
                <a:solidFill>
                  <a:srgbClr val="111111"/>
                </a:solidFill>
                <a:effectLst/>
                <a:latin typeface="Roboto" panose="020F0502020204030204" pitchFamily="2" charset="0"/>
              </a:rPr>
              <a:t>円の</a:t>
            </a:r>
            <a:r>
              <a:rPr lang="en-US" altLang="ja-JP" b="1" i="0" dirty="0">
                <a:solidFill>
                  <a:srgbClr val="111111"/>
                </a:solidFill>
                <a:effectLst/>
                <a:latin typeface="Roboto" panose="020F0502020204030204" pitchFamily="2" charset="0"/>
              </a:rPr>
              <a:t>4</a:t>
            </a:r>
            <a:r>
              <a:rPr lang="ja-JP" altLang="en-US" b="1" i="0" dirty="0">
                <a:solidFill>
                  <a:srgbClr val="111111"/>
                </a:solidFill>
                <a:effectLst/>
                <a:latin typeface="Roboto" panose="020F0502020204030204" pitchFamily="2" charset="0"/>
              </a:rPr>
              <a:t>分の</a:t>
            </a:r>
            <a:r>
              <a:rPr lang="en-US" altLang="ja-JP" b="1" i="0" dirty="0">
                <a:solidFill>
                  <a:srgbClr val="111111"/>
                </a:solidFill>
                <a:effectLst/>
                <a:latin typeface="Roboto" panose="020F0502020204030204" pitchFamily="2" charset="0"/>
              </a:rPr>
              <a:t>1</a:t>
            </a:r>
            <a:r>
              <a:rPr lang="ja-JP" altLang="en-US" b="1" i="0" dirty="0">
                <a:solidFill>
                  <a:srgbClr val="111111"/>
                </a:solidFill>
                <a:effectLst/>
                <a:latin typeface="Roboto" panose="020F0502020204030204" pitchFamily="2" charset="0"/>
              </a:rPr>
              <a:t>の扇形をした目盛りのついた 定規 に照準類がついた道具</a:t>
            </a:r>
            <a:r>
              <a:rPr lang="ja-JP" altLang="en-US" b="0" i="0" dirty="0">
                <a:solidFill>
                  <a:srgbClr val="111111"/>
                </a:solidFill>
                <a:effectLst/>
                <a:latin typeface="Roboto" panose="020F0502020204030204" pitchFamily="2" charset="0"/>
              </a:rPr>
              <a:t>。 いくつかの使用法がある。 天体観測の道具として用いる場合は、主に天体の地平線からの高度を測定するために用いられた。</a:t>
            </a:r>
            <a:endParaRPr lang="en-US" altLang="ja-JP" b="0" i="0" dirty="0">
              <a:solidFill>
                <a:srgbClr val="000000"/>
              </a:solidFill>
              <a:effectLst/>
              <a:latin typeface="Meiryo" panose="020B0604030504040204" pitchFamily="50" charset="-128"/>
              <a:ea typeface="Meiryo" panose="020B0604030504040204" pitchFamily="50" charset="-128"/>
            </a:endParaRPr>
          </a:p>
          <a:p>
            <a:r>
              <a:rPr kumimoji="1" lang="ja-JP" altLang="en-US" dirty="0"/>
              <a:t>　</a:t>
            </a:r>
            <a:r>
              <a:rPr lang="ja-JP" altLang="en-US" b="0" i="0" dirty="0">
                <a:solidFill>
                  <a:srgbClr val="111111"/>
                </a:solidFill>
                <a:effectLst/>
                <a:latin typeface="Roboto" panose="02000000000000000000" pitchFamily="2" charset="0"/>
              </a:rPr>
              <a:t>六分儀 （ろくぶんぎ、 英語</a:t>
            </a:r>
            <a:r>
              <a:rPr lang="en-US" altLang="ja-JP" b="0" i="0" dirty="0">
                <a:solidFill>
                  <a:srgbClr val="111111"/>
                </a:solidFill>
                <a:effectLst/>
                <a:latin typeface="Roboto" panose="02000000000000000000" pitchFamily="2" charset="0"/>
              </a:rPr>
              <a:t>: sextant </a:t>
            </a:r>
            <a:r>
              <a:rPr lang="ja-JP" altLang="en-US" b="0" i="0" dirty="0">
                <a:solidFill>
                  <a:srgbClr val="111111"/>
                </a:solidFill>
                <a:effectLst/>
                <a:latin typeface="Roboto" panose="02000000000000000000" pitchFamily="2" charset="0"/>
              </a:rPr>
              <a:t>）は、</a:t>
            </a:r>
            <a:r>
              <a:rPr lang="en-US" altLang="ja-JP" b="1" i="0" dirty="0">
                <a:solidFill>
                  <a:srgbClr val="111111"/>
                </a:solidFill>
                <a:effectLst/>
                <a:latin typeface="Roboto" panose="02000000000000000000" pitchFamily="2" charset="0"/>
              </a:rPr>
              <a:t>2</a:t>
            </a:r>
            <a:r>
              <a:rPr lang="ja-JP" altLang="en-US" b="1" i="0" dirty="0">
                <a:solidFill>
                  <a:srgbClr val="111111"/>
                </a:solidFill>
                <a:effectLst/>
                <a:latin typeface="Roboto" panose="02000000000000000000" pitchFamily="2" charset="0"/>
              </a:rPr>
              <a:t>つの視認可能な物体間の 角距離（ 英語版 ） を測定するために用いられる道具</a:t>
            </a:r>
            <a:r>
              <a:rPr lang="ja-JP" altLang="en-US" b="0" i="0" dirty="0">
                <a:solidFill>
                  <a:srgbClr val="111111"/>
                </a:solidFill>
                <a:effectLst/>
                <a:latin typeface="Roboto" panose="02000000000000000000" pitchFamily="2" charset="0"/>
              </a:rPr>
              <a:t>であり、 反射計器（ 英語版 ） の一種である。 </a:t>
            </a:r>
            <a:r>
              <a:rPr lang="en-US" altLang="ja-JP" b="0" i="0" dirty="0">
                <a:solidFill>
                  <a:srgbClr val="111111"/>
                </a:solidFill>
                <a:effectLst/>
                <a:latin typeface="Roboto" panose="02000000000000000000" pitchFamily="2" charset="0"/>
              </a:rPr>
              <a:t>^ </a:t>
            </a:r>
            <a:r>
              <a:rPr lang="ja-JP" altLang="en-US" b="0" i="0" dirty="0">
                <a:solidFill>
                  <a:srgbClr val="111111"/>
                </a:solidFill>
                <a:effectLst/>
                <a:latin typeface="Roboto" panose="02000000000000000000" pitchFamily="2" charset="0"/>
              </a:rPr>
              <a:t>観測点と、それ以外の任意の点ふたつとをそれぞれ直線で結んだとき、その二直線のなす角度。 二点間を線で結んだときの長さ（ 距離 ）とは別の概念である</a:t>
            </a:r>
            <a:endParaRPr lang="en-US" altLang="ja-JP" b="0" i="0" dirty="0">
              <a:solidFill>
                <a:srgbClr val="111111"/>
              </a:solidFill>
              <a:effectLst/>
              <a:latin typeface="Roboto" panose="02000000000000000000" pitchFamily="2" charset="0"/>
            </a:endParaRPr>
          </a:p>
          <a:p>
            <a:endParaRPr kumimoji="1" lang="en-US" altLang="ja-JP" b="0" i="0" dirty="0">
              <a:solidFill>
                <a:srgbClr val="111111"/>
              </a:solidFill>
              <a:effectLst/>
              <a:latin typeface="Roboto" panose="02000000000000000000" pitchFamily="2" charset="0"/>
            </a:endParaRPr>
          </a:p>
          <a:p>
            <a:r>
              <a:rPr lang="ja-JP" altLang="en-US" b="1" i="0" dirty="0">
                <a:solidFill>
                  <a:srgbClr val="202122"/>
                </a:solidFill>
                <a:effectLst/>
                <a:latin typeface="Arial" panose="020B0604020202020204" pitchFamily="34" charset="0"/>
              </a:rPr>
              <a:t>天測航法</a:t>
            </a:r>
            <a:r>
              <a:rPr lang="ja-JP" altLang="en-US" b="0" i="0" dirty="0">
                <a:solidFill>
                  <a:srgbClr val="202122"/>
                </a:solidFill>
                <a:effectLst/>
                <a:latin typeface="Arial" panose="020B0604020202020204" pitchFamily="34" charset="0"/>
              </a:rPr>
              <a:t>（てんそくこうほう、</a:t>
            </a:r>
            <a:r>
              <a:rPr lang="en-US" altLang="ja-JP" b="0" i="0" dirty="0">
                <a:solidFill>
                  <a:srgbClr val="202122"/>
                </a:solidFill>
                <a:effectLst/>
                <a:latin typeface="Arial" panose="020B0604020202020204" pitchFamily="34" charset="0"/>
              </a:rPr>
              <a:t>celestial navigation</a:t>
            </a:r>
            <a:r>
              <a:rPr lang="ja-JP" altLang="en-US" b="0" i="0" dirty="0">
                <a:solidFill>
                  <a:srgbClr val="202122"/>
                </a:solidFill>
                <a:effectLst/>
                <a:latin typeface="Arial" panose="020B0604020202020204" pitchFamily="34" charset="0"/>
              </a:rPr>
              <a:t>、</a:t>
            </a:r>
            <a:r>
              <a:rPr lang="en-US" altLang="ja-JP" b="0" i="0" dirty="0">
                <a:solidFill>
                  <a:srgbClr val="202122"/>
                </a:solidFill>
                <a:effectLst/>
                <a:latin typeface="Arial" panose="020B0604020202020204" pitchFamily="34" charset="0"/>
              </a:rPr>
              <a:t>astronavigation</a:t>
            </a:r>
            <a:r>
              <a:rPr lang="ja-JP" altLang="en-US" b="0" i="0" dirty="0">
                <a:solidFill>
                  <a:srgbClr val="202122"/>
                </a:solidFill>
                <a:effectLst/>
                <a:latin typeface="Arial" panose="020B0604020202020204" pitchFamily="34" charset="0"/>
              </a:rPr>
              <a:t>）または</a:t>
            </a:r>
            <a:r>
              <a:rPr lang="ja-JP" altLang="en-US" b="1" i="0" dirty="0">
                <a:solidFill>
                  <a:srgbClr val="202122"/>
                </a:solidFill>
                <a:effectLst/>
                <a:latin typeface="Arial" panose="020B0604020202020204" pitchFamily="34" charset="0"/>
              </a:rPr>
              <a:t>天文航法</a:t>
            </a:r>
            <a:r>
              <a:rPr lang="ja-JP" altLang="en-US" b="0" i="0" dirty="0">
                <a:solidFill>
                  <a:srgbClr val="202122"/>
                </a:solidFill>
                <a:effectLst/>
                <a:latin typeface="Arial" panose="020B0604020202020204" pitchFamily="34" charset="0"/>
              </a:rPr>
              <a:t>（てんもんこうほう）とは、陸地の見えない外洋で</a:t>
            </a:r>
            <a:r>
              <a:rPr lang="ja-JP" altLang="en-US" b="0" i="0" u="none" strike="noStrike" dirty="0">
                <a:solidFill>
                  <a:srgbClr val="3366CC"/>
                </a:solidFill>
                <a:effectLst/>
                <a:latin typeface="Arial" panose="020B0604020202020204" pitchFamily="34" charset="0"/>
                <a:hlinkClick r:id="rId3" tooltip="天体"/>
              </a:rPr>
              <a:t>天体</a:t>
            </a:r>
            <a:r>
              <a:rPr lang="ja-JP" altLang="en-US" b="0" i="0" dirty="0">
                <a:solidFill>
                  <a:srgbClr val="202122"/>
                </a:solidFill>
                <a:effectLst/>
                <a:latin typeface="Arial" panose="020B0604020202020204" pitchFamily="34" charset="0"/>
              </a:rPr>
              <a:t>を観測することで</a:t>
            </a:r>
            <a:r>
              <a:rPr lang="ja-JP" altLang="en-US" b="0" i="0" u="none" strike="noStrike" dirty="0">
                <a:solidFill>
                  <a:srgbClr val="3366CC"/>
                </a:solidFill>
                <a:effectLst/>
                <a:latin typeface="Arial" panose="020B0604020202020204" pitchFamily="34" charset="0"/>
                <a:hlinkClick r:id="rId4" tooltip="船舶"/>
              </a:rPr>
              <a:t>船舶</a:t>
            </a:r>
            <a:r>
              <a:rPr lang="ja-JP" altLang="en-US" b="0" i="0" dirty="0">
                <a:solidFill>
                  <a:srgbClr val="202122"/>
                </a:solidFill>
                <a:effectLst/>
                <a:latin typeface="Arial" panose="020B0604020202020204" pitchFamily="34" charset="0"/>
              </a:rPr>
              <a:t>や</a:t>
            </a:r>
            <a:r>
              <a:rPr lang="ja-JP" altLang="en-US" b="0" i="0" u="none" strike="noStrike" dirty="0">
                <a:solidFill>
                  <a:srgbClr val="3366CC"/>
                </a:solidFill>
                <a:effectLst/>
                <a:latin typeface="Arial" panose="020B0604020202020204" pitchFamily="34" charset="0"/>
                <a:hlinkClick r:id="rId5" tooltip="航空機"/>
              </a:rPr>
              <a:t>航空機</a:t>
            </a:r>
            <a:r>
              <a:rPr lang="ja-JP" altLang="en-US" b="0" i="0" dirty="0">
                <a:solidFill>
                  <a:srgbClr val="202122"/>
                </a:solidFill>
                <a:effectLst/>
                <a:latin typeface="Arial" panose="020B0604020202020204" pitchFamily="34" charset="0"/>
              </a:rPr>
              <a:t>の位置を特定する</a:t>
            </a:r>
            <a:r>
              <a:rPr lang="ja-JP" altLang="en-US" b="0" i="0" u="none" strike="noStrike" dirty="0">
                <a:solidFill>
                  <a:srgbClr val="3366CC"/>
                </a:solidFill>
                <a:effectLst/>
                <a:latin typeface="Arial" panose="020B0604020202020204" pitchFamily="34" charset="0"/>
                <a:hlinkClick r:id="rId6" tooltip="航海術"/>
              </a:rPr>
              <a:t>航海術</a:t>
            </a:r>
            <a:r>
              <a:rPr lang="ja-JP" altLang="en-US" b="0" i="0" dirty="0">
                <a:solidFill>
                  <a:srgbClr val="202122"/>
                </a:solidFill>
                <a:effectLst/>
                <a:latin typeface="Arial" panose="020B0604020202020204" pitchFamily="34" charset="0"/>
              </a:rPr>
              <a:t>である。</a:t>
            </a:r>
            <a:endParaRPr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r>
              <a:rPr lang="ja-JP" altLang="en-US" b="0" i="0" dirty="0">
                <a:solidFill>
                  <a:srgbClr val="333333"/>
                </a:solidFill>
                <a:effectLst/>
                <a:latin typeface="Hiragino Sans"/>
              </a:rPr>
              <a:t>それでは、航海術の考え方はアポロ計画にどのように応用されたのでしょうか？アポロ計画の宇宙船では、航海で使われたアストロラーベと磁気コンパスの役割を、それぞれ宇宙六分儀と慣性計測装置（</a:t>
            </a:r>
            <a:r>
              <a:rPr lang="en-US" altLang="ja-JP" b="0" i="0" dirty="0">
                <a:solidFill>
                  <a:srgbClr val="333333"/>
                </a:solidFill>
                <a:effectLst/>
                <a:latin typeface="Hiragino Sans"/>
              </a:rPr>
              <a:t>IMU</a:t>
            </a:r>
            <a:r>
              <a:rPr lang="ja-JP" altLang="en-US" b="0" i="0" dirty="0">
                <a:solidFill>
                  <a:srgbClr val="333333"/>
                </a:solidFill>
                <a:effectLst/>
                <a:latin typeface="Hiragino Sans"/>
              </a:rPr>
              <a:t>：</a:t>
            </a:r>
            <a:r>
              <a:rPr lang="en-US" altLang="ja-JP" b="0" i="0" dirty="0">
                <a:solidFill>
                  <a:srgbClr val="333333"/>
                </a:solidFill>
                <a:effectLst/>
                <a:latin typeface="Hiragino Sans"/>
              </a:rPr>
              <a:t>Inertial Measuring Unit</a:t>
            </a:r>
            <a:r>
              <a:rPr lang="ja-JP" altLang="en-US" b="0" i="0" dirty="0">
                <a:solidFill>
                  <a:srgbClr val="333333"/>
                </a:solidFill>
                <a:effectLst/>
                <a:latin typeface="Hiragino Sans"/>
              </a:rPr>
              <a:t>）が担うようになりました。（*</a:t>
            </a:r>
            <a:r>
              <a:rPr lang="en-US" altLang="ja-JP" b="0" i="0" dirty="0">
                <a:solidFill>
                  <a:srgbClr val="333333"/>
                </a:solidFill>
                <a:effectLst/>
                <a:latin typeface="Hiragino Sans"/>
              </a:rPr>
              <a:t>1</a:t>
            </a:r>
            <a:r>
              <a:rPr lang="ja-JP" altLang="en-US" b="0" i="0" dirty="0">
                <a:solidFill>
                  <a:srgbClr val="333333"/>
                </a:solidFill>
                <a:effectLst/>
                <a:latin typeface="Hiragino Sans"/>
              </a:rPr>
              <a:t>）アポロ計画の司令船で使われた</a:t>
            </a:r>
            <a:r>
              <a:rPr lang="en-US" altLang="ja-JP" b="0" i="0" dirty="0">
                <a:solidFill>
                  <a:srgbClr val="333333"/>
                </a:solidFill>
                <a:effectLst/>
                <a:latin typeface="Hiragino Sans"/>
              </a:rPr>
              <a:t>2</a:t>
            </a:r>
            <a:r>
              <a:rPr lang="ja-JP" altLang="en-US" b="0" i="0" dirty="0">
                <a:solidFill>
                  <a:srgbClr val="333333"/>
                </a:solidFill>
                <a:effectLst/>
                <a:latin typeface="Hiragino Sans"/>
              </a:rPr>
              <a:t>つの光学機器は、走査望遠鏡（倍率</a:t>
            </a:r>
            <a:r>
              <a:rPr lang="en-US" altLang="ja-JP" b="0" i="0" dirty="0">
                <a:solidFill>
                  <a:srgbClr val="333333"/>
                </a:solidFill>
                <a:effectLst/>
                <a:latin typeface="Hiragino Sans"/>
              </a:rPr>
              <a:t>1</a:t>
            </a:r>
            <a:r>
              <a:rPr lang="ja-JP" altLang="en-US" b="0" i="0" dirty="0">
                <a:solidFill>
                  <a:srgbClr val="333333"/>
                </a:solidFill>
                <a:effectLst/>
                <a:latin typeface="Hiragino Sans"/>
              </a:rPr>
              <a:t>倍）と宇宙六分儀（倍率</a:t>
            </a:r>
            <a:r>
              <a:rPr lang="en-US" altLang="ja-JP" b="0" i="0" dirty="0">
                <a:solidFill>
                  <a:srgbClr val="333333"/>
                </a:solidFill>
                <a:effectLst/>
                <a:latin typeface="Hiragino Sans"/>
              </a:rPr>
              <a:t>28</a:t>
            </a:r>
            <a:r>
              <a:rPr lang="ja-JP" altLang="en-US" b="0" i="0" dirty="0">
                <a:solidFill>
                  <a:srgbClr val="333333"/>
                </a:solidFill>
                <a:effectLst/>
                <a:latin typeface="Hiragino Sans"/>
              </a:rPr>
              <a:t>倍）でした。（*</a:t>
            </a:r>
            <a:r>
              <a:rPr lang="en-US" altLang="ja-JP" b="0" i="0" dirty="0">
                <a:solidFill>
                  <a:srgbClr val="333333"/>
                </a:solidFill>
                <a:effectLst/>
                <a:latin typeface="Hiragino Sans"/>
              </a:rPr>
              <a:t>12</a:t>
            </a:r>
            <a:r>
              <a:rPr lang="ja-JP" altLang="en-US" b="0" i="0" dirty="0">
                <a:solidFill>
                  <a:srgbClr val="333333"/>
                </a:solidFill>
                <a:effectLst/>
                <a:latin typeface="Hiragino Sans"/>
              </a:rPr>
              <a:t>）また、</a:t>
            </a:r>
            <a:r>
              <a:rPr lang="en-US" altLang="ja-JP" b="0" i="0" dirty="0">
                <a:solidFill>
                  <a:srgbClr val="333333"/>
                </a:solidFill>
                <a:effectLst/>
                <a:latin typeface="Hiragino Sans"/>
              </a:rPr>
              <a:t>IMU</a:t>
            </a:r>
            <a:r>
              <a:rPr lang="ja-JP" altLang="en-US" b="0" i="0" dirty="0">
                <a:solidFill>
                  <a:srgbClr val="333333"/>
                </a:solidFill>
                <a:effectLst/>
                <a:latin typeface="Hiragino Sans"/>
              </a:rPr>
              <a:t>は加速度計とジャイロスコープ（高速回転するコマ）で構成され、自律的に宇宙船の位置、速度および姿勢を求めました。</a:t>
            </a:r>
            <a:endParaRPr kumimoji="1" lang="en-US" altLang="ja-JP" b="0" i="0" dirty="0">
              <a:solidFill>
                <a:srgbClr val="202122"/>
              </a:solidFill>
              <a:effectLst/>
              <a:latin typeface="Arial" panose="020B0604020202020204" pitchFamily="34" charset="0"/>
            </a:endParaRPr>
          </a:p>
          <a:p>
            <a:r>
              <a:rPr lang="en-US" altLang="ja-JP" b="0" i="0" dirty="0" err="1">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CF1507"/>
                </a:solidFill>
                <a:effectLst/>
                <a:latin typeface="ＭＳ Ｐゴシック" panose="020B0600070205080204" pitchFamily="50" charset="-128"/>
                <a:ea typeface="ＭＳ Ｐゴシック" panose="020B0600070205080204" pitchFamily="50" charset="-128"/>
                <a:hlinkClick r:id="rId7" tooltip="ジーピーエスの意味"/>
              </a:rPr>
              <a:t>ジーピーエス</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8" tooltip="人工衛星の意味"/>
              </a:rPr>
              <a:t>人工衛星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9" tooltip="駆使したの意味"/>
              </a:rPr>
              <a:t>駆使した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0" tooltip="地理情報の意味"/>
              </a:rPr>
              <a:t>地理情報</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1" tooltip="計測の意味"/>
              </a:rPr>
              <a:t>計測</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の名称です。</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4" tooltip="あらゆるの意味"/>
              </a:rPr>
              <a:t>あらゆる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5" tooltip="地域の意味"/>
              </a:rPr>
              <a:t>地域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6" tooltip="緯度・経度の意味"/>
              </a:rPr>
              <a:t>緯度・経度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、高度が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7" tooltip="特定できるの意味"/>
              </a:rPr>
              <a:t>特定できる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8" tooltip="仕組みの意味"/>
              </a:rPr>
              <a:t>仕組み</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9" tooltip="利用されの意味"/>
              </a:rPr>
              <a:t>利用され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1" tooltip="Global Positioning Systemの意味"/>
              </a:rPr>
              <a:t>Global Positioning System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」の略であり、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2" tooltip="直訳の意味"/>
              </a:rPr>
              <a:t>直訳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3" tooltip="全地球測位システムの意味"/>
              </a:rPr>
              <a:t>全地球測位システム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」あるいは「全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4" tooltip="地球の意味"/>
              </a:rPr>
              <a:t>地球</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5" tooltip="無線測位の意味"/>
              </a:rPr>
              <a:t>無線測位</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」などとも</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6" tooltip="呼ばれますの意味"/>
              </a:rPr>
              <a:t>呼ばれます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から高度およそ</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8" tooltip="万の意味"/>
              </a:rPr>
              <a:t>万</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9" tooltip="kmの意味"/>
              </a:rPr>
              <a:t>km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0" tooltip="軌道上の意味"/>
              </a:rPr>
              <a:t>軌道上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1" tooltip="配置されの意味"/>
              </a:rPr>
              <a:t>配置され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た「</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」へ</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4" tooltip="発信しの意味"/>
              </a:rPr>
              <a:t>発信し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5" tooltip="応答の意味"/>
              </a:rPr>
              <a:t>応答</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6" tooltip="返っての意味"/>
              </a:rPr>
              <a:t>返って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くるまでの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7" tooltip="わずかなの意味"/>
              </a:rPr>
              <a:t>わずかな</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8" tooltip="時間差の意味"/>
              </a:rPr>
              <a:t>時間差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9" tooltip="計算の意味"/>
              </a:rPr>
              <a:t>計算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0" tooltip="照合するの意味"/>
              </a:rPr>
              <a:t>照合する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1" tooltip="地理上の位置の意味"/>
              </a:rPr>
              <a:t>地理上の位置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2" tooltip="特定しますの意味"/>
              </a:rPr>
              <a:t>特定します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3" tooltip="複数の意味"/>
              </a:rPr>
              <a:t>複数</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4" tooltip="同時にの意味"/>
              </a:rPr>
              <a:t>同時に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5" tooltip="授受するの意味"/>
              </a:rPr>
              <a:t>授受する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7" tooltip="応答時間の意味"/>
              </a:rPr>
              <a:t>応答時間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の差が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8" tooltip="判明しの意味"/>
              </a:rPr>
              <a:t>判明し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、それによって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9" tooltip="精密なの意味"/>
              </a:rPr>
              <a:t>精密な</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3</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次元</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2" tooltip="取得の意味"/>
              </a:rPr>
              <a:t>取得</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3" tooltip="できますの意味"/>
              </a:rPr>
              <a:t>できます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の処理は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側で行わており、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4" tooltip="自体の意味"/>
              </a:rPr>
              <a:t>自体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5" tooltip="発信者の意味"/>
              </a:rPr>
              <a:t>発信者</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6" tooltip="位置の意味"/>
              </a:rPr>
              <a:t>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7" tooltip="把握しての意味"/>
              </a:rPr>
              <a:t>把握して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いる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8" tooltip="というわけでの意味"/>
              </a:rPr>
              <a:t>というわけで</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はありません。</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9" tooltip="としてのの意味"/>
              </a:rPr>
              <a:t>としての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1" tooltip="最近の意味"/>
              </a:rPr>
              <a:t>最近</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では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2" tooltip="スマホの意味"/>
              </a:rPr>
              <a:t>スマホ</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3" tooltip="スマートフォンの意味"/>
              </a:rPr>
              <a:t>スマートフォン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4" tooltip="カーナビの意味"/>
              </a:rPr>
              <a:t>カーナビ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5" tooltip="カーナビゲーションシステムの意味"/>
              </a:rPr>
              <a:t>カーナビゲーションシステム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6" tooltip="不可欠の意味"/>
              </a:rPr>
              <a:t>不可欠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7" tooltip="組み込まれの意味"/>
              </a:rPr>
              <a:t>組み込まれ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br>
              <a:rPr lang="ja-JP" altLang="en-US" dirty="0"/>
            </a:br>
            <a:endParaRPr kumimoji="1" lang="en-US" altLang="ja-JP" b="0" i="0" dirty="0">
              <a:solidFill>
                <a:srgbClr val="111111"/>
              </a:solidFill>
              <a:effectLst/>
              <a:latin typeface="Roboto" panose="02000000000000000000" pitchFamily="2" charset="0"/>
            </a:endParaRPr>
          </a:p>
          <a:p>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次元測位とは、空間の位置を計測する技術のことです。</a:t>
            </a:r>
            <a:r>
              <a:rPr lang="en-US" altLang="ja-JP" b="0" i="0" dirty="0">
                <a:solidFill>
                  <a:srgbClr val="000000"/>
                </a:solidFill>
                <a:effectLst/>
                <a:latin typeface="游ゴシック" panose="020B0400000000000000" pitchFamily="50" charset="-128"/>
                <a:ea typeface="游ゴシック" panose="020B0400000000000000" pitchFamily="50" charset="-128"/>
              </a:rPr>
              <a:t>2</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次元測位が平面上の位置を測ることに対して、</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次元測位は空間内の位置を測定します。</a:t>
            </a:r>
            <a:r>
              <a:rPr lang="en-US" altLang="ja-JP" b="0" i="0" dirty="0">
                <a:solidFill>
                  <a:srgbClr val="000000"/>
                </a:solidFill>
                <a:effectLst/>
                <a:latin typeface="游ゴシック" panose="020B0400000000000000" pitchFamily="50" charset="-128"/>
                <a:ea typeface="游ゴシック" panose="020B0400000000000000" pitchFamily="50" charset="-128"/>
              </a:rPr>
              <a:t>GPS</a:t>
            </a:r>
            <a:r>
              <a:rPr lang="ja-JP" altLang="en-US" b="0" i="0" dirty="0">
                <a:solidFill>
                  <a:srgbClr val="000000"/>
                </a:solidFill>
                <a:effectLst/>
                <a:latin typeface="游ゴシック" panose="020B0400000000000000" pitchFamily="50" charset="-128"/>
                <a:ea typeface="游ゴシック" panose="020B0400000000000000" pitchFamily="50" charset="-128"/>
              </a:rPr>
              <a:t>や衛星測位、</a:t>
            </a:r>
            <a:r>
              <a:rPr lang="en-US" altLang="ja-JP" b="0" i="0" dirty="0">
                <a:solidFill>
                  <a:srgbClr val="000000"/>
                </a:solidFill>
                <a:effectLst/>
                <a:latin typeface="游ゴシック" panose="020B0400000000000000" pitchFamily="50" charset="-128"/>
                <a:ea typeface="游ゴシック" panose="020B0400000000000000" pitchFamily="50" charset="-128"/>
              </a:rPr>
              <a:t>LIDAR</a:t>
            </a:r>
            <a:r>
              <a:rPr lang="ja-JP" altLang="en-US" b="0" i="0" dirty="0">
                <a:solidFill>
                  <a:srgbClr val="000000"/>
                </a:solidFill>
                <a:effectLst/>
                <a:latin typeface="游ゴシック" panose="020B0400000000000000" pitchFamily="50" charset="-128"/>
                <a:ea typeface="游ゴシック" panose="020B0400000000000000" pitchFamily="50" charset="-128"/>
              </a:rPr>
              <a:t>（ライダー）などが代表的な</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次元測位技術であり、世界中で様々な分野で活用されています。</a:t>
            </a:r>
            <a:endParaRPr lang="en-US" altLang="ja-JP" b="0" i="0" dirty="0">
              <a:solidFill>
                <a:srgbClr val="000000"/>
              </a:solidFill>
              <a:effectLst/>
              <a:latin typeface="游ゴシック" panose="020B0400000000000000" pitchFamily="50" charset="-128"/>
              <a:ea typeface="游ゴシック" panose="020B0400000000000000" pitchFamily="50" charset="-128"/>
            </a:endParaRPr>
          </a:p>
          <a:p>
            <a:pPr algn="l"/>
            <a:r>
              <a:rPr lang="ja-JP" altLang="en-US" b="1" i="0" dirty="0">
                <a:solidFill>
                  <a:srgbClr val="002647"/>
                </a:solidFill>
                <a:effectLst/>
                <a:latin typeface="Verdana" panose="020B0604030504040204" pitchFamily="34" charset="0"/>
              </a:rPr>
              <a:t>衛星測位システムとは</a:t>
            </a:r>
          </a:p>
          <a:p>
            <a:pPr algn="l"/>
            <a:r>
              <a:rPr lang="ja-JP" altLang="en-US" b="0" i="0" dirty="0">
                <a:solidFill>
                  <a:srgbClr val="000000"/>
                </a:solidFill>
                <a:effectLst/>
                <a:latin typeface="Verdana" panose="020B0604030504040204" pitchFamily="34" charset="0"/>
              </a:rPr>
              <a:t>　衛星測位システムは、英語の</a:t>
            </a:r>
            <a:r>
              <a:rPr lang="en-US" altLang="ja-JP" b="0" i="0" u="sng" dirty="0">
                <a:solidFill>
                  <a:srgbClr val="000000"/>
                </a:solidFill>
                <a:effectLst/>
                <a:latin typeface="Verdana" panose="020B0604030504040204" pitchFamily="34" charset="0"/>
              </a:rPr>
              <a:t>G</a:t>
            </a:r>
            <a:r>
              <a:rPr lang="en-US" altLang="ja-JP" b="0" i="0" dirty="0">
                <a:solidFill>
                  <a:srgbClr val="000000"/>
                </a:solidFill>
                <a:effectLst/>
                <a:latin typeface="Verdana" panose="020B0604030504040204" pitchFamily="34" charset="0"/>
              </a:rPr>
              <a:t>lobal </a:t>
            </a:r>
            <a:r>
              <a:rPr lang="en-US" altLang="ja-JP" b="0" i="0" u="sng" dirty="0">
                <a:solidFill>
                  <a:srgbClr val="000000"/>
                </a:solidFill>
                <a:effectLst/>
                <a:latin typeface="Verdana" panose="020B0604030504040204" pitchFamily="34" charset="0"/>
              </a:rPr>
              <a:t>N</a:t>
            </a:r>
            <a:r>
              <a:rPr lang="en-US" altLang="ja-JP" b="0" i="0" dirty="0">
                <a:solidFill>
                  <a:srgbClr val="000000"/>
                </a:solidFill>
                <a:effectLst/>
                <a:latin typeface="Verdana" panose="020B0604030504040204" pitchFamily="34" charset="0"/>
              </a:rPr>
              <a:t>avigation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atellite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ystem</a:t>
            </a:r>
            <a:r>
              <a:rPr lang="ja-JP" altLang="en-US" b="0" i="0" dirty="0">
                <a:solidFill>
                  <a:srgbClr val="000000"/>
                </a:solidFill>
                <a:effectLst/>
                <a:latin typeface="Verdana" panose="020B0604030504040204" pitchFamily="34" charset="0"/>
              </a:rPr>
              <a:t>の頭文字から「</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」と表記されます。</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衛星には、</a:t>
            </a:r>
            <a:r>
              <a:rPr lang="en-US" altLang="ja-JP" b="0" i="0" dirty="0">
                <a:solidFill>
                  <a:srgbClr val="000000"/>
                </a:solidFill>
                <a:effectLst/>
                <a:latin typeface="Verdana" panose="020B0604030504040204" pitchFamily="34" charset="0"/>
              </a:rPr>
              <a:t>QZSS</a:t>
            </a:r>
            <a:r>
              <a:rPr lang="ja-JP" altLang="en-US" b="0" i="0" dirty="0">
                <a:solidFill>
                  <a:srgbClr val="000000"/>
                </a:solidFill>
                <a:effectLst/>
                <a:latin typeface="Verdana" panose="020B0604030504040204" pitchFamily="34" charset="0"/>
              </a:rPr>
              <a:t>（日本）、</a:t>
            </a:r>
            <a:r>
              <a:rPr lang="en-US" altLang="ja-JP" b="0" i="0" dirty="0">
                <a:solidFill>
                  <a:srgbClr val="000000"/>
                </a:solidFill>
                <a:effectLst/>
                <a:latin typeface="Verdana" panose="020B0604030504040204" pitchFamily="34" charset="0"/>
              </a:rPr>
              <a:t>GPS</a:t>
            </a:r>
            <a:r>
              <a:rPr lang="ja-JP" altLang="en-US" b="0" i="0" dirty="0">
                <a:solidFill>
                  <a:srgbClr val="000000"/>
                </a:solidFill>
                <a:effectLst/>
                <a:latin typeface="Verdana" panose="020B0604030504040204" pitchFamily="34" charset="0"/>
              </a:rPr>
              <a:t>（アメリカ）、</a:t>
            </a:r>
            <a:r>
              <a:rPr lang="en-US" altLang="ja-JP" b="0" i="0" dirty="0">
                <a:solidFill>
                  <a:srgbClr val="000000"/>
                </a:solidFill>
                <a:effectLst/>
                <a:latin typeface="Verdana" panose="020B0604030504040204" pitchFamily="34" charset="0"/>
              </a:rPr>
              <a:t>GLONASS</a:t>
            </a:r>
            <a:r>
              <a:rPr lang="ja-JP" altLang="en-US" b="0" i="0" dirty="0">
                <a:solidFill>
                  <a:srgbClr val="000000"/>
                </a:solidFill>
                <a:effectLst/>
                <a:latin typeface="Verdana" panose="020B0604030504040204" pitchFamily="34" charset="0"/>
              </a:rPr>
              <a:t>（ロシア）、</a:t>
            </a:r>
            <a:r>
              <a:rPr lang="en-US" altLang="ja-JP" b="0" i="0" dirty="0">
                <a:solidFill>
                  <a:srgbClr val="000000"/>
                </a:solidFill>
                <a:effectLst/>
                <a:latin typeface="Verdana" panose="020B0604030504040204" pitchFamily="34" charset="0"/>
              </a:rPr>
              <a:t>Galileo</a:t>
            </a:r>
            <a:r>
              <a:rPr lang="ja-JP" altLang="en-US" b="0" i="0" dirty="0">
                <a:solidFill>
                  <a:srgbClr val="000000"/>
                </a:solidFill>
                <a:effectLst/>
                <a:latin typeface="Verdana" panose="020B0604030504040204" pitchFamily="34" charset="0"/>
              </a:rPr>
              <a:t>（</a:t>
            </a:r>
            <a:r>
              <a:rPr lang="en-US" altLang="ja-JP" b="0" i="0" dirty="0">
                <a:solidFill>
                  <a:srgbClr val="000000"/>
                </a:solidFill>
                <a:effectLst/>
                <a:latin typeface="Verdana" panose="020B0604030504040204" pitchFamily="34" charset="0"/>
              </a:rPr>
              <a:t>EU</a:t>
            </a:r>
            <a:r>
              <a:rPr lang="ja-JP" altLang="en-US" b="0" i="0" dirty="0">
                <a:solidFill>
                  <a:srgbClr val="000000"/>
                </a:solidFill>
                <a:effectLst/>
                <a:latin typeface="Verdana" panose="020B0604030504040204" pitchFamily="34" charset="0"/>
              </a:rPr>
              <a:t>）等があります。</a:t>
            </a:r>
            <a:br>
              <a:rPr lang="ja-JP" altLang="en-US" b="0" i="0" dirty="0">
                <a:solidFill>
                  <a:srgbClr val="000000"/>
                </a:solidFill>
                <a:effectLst/>
                <a:latin typeface="Verdana" panose="020B0604030504040204" pitchFamily="34" charset="0"/>
              </a:rPr>
            </a:br>
            <a:r>
              <a:rPr lang="ja-JP" altLang="en-US" b="0" i="0" dirty="0">
                <a:solidFill>
                  <a:srgbClr val="000000"/>
                </a:solidFill>
                <a:effectLst/>
                <a:latin typeface="Verdana" panose="020B0604030504040204" pitchFamily="34" charset="0"/>
              </a:rPr>
              <a:t>　日本のみちびきは、日本の上空に長く滞在する準天頂軌道の衛星が主体となって構成され、</a:t>
            </a:r>
            <a:r>
              <a:rPr lang="en-US" altLang="ja-JP" b="0" i="0" dirty="0">
                <a:solidFill>
                  <a:srgbClr val="000000"/>
                </a:solidFill>
                <a:effectLst/>
                <a:latin typeface="Verdana" panose="020B0604030504040204" pitchFamily="34" charset="0"/>
              </a:rPr>
              <a:t>2018</a:t>
            </a:r>
            <a:r>
              <a:rPr lang="ja-JP" altLang="en-US" b="0" i="0" dirty="0">
                <a:solidFill>
                  <a:srgbClr val="000000"/>
                </a:solidFill>
                <a:effectLst/>
                <a:latin typeface="Verdana" panose="020B0604030504040204" pitchFamily="34" charset="0"/>
              </a:rPr>
              <a:t>年</a:t>
            </a:r>
            <a:r>
              <a:rPr lang="en-US" altLang="ja-JP" b="0" i="0" dirty="0">
                <a:solidFill>
                  <a:srgbClr val="000000"/>
                </a:solidFill>
                <a:effectLst/>
                <a:latin typeface="Verdana" panose="020B0604030504040204" pitchFamily="34" charset="0"/>
              </a:rPr>
              <a:t>11</a:t>
            </a:r>
            <a:r>
              <a:rPr lang="ja-JP" altLang="en-US" b="0" i="0" dirty="0">
                <a:solidFill>
                  <a:srgbClr val="000000"/>
                </a:solidFill>
                <a:effectLst/>
                <a:latin typeface="Verdana" panose="020B0604030504040204" pitchFamily="34" charset="0"/>
              </a:rPr>
              <a:t>月から</a:t>
            </a:r>
            <a:r>
              <a:rPr lang="en-US" altLang="ja-JP" b="0" i="0" dirty="0">
                <a:solidFill>
                  <a:srgbClr val="000000"/>
                </a:solidFill>
                <a:effectLst/>
                <a:latin typeface="Verdana" panose="020B0604030504040204" pitchFamily="34" charset="0"/>
              </a:rPr>
              <a:t>4</a:t>
            </a:r>
            <a:r>
              <a:rPr lang="ja-JP" altLang="en-US" b="0" i="0" dirty="0">
                <a:solidFill>
                  <a:srgbClr val="000000"/>
                </a:solidFill>
                <a:effectLst/>
                <a:latin typeface="Verdana" panose="020B0604030504040204" pitchFamily="34" charset="0"/>
              </a:rPr>
              <a:t>機運用されています。 </a:t>
            </a:r>
          </a:p>
          <a:p>
            <a:endParaRPr kumimoji="1" lang="en-US" altLang="ja-JP" b="0" i="0" dirty="0">
              <a:solidFill>
                <a:srgbClr val="111111"/>
              </a:solidFill>
              <a:effectLst/>
              <a:latin typeface="Roboto" panose="02000000000000000000" pitchFamily="2"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12</a:t>
            </a:fld>
            <a:endParaRPr lang="en-US" altLang="ja-JP"/>
          </a:p>
        </p:txBody>
      </p:sp>
    </p:spTree>
    <p:extLst>
      <p:ext uri="{BB962C8B-B14F-4D97-AF65-F5344CB8AC3E}">
        <p14:creationId xmlns:p14="http://schemas.microsoft.com/office/powerpoint/2010/main" val="892922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900">
                <a:latin typeface="游ゴシック" panose="020B0400000000000000" pitchFamily="50" charset="-128"/>
              </a:rPr>
              <a:pPr algn="r" eaLnBrk="1" hangingPunct="1"/>
              <a:t>13</a:t>
            </a:fld>
            <a:endParaRPr lang="en-US" altLang="ja-JP" sz="190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900">
              <a:ea typeface="ＭＳ Ｐゴシック" panose="020B0600070205080204" pitchFamily="50" charset="-128"/>
            </a:endParaRPr>
          </a:p>
        </p:txBody>
      </p:sp>
      <p:sp>
        <p:nvSpPr>
          <p:cNvPr id="71684" name="スライド番号プレースホルダー 1"/>
          <p:cNvSpPr txBox="1">
            <a:spLocks noGrp="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900">
                <a:latin typeface="游ゴシック" panose="020B0400000000000000" pitchFamily="50" charset="-128"/>
              </a:rPr>
              <a:pPr algn="r" eaLnBrk="1" hangingPunct="1"/>
              <a:t>13</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クロススタッフは紀元前</a:t>
            </a:r>
            <a:r>
              <a:rPr lang="en-US" altLang="ja-JP"/>
              <a:t>400</a:t>
            </a:r>
            <a:r>
              <a:rPr lang="ja-JP" altLang="en-US"/>
              <a:t>年頃にカルデアの天文学者が使用していたと言われている。</a:t>
            </a:r>
            <a:r>
              <a:rPr lang="en-US" altLang="ja-JP"/>
              <a:t>1328</a:t>
            </a:r>
            <a:r>
              <a:rPr lang="ja-JP" altLang="en-US"/>
              <a:t>年にカタロニアのユダヤ人</a:t>
            </a:r>
            <a:r>
              <a:rPr lang="en-US" altLang="ja-JP"/>
              <a:t>Levi ben Gerson</a:t>
            </a:r>
            <a:r>
              <a:rPr lang="ja-JP" altLang="en-US"/>
              <a:t>によって初めての記述が残された。</a:t>
            </a:r>
            <a:r>
              <a:rPr lang="en-US" altLang="ja-JP"/>
              <a:t>16</a:t>
            </a:r>
            <a:r>
              <a:rPr lang="ja-JP" altLang="en-US"/>
              <a:t>世紀頃から船上で太陽高度を測るために使用されていた。</a:t>
            </a:r>
            <a:br>
              <a:rPr lang="ja-JP" altLang="en-US"/>
            </a:br>
            <a:br>
              <a:rPr lang="ja-JP" altLang="en-US"/>
            </a:br>
            <a:r>
              <a:rPr lang="ja-JP" altLang="en-US">
                <a:hlinkClick r:id="rId3"/>
              </a:rPr>
              <a:t>作り方</a:t>
            </a:r>
            <a:r>
              <a:rPr lang="ja-JP" altLang="en-US">
                <a:hlinkClick r:id="rId4"/>
              </a:rPr>
              <a:t>どんなふうに使うのかな？（静止画）</a:t>
            </a:r>
            <a:r>
              <a:rPr lang="ja-JP" altLang="en-US">
                <a:hlinkClick r:id="rId5"/>
              </a:rPr>
              <a:t>どんなふうに使うのかな？（動画）</a:t>
            </a:r>
            <a:r>
              <a:rPr lang="ja-JP" altLang="en-US">
                <a:hlinkClick r:id="rId6"/>
              </a:rPr>
              <a:t>解説</a:t>
            </a:r>
            <a:r>
              <a:rPr lang="ja-JP" altLang="en-US">
                <a:hlinkClick r:id="rId7"/>
              </a:rPr>
              <a:t>授業例：</a:t>
            </a:r>
            <a:br>
              <a:rPr lang="ja-JP" altLang="en-US">
                <a:hlinkClick r:id="rId7"/>
              </a:rPr>
            </a:br>
            <a:r>
              <a:rPr lang="ja-JP" altLang="en-US">
                <a:hlinkClick r:id="rId7"/>
              </a:rPr>
              <a:t>クロススタッフによる測量</a:t>
            </a:r>
            <a:r>
              <a:rPr lang="ja-JP" altLang="en-US"/>
              <a:t>このページの動画を見るには</a:t>
            </a:r>
            <a:br>
              <a:rPr lang="ja-JP" altLang="en-US"/>
            </a:br>
            <a:r>
              <a:rPr lang="ja-JP" altLang="en-US"/>
              <a:t>が、必要です。</a:t>
            </a:r>
            <a:br>
              <a:rPr lang="ja-JP" altLang="en-US"/>
            </a:br>
            <a:r>
              <a:rPr lang="ja-JP" altLang="en-US" b="1" i="0">
                <a:solidFill>
                  <a:srgbClr val="333333"/>
                </a:solidFill>
                <a:effectLst/>
                <a:latin typeface="Tahoma" panose="020B0604030504040204" pitchFamily="34" charset="0"/>
              </a:rPr>
              <a:t>ヤコブの杖</a:t>
            </a:r>
            <a:r>
              <a:rPr lang="ja-JP" altLang="en-US" b="0" i="0">
                <a:solidFill>
                  <a:srgbClr val="333333"/>
                </a:solidFill>
                <a:effectLst/>
                <a:latin typeface="Tahoma" panose="020B0604030504040204" pitchFamily="34" charset="0"/>
              </a:rPr>
              <a:t>（ヤコブのつえ、英：</a:t>
            </a:r>
            <a:r>
              <a:rPr lang="en-US" altLang="ja-JP" b="0" i="0">
                <a:solidFill>
                  <a:srgbClr val="333333"/>
                </a:solidFill>
                <a:effectLst/>
                <a:latin typeface="Tahoma" panose="020B0604030504040204" pitchFamily="34" charset="0"/>
              </a:rPr>
              <a:t>Jacob's staff</a:t>
            </a:r>
            <a:r>
              <a:rPr lang="ja-JP" altLang="en-US" b="0" i="0">
                <a:solidFill>
                  <a:srgbClr val="333333"/>
                </a:solidFill>
                <a:effectLst/>
                <a:latin typeface="Tahoma" panose="020B0604030504040204" pitchFamily="34" charset="0"/>
              </a:rPr>
              <a:t>）または</a:t>
            </a:r>
            <a:r>
              <a:rPr lang="ja-JP" altLang="en-US" b="1" i="0">
                <a:solidFill>
                  <a:srgbClr val="333333"/>
                </a:solidFill>
                <a:effectLst/>
                <a:latin typeface="Tahoma" panose="020B0604030504040204" pitchFamily="34" charset="0"/>
              </a:rPr>
              <a:t>クロス・スタッフ</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cross-staff</a:t>
            </a:r>
            <a:r>
              <a:rPr lang="ja-JP" altLang="en-US" b="0" i="0">
                <a:solidFill>
                  <a:srgbClr val="333333"/>
                </a:solidFill>
                <a:effectLst/>
                <a:latin typeface="Tahoma" panose="020B0604030504040204" pitchFamily="34" charset="0"/>
              </a:rPr>
              <a:t>、直訳すると「十字型の杖」）とは、天体の</a:t>
            </a:r>
            <a:r>
              <a:rPr lang="ja-JP" altLang="en-US" b="0" i="0" u="sng" strike="noStrike">
                <a:effectLst/>
                <a:latin typeface="Tahoma" panose="020B0604030504040204" pitchFamily="34" charset="0"/>
                <a:hlinkClick r:id="rId8" tooltip="高度角"/>
              </a:rPr>
              <a:t>高度角</a:t>
            </a:r>
            <a:r>
              <a:rPr lang="ja-JP" altLang="en-US" b="0" i="0">
                <a:solidFill>
                  <a:srgbClr val="333333"/>
                </a:solidFill>
                <a:effectLst/>
                <a:latin typeface="Tahoma" panose="020B0604030504040204" pitchFamily="34" charset="0"/>
              </a:rPr>
              <a:t>を測る道具で、西洋では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世紀ころから使用され始めた。</a:t>
            </a:r>
            <a:r>
              <a:rPr lang="ja-JP" altLang="en-US" b="0" i="0" u="sng" strike="noStrike">
                <a:effectLst/>
                <a:latin typeface="Tahoma" panose="020B0604030504040204" pitchFamily="34" charset="0"/>
                <a:hlinkClick r:id="rId9" tooltip="航海術"/>
              </a:rPr>
              <a:t>航海術</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0" tooltip="測量"/>
              </a:rPr>
              <a:t>測量</a:t>
            </a:r>
            <a:r>
              <a:rPr lang="ja-JP" altLang="en-US" b="0" i="0">
                <a:solidFill>
                  <a:srgbClr val="333333"/>
                </a:solidFill>
                <a:effectLst/>
                <a:latin typeface="Tahoma" panose="020B0604030504040204" pitchFamily="34" charset="0"/>
              </a:rPr>
              <a:t>術、または</a:t>
            </a:r>
            <a:r>
              <a:rPr lang="ja-JP" altLang="en-US" b="0" i="0" u="sng" strike="noStrike">
                <a:effectLst/>
                <a:latin typeface="Tahoma" panose="020B0604030504040204" pitchFamily="34" charset="0"/>
                <a:hlinkClick r:id="rId11" tooltip="天文観測"/>
              </a:rPr>
              <a:t>天文観測</a:t>
            </a:r>
            <a:r>
              <a:rPr lang="ja-JP" altLang="en-US" b="0" i="0">
                <a:solidFill>
                  <a:srgbClr val="333333"/>
                </a:solidFill>
                <a:effectLst/>
                <a:latin typeface="Tahoma" panose="020B0604030504040204" pitchFamily="34" charset="0"/>
              </a:rPr>
              <a:t>において、</a:t>
            </a:r>
            <a:r>
              <a:rPr lang="ja-JP" altLang="en-US" b="0" i="0" u="sng" strike="noStrike">
                <a:effectLst/>
                <a:latin typeface="Tahoma" panose="020B0604030504040204" pitchFamily="34" charset="0"/>
                <a:hlinkClick r:id="rId12" tooltip="北極星"/>
              </a:rPr>
              <a:t>北極星</a:t>
            </a:r>
            <a:r>
              <a:rPr lang="ja-JP" altLang="en-US" b="0" i="0">
                <a:solidFill>
                  <a:srgbClr val="333333"/>
                </a:solidFill>
                <a:effectLst/>
                <a:latin typeface="Tahoma" panose="020B0604030504040204" pitchFamily="34" charset="0"/>
              </a:rPr>
              <a:t>または</a:t>
            </a:r>
            <a:r>
              <a:rPr lang="ja-JP" altLang="en-US" b="0" i="0" u="sng" strike="noStrike">
                <a:effectLst/>
                <a:latin typeface="Tahoma" panose="020B0604030504040204" pitchFamily="34" charset="0"/>
                <a:hlinkClick r:id="rId13" tooltip="太陽"/>
              </a:rPr>
              <a:t>太陽</a:t>
            </a:r>
            <a:r>
              <a:rPr lang="ja-JP" altLang="en-US" b="0" i="0">
                <a:solidFill>
                  <a:srgbClr val="333333"/>
                </a:solidFill>
                <a:effectLst/>
                <a:latin typeface="Tahoma" panose="020B0604030504040204" pitchFamily="34" charset="0"/>
              </a:rPr>
              <a:t>の高度角を測ることによって</a:t>
            </a:r>
            <a:r>
              <a:rPr lang="ja-JP" altLang="en-US" b="0" i="0" u="sng" strike="noStrike">
                <a:effectLst/>
                <a:latin typeface="Tahoma" panose="020B0604030504040204" pitchFamily="34" charset="0"/>
                <a:hlinkClick r:id="rId14" tooltip="緯度"/>
              </a:rPr>
              <a:t>緯度</a:t>
            </a:r>
            <a:r>
              <a:rPr lang="ja-JP" altLang="en-US" b="0" i="0">
                <a:solidFill>
                  <a:srgbClr val="333333"/>
                </a:solidFill>
                <a:effectLst/>
                <a:latin typeface="Tahoma" panose="020B0604030504040204" pitchFamily="34" charset="0"/>
              </a:rPr>
              <a:t>を知るために用いられた。名前の由来は当時の</a:t>
            </a:r>
            <a:r>
              <a:rPr lang="ja-JP" altLang="en-US" b="0" i="0" u="sng" strike="noStrike">
                <a:effectLst/>
                <a:latin typeface="Tahoma" panose="020B0604030504040204" pitchFamily="34" charset="0"/>
                <a:hlinkClick r:id="rId15" tooltip="星座"/>
              </a:rPr>
              <a:t>星座</a:t>
            </a:r>
            <a:r>
              <a:rPr lang="ja-JP" altLang="en-US" b="0" i="0">
                <a:solidFill>
                  <a:srgbClr val="333333"/>
                </a:solidFill>
                <a:effectLst/>
                <a:latin typeface="Tahoma" panose="020B0604030504040204" pitchFamily="34" charset="0"/>
              </a:rPr>
              <a:t>から（今で言う</a:t>
            </a:r>
            <a:r>
              <a:rPr lang="ja-JP" altLang="en-US" b="0" i="0" u="sng" strike="noStrike">
                <a:effectLst/>
                <a:latin typeface="Tahoma" panose="020B0604030504040204" pitchFamily="34" charset="0"/>
                <a:hlinkClick r:id="rId16" tooltip="オリオン座"/>
              </a:rPr>
              <a:t>オリオン座</a:t>
            </a:r>
            <a:r>
              <a:rPr lang="ja-JP" altLang="en-US" b="0" i="0">
                <a:solidFill>
                  <a:srgbClr val="333333"/>
                </a:solidFill>
                <a:effectLst/>
                <a:latin typeface="Tahoma" panose="020B0604030504040204" pitchFamily="34" charset="0"/>
              </a:rPr>
              <a:t>のうち、「帯」の三つ星と</a:t>
            </a:r>
            <a:r>
              <a:rPr lang="ja-JP" altLang="en-US" b="0" i="0" u="sng" strike="noStrike">
                <a:effectLst/>
                <a:latin typeface="Tahoma" panose="020B0604030504040204" pitchFamily="34" charset="0"/>
                <a:hlinkClick r:id="rId17" tooltip="リゲル"/>
              </a:rPr>
              <a:t>リゲル</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8" tooltip="ベテルギウス"/>
              </a:rPr>
              <a:t>ベテルギウス</a:t>
            </a:r>
            <a:r>
              <a:rPr lang="ja-JP" altLang="en-US" b="0" i="0">
                <a:solidFill>
                  <a:srgbClr val="333333"/>
                </a:solidFill>
                <a:effectLst/>
                <a:latin typeface="Tahoma" panose="020B0604030504040204" pitchFamily="34" charset="0"/>
              </a:rPr>
              <a:t>はヤコブの杖と呼ばれていた）とも言われる</a:t>
            </a:r>
            <a:r>
              <a:rPr lang="en-US" altLang="ja-JP"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9" tooltip="茂在寅男"/>
              </a:rPr>
              <a:t>茂在寅男</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 </a:t>
            </a:r>
            <a:r>
              <a:rPr lang="en-US" altLang="ja-JP" b="0" i="0">
                <a:solidFill>
                  <a:srgbClr val="333333"/>
                </a:solidFill>
                <a:effectLst/>
                <a:latin typeface="Tahoma" panose="020B0604030504040204" pitchFamily="34" charset="0"/>
              </a:rPr>
              <a:t>- </a:t>
            </a:r>
            <a:r>
              <a:rPr lang="ja-JP" altLang="en-US" b="0" i="0">
                <a:solidFill>
                  <a:srgbClr val="333333"/>
                </a:solidFill>
                <a:effectLst/>
                <a:latin typeface="Tahoma" panose="020B0604030504040204" pitchFamily="34" charset="0"/>
              </a:rPr>
              <a:t>海に挑む人間の歴史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中公新書、</a:t>
            </a:r>
            <a:r>
              <a:rPr lang="en-US" altLang="ja-JP" b="0" i="0">
                <a:solidFill>
                  <a:srgbClr val="333333"/>
                </a:solidFill>
                <a:effectLst/>
                <a:latin typeface="Tahoma" panose="020B0604030504040204" pitchFamily="34" charset="0"/>
              </a:rPr>
              <a:t>1967</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br>
              <a:rPr lang="ja-JP" altLang="en-US"/>
            </a:br>
            <a:r>
              <a:rPr lang="ja-JP" altLang="en-US" b="0" i="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a:br>
            <a:r>
              <a:rPr lang="ja-JP" altLang="en-US" b="0" i="0" u="sng" strike="noStrike">
                <a:effectLst/>
                <a:latin typeface="Tahoma" panose="020B0604030504040204" pitchFamily="34" charset="0"/>
                <a:hlinkClick r:id="rId20" tooltip="インド洋"/>
              </a:rPr>
              <a:t>インド洋</a:t>
            </a:r>
            <a:r>
              <a:rPr lang="ja-JP" altLang="en-US" b="0" i="0">
                <a:solidFill>
                  <a:srgbClr val="333333"/>
                </a:solidFill>
                <a:effectLst/>
                <a:latin typeface="Tahoma" panose="020B0604030504040204" pitchFamily="34" charset="0"/>
              </a:rPr>
              <a:t>の航海者だった</a:t>
            </a:r>
            <a:r>
              <a:rPr lang="ja-JP" altLang="en-US" b="0" i="0" u="sng" strike="noStrike">
                <a:effectLst/>
                <a:latin typeface="Tahoma" panose="020B0604030504040204" pitchFamily="34" charset="0"/>
                <a:hlinkClick r:id="rId21" tooltip="アラビア人"/>
              </a:rPr>
              <a:t>アラビア人</a:t>
            </a:r>
            <a:r>
              <a:rPr lang="ja-JP" altLang="en-US" b="0" i="0">
                <a:solidFill>
                  <a:srgbClr val="333333"/>
                </a:solidFill>
                <a:effectLst/>
                <a:latin typeface="Tahoma" panose="020B0604030504040204" pitchFamily="34" charset="0"/>
              </a:rPr>
              <a:t>たちは、アル・ケマル（カマル </a:t>
            </a:r>
            <a:r>
              <a:rPr lang="en-US" altLang="ja-JP" b="0" i="0">
                <a:solidFill>
                  <a:srgbClr val="333333"/>
                </a:solidFill>
                <a:effectLst/>
                <a:latin typeface="Tahoma" panose="020B0604030504040204" pitchFamily="34" charset="0"/>
              </a:rPr>
              <a:t>Kamal </a:t>
            </a:r>
            <a:r>
              <a:rPr lang="ja-JP" altLang="en-US" b="0" i="0">
                <a:solidFill>
                  <a:srgbClr val="333333"/>
                </a:solidFill>
                <a:effectLst/>
                <a:latin typeface="Tahoma" panose="020B0604030504040204" pitchFamily="34" charset="0"/>
              </a:rPr>
              <a:t>とも</a:t>
            </a:r>
            <a:r>
              <a:rPr lang="en-US" altLang="ja-JP" b="0" i="0">
                <a:solidFill>
                  <a:srgbClr val="333333"/>
                </a:solidFill>
                <a:effectLst/>
                <a:latin typeface="Tahoma" panose="020B0604030504040204" pitchFamily="34" charset="0"/>
              </a:rPr>
              <a:t>〔H</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a:t>
            </a:r>
            <a:r>
              <a:rPr lang="ja-JP" altLang="en-US" b="0" i="0">
                <a:solidFill>
                  <a:srgbClr val="333333"/>
                </a:solidFill>
                <a:effectLst/>
                <a:latin typeface="Tahoma" panose="020B0604030504040204" pitchFamily="34" charset="0"/>
              </a:rPr>
              <a:t>・フライエスレーベン</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岩波書店、</a:t>
            </a:r>
            <a:r>
              <a:rPr lang="en-US" altLang="ja-JP" b="0" i="0">
                <a:solidFill>
                  <a:srgbClr val="333333"/>
                </a:solidFill>
                <a:effectLst/>
                <a:latin typeface="Tahoma" panose="020B0604030504040204" pitchFamily="34" charset="0"/>
              </a:rPr>
              <a:t>1983</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a:solidFill>
                  <a:srgbClr val="333333"/>
                </a:solidFill>
                <a:effectLst/>
                <a:latin typeface="Tahoma" panose="020B0604030504040204" pitchFamily="34" charset="0"/>
              </a:rPr>
              <a:t>15</a:t>
            </a:r>
            <a:r>
              <a:rPr lang="ja-JP" altLang="en-US" b="0" i="0">
                <a:solidFill>
                  <a:srgbClr val="333333"/>
                </a:solidFill>
                <a:effectLst/>
                <a:latin typeface="Tahoma" panose="020B0604030504040204" pitchFamily="34" charset="0"/>
              </a:rPr>
              <a:t>世紀には既に定着していた</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22" tooltip="アストロラーベ"/>
              </a:rPr>
              <a:t>アストロラーベ</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3" tooltip="四分儀"/>
              </a:rPr>
              <a:t>四分儀</a:t>
            </a:r>
            <a:r>
              <a:rPr lang="ja-JP" altLang="en-US" b="0" i="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a:br>
            <a:r>
              <a:rPr lang="ja-JP" altLang="en-US" b="0" i="0">
                <a:solidFill>
                  <a:srgbClr val="333333"/>
                </a:solidFill>
                <a:effectLst/>
                <a:latin typeface="Tahoma" panose="020B0604030504040204" pitchFamily="34" charset="0"/>
              </a:rPr>
              <a:t>中国では</a:t>
            </a:r>
            <a:r>
              <a:rPr lang="en-US" altLang="ja-JP" b="0" i="0">
                <a:solidFill>
                  <a:srgbClr val="333333"/>
                </a:solidFill>
                <a:effectLst/>
                <a:latin typeface="Tahoma" panose="020B0604030504040204" pitchFamily="34" charset="0"/>
              </a:rPr>
              <a:t>11</a:t>
            </a:r>
            <a:r>
              <a:rPr lang="ja-JP" altLang="en-US" b="0" i="0">
                <a:solidFill>
                  <a:srgbClr val="333333"/>
                </a:solidFill>
                <a:effectLst/>
                <a:latin typeface="Tahoma" panose="020B0604030504040204" pitchFamily="34" charset="0"/>
              </a:rPr>
              <a:t>世紀の学者、</a:t>
            </a:r>
            <a:r>
              <a:rPr lang="ja-JP" altLang="en-US" b="0" i="0" u="sng" strike="noStrike">
                <a:effectLst/>
                <a:latin typeface="Tahoma" panose="020B0604030504040204" pitchFamily="34" charset="0"/>
                <a:hlinkClick r:id="rId24" tooltip="沈括"/>
              </a:rPr>
              <a:t>沈括</a:t>
            </a:r>
            <a:r>
              <a:rPr lang="ja-JP" altLang="en-US" b="0" i="0">
                <a:solidFill>
                  <a:srgbClr val="333333"/>
                </a:solidFill>
                <a:effectLst/>
                <a:latin typeface="Tahoma" panose="020B0604030504040204" pitchFamily="34" charset="0"/>
              </a:rPr>
              <a:t>の</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夢渓筆談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にこのような道具の記述がある。ヤコブの杖が西洋の文献に登場するのは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世紀のユダヤ人の数学者</a:t>
            </a:r>
            <a:r>
              <a:rPr lang="ja-JP" altLang="en-US" b="0" i="0" u="sng" strike="noStrike">
                <a:effectLst/>
                <a:latin typeface="Tahoma" panose="020B0604030504040204" pitchFamily="34" charset="0"/>
                <a:hlinkClick r:id="rId25" tooltip="レビ・ベン・ゲルソン"/>
              </a:rPr>
              <a:t>レビ・ベン・ゲルソン</a:t>
            </a:r>
            <a:r>
              <a:rPr lang="ja-JP" altLang="en-US" b="0" i="0">
                <a:solidFill>
                  <a:srgbClr val="333333"/>
                </a:solidFill>
                <a:effectLst/>
                <a:latin typeface="Tahoma" panose="020B0604030504040204" pitchFamily="34" charset="0"/>
              </a:rPr>
              <a:t>によるものである。</a:t>
            </a:r>
            <a:r>
              <a:rPr lang="en-US" altLang="ja-JP" b="0" i="0">
                <a:solidFill>
                  <a:srgbClr val="333333"/>
                </a:solidFill>
                <a:effectLst/>
                <a:latin typeface="Tahoma" panose="020B0604030504040204" pitchFamily="34" charset="0"/>
              </a:rPr>
              <a:t>16</a:t>
            </a:r>
            <a:r>
              <a:rPr lang="ja-JP" altLang="en-US" b="0" i="0">
                <a:solidFill>
                  <a:srgbClr val="333333"/>
                </a:solidFill>
                <a:effectLst/>
                <a:latin typeface="Tahoma" panose="020B0604030504040204" pitchFamily="34" charset="0"/>
              </a:rPr>
              <a:t>世紀のオランダの</a:t>
            </a:r>
            <a:r>
              <a:rPr lang="ja-JP" altLang="en-US" b="0" i="0" u="sng" strike="noStrike">
                <a:effectLst/>
                <a:latin typeface="Tahoma" panose="020B0604030504040204" pitchFamily="34" charset="0"/>
                <a:hlinkClick r:id="rId26" tooltip="アドリアーンスゾーン・メチウス"/>
              </a:rPr>
              <a:t>アドリアーンスゾーン・メチウス</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7" tooltip="ゲンマ・フリシウス"/>
              </a:rPr>
              <a:t>ゲンマ・フリシウス</a:t>
            </a:r>
            <a:r>
              <a:rPr lang="ja-JP" altLang="en-US" b="0" i="0">
                <a:solidFill>
                  <a:srgbClr val="333333"/>
                </a:solidFill>
                <a:effectLst/>
                <a:latin typeface="Tahoma" panose="020B0604030504040204" pitchFamily="34" charset="0"/>
              </a:rPr>
              <a:t>によって改良が加えられた。</a:t>
            </a:r>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14</a:t>
            </a:fld>
            <a:endParaRPr lang="en-US" altLang="ja-JP"/>
          </a:p>
        </p:txBody>
      </p:sp>
    </p:spTree>
    <p:extLst>
      <p:ext uri="{BB962C8B-B14F-4D97-AF65-F5344CB8AC3E}">
        <p14:creationId xmlns:p14="http://schemas.microsoft.com/office/powerpoint/2010/main" val="79299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15</a:t>
            </a:fld>
            <a:endParaRPr lang="en-US" altLang="ja-JP"/>
          </a:p>
        </p:txBody>
      </p:sp>
    </p:spTree>
    <p:extLst>
      <p:ext uri="{BB962C8B-B14F-4D97-AF65-F5344CB8AC3E}">
        <p14:creationId xmlns:p14="http://schemas.microsoft.com/office/powerpoint/2010/main" val="2849445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16</a:t>
            </a:fld>
            <a:endParaRPr lang="en-US" altLang="ja-JP"/>
          </a:p>
        </p:txBody>
      </p:sp>
    </p:spTree>
    <p:extLst>
      <p:ext uri="{BB962C8B-B14F-4D97-AF65-F5344CB8AC3E}">
        <p14:creationId xmlns:p14="http://schemas.microsoft.com/office/powerpoint/2010/main" val="2651899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17</a:t>
            </a:fld>
            <a:endParaRPr lang="en-US" altLang="ja-JP"/>
          </a:p>
        </p:txBody>
      </p:sp>
    </p:spTree>
    <p:extLst>
      <p:ext uri="{BB962C8B-B14F-4D97-AF65-F5344CB8AC3E}">
        <p14:creationId xmlns:p14="http://schemas.microsoft.com/office/powerpoint/2010/main" val="3219140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18</a:t>
            </a:fld>
            <a:endParaRPr lang="en-US" altLang="ja-JP"/>
          </a:p>
        </p:txBody>
      </p:sp>
    </p:spTree>
    <p:extLst>
      <p:ext uri="{BB962C8B-B14F-4D97-AF65-F5344CB8AC3E}">
        <p14:creationId xmlns:p14="http://schemas.microsoft.com/office/powerpoint/2010/main" val="1554977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a:p>
        </p:txBody>
      </p:sp>
    </p:spTree>
    <p:extLst>
      <p:ext uri="{BB962C8B-B14F-4D97-AF65-F5344CB8AC3E}">
        <p14:creationId xmlns:p14="http://schemas.microsoft.com/office/powerpoint/2010/main" val="225824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19</a:t>
            </a:fld>
            <a:endParaRPr lang="en-US" altLang="ja-JP"/>
          </a:p>
        </p:txBody>
      </p:sp>
    </p:spTree>
    <p:extLst>
      <p:ext uri="{BB962C8B-B14F-4D97-AF65-F5344CB8AC3E}">
        <p14:creationId xmlns:p14="http://schemas.microsoft.com/office/powerpoint/2010/main" val="3613997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21</a:t>
            </a:fld>
            <a:endParaRPr lang="en-US" altLang="ja-JP"/>
          </a:p>
        </p:txBody>
      </p:sp>
    </p:spTree>
    <p:extLst>
      <p:ext uri="{BB962C8B-B14F-4D97-AF65-F5344CB8AC3E}">
        <p14:creationId xmlns:p14="http://schemas.microsoft.com/office/powerpoint/2010/main" val="67128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クロススタッフは紀元前</a:t>
            </a:r>
            <a:r>
              <a:rPr lang="en-US" altLang="ja-JP"/>
              <a:t>400</a:t>
            </a:r>
            <a:r>
              <a:rPr lang="ja-JP" altLang="en-US"/>
              <a:t>年頃にカルデアの天文学者が使用していたと言われている。</a:t>
            </a:r>
            <a:r>
              <a:rPr lang="en-US" altLang="ja-JP"/>
              <a:t>1328</a:t>
            </a:r>
            <a:r>
              <a:rPr lang="ja-JP" altLang="en-US"/>
              <a:t>年にカタロニアのユダヤ人</a:t>
            </a:r>
            <a:r>
              <a:rPr lang="en-US" altLang="ja-JP"/>
              <a:t>Levi ben Gerson</a:t>
            </a:r>
            <a:r>
              <a:rPr lang="ja-JP" altLang="en-US"/>
              <a:t>によって初めての記述が残された。</a:t>
            </a:r>
            <a:r>
              <a:rPr lang="en-US" altLang="ja-JP"/>
              <a:t>16</a:t>
            </a:r>
            <a:r>
              <a:rPr lang="ja-JP" altLang="en-US"/>
              <a:t>世紀頃から船上で太陽高度を測るために使用されていた。</a:t>
            </a:r>
            <a:br>
              <a:rPr lang="ja-JP" altLang="en-US"/>
            </a:br>
            <a:br>
              <a:rPr lang="ja-JP" altLang="en-US"/>
            </a:br>
            <a:r>
              <a:rPr lang="ja-JP" altLang="en-US">
                <a:hlinkClick r:id="rId3"/>
              </a:rPr>
              <a:t>作り方</a:t>
            </a:r>
            <a:r>
              <a:rPr lang="ja-JP" altLang="en-US">
                <a:hlinkClick r:id="rId4"/>
              </a:rPr>
              <a:t>どんなふうに使うのかな？（静止画）</a:t>
            </a:r>
            <a:r>
              <a:rPr lang="ja-JP" altLang="en-US">
                <a:hlinkClick r:id="rId5"/>
              </a:rPr>
              <a:t>どんなふうに使うのかな？（動画）</a:t>
            </a:r>
            <a:r>
              <a:rPr lang="ja-JP" altLang="en-US">
                <a:hlinkClick r:id="rId6"/>
              </a:rPr>
              <a:t>解説</a:t>
            </a:r>
            <a:r>
              <a:rPr lang="ja-JP" altLang="en-US">
                <a:hlinkClick r:id="rId7"/>
              </a:rPr>
              <a:t>授業例：</a:t>
            </a:r>
            <a:br>
              <a:rPr lang="ja-JP" altLang="en-US">
                <a:hlinkClick r:id="rId7"/>
              </a:rPr>
            </a:br>
            <a:r>
              <a:rPr lang="ja-JP" altLang="en-US">
                <a:hlinkClick r:id="rId7"/>
              </a:rPr>
              <a:t>クロススタッフによる測量</a:t>
            </a:r>
            <a:r>
              <a:rPr lang="ja-JP" altLang="en-US"/>
              <a:t>このページの動画を見るには</a:t>
            </a:r>
            <a:br>
              <a:rPr lang="ja-JP" altLang="en-US"/>
            </a:br>
            <a:r>
              <a:rPr lang="ja-JP" altLang="en-US"/>
              <a:t>が、必要です。</a:t>
            </a:r>
            <a:br>
              <a:rPr lang="ja-JP" altLang="en-US"/>
            </a:br>
            <a:r>
              <a:rPr lang="ja-JP" altLang="en-US" b="1" i="0">
                <a:solidFill>
                  <a:srgbClr val="333333"/>
                </a:solidFill>
                <a:effectLst/>
                <a:latin typeface="Tahoma" panose="020B0604030504040204" pitchFamily="34" charset="0"/>
              </a:rPr>
              <a:t>ヤコブの杖</a:t>
            </a:r>
            <a:r>
              <a:rPr lang="ja-JP" altLang="en-US" b="0" i="0">
                <a:solidFill>
                  <a:srgbClr val="333333"/>
                </a:solidFill>
                <a:effectLst/>
                <a:latin typeface="Tahoma" panose="020B0604030504040204" pitchFamily="34" charset="0"/>
              </a:rPr>
              <a:t>（ヤコブのつえ、英：</a:t>
            </a:r>
            <a:r>
              <a:rPr lang="en-US" altLang="ja-JP" b="0" i="0">
                <a:solidFill>
                  <a:srgbClr val="333333"/>
                </a:solidFill>
                <a:effectLst/>
                <a:latin typeface="Tahoma" panose="020B0604030504040204" pitchFamily="34" charset="0"/>
              </a:rPr>
              <a:t>Jacob's staff</a:t>
            </a:r>
            <a:r>
              <a:rPr lang="ja-JP" altLang="en-US" b="0" i="0">
                <a:solidFill>
                  <a:srgbClr val="333333"/>
                </a:solidFill>
                <a:effectLst/>
                <a:latin typeface="Tahoma" panose="020B0604030504040204" pitchFamily="34" charset="0"/>
              </a:rPr>
              <a:t>）または</a:t>
            </a:r>
            <a:r>
              <a:rPr lang="ja-JP" altLang="en-US" b="1" i="0">
                <a:solidFill>
                  <a:srgbClr val="333333"/>
                </a:solidFill>
                <a:effectLst/>
                <a:latin typeface="Tahoma" panose="020B0604030504040204" pitchFamily="34" charset="0"/>
              </a:rPr>
              <a:t>クロス・スタッフ</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cross-staff</a:t>
            </a:r>
            <a:r>
              <a:rPr lang="ja-JP" altLang="en-US" b="0" i="0">
                <a:solidFill>
                  <a:srgbClr val="333333"/>
                </a:solidFill>
                <a:effectLst/>
                <a:latin typeface="Tahoma" panose="020B0604030504040204" pitchFamily="34" charset="0"/>
              </a:rPr>
              <a:t>、直訳すると「十字型の杖」）とは、天体の</a:t>
            </a:r>
            <a:r>
              <a:rPr lang="ja-JP" altLang="en-US" b="0" i="0" u="sng" strike="noStrike">
                <a:effectLst/>
                <a:latin typeface="Tahoma" panose="020B0604030504040204" pitchFamily="34" charset="0"/>
                <a:hlinkClick r:id="rId8" tooltip="高度角"/>
              </a:rPr>
              <a:t>高度角</a:t>
            </a:r>
            <a:r>
              <a:rPr lang="ja-JP" altLang="en-US" b="0" i="0">
                <a:solidFill>
                  <a:srgbClr val="333333"/>
                </a:solidFill>
                <a:effectLst/>
                <a:latin typeface="Tahoma" panose="020B0604030504040204" pitchFamily="34" charset="0"/>
              </a:rPr>
              <a:t>を測る道具で、西洋では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世紀ころから使用され始めた。</a:t>
            </a:r>
            <a:r>
              <a:rPr lang="ja-JP" altLang="en-US" b="0" i="0" u="sng" strike="noStrike">
                <a:effectLst/>
                <a:latin typeface="Tahoma" panose="020B0604030504040204" pitchFamily="34" charset="0"/>
                <a:hlinkClick r:id="rId9" tooltip="航海術"/>
              </a:rPr>
              <a:t>航海術</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0" tooltip="測量"/>
              </a:rPr>
              <a:t>測量</a:t>
            </a:r>
            <a:r>
              <a:rPr lang="ja-JP" altLang="en-US" b="0" i="0">
                <a:solidFill>
                  <a:srgbClr val="333333"/>
                </a:solidFill>
                <a:effectLst/>
                <a:latin typeface="Tahoma" panose="020B0604030504040204" pitchFamily="34" charset="0"/>
              </a:rPr>
              <a:t>術、または</a:t>
            </a:r>
            <a:r>
              <a:rPr lang="ja-JP" altLang="en-US" b="0" i="0" u="sng" strike="noStrike">
                <a:effectLst/>
                <a:latin typeface="Tahoma" panose="020B0604030504040204" pitchFamily="34" charset="0"/>
                <a:hlinkClick r:id="rId11" tooltip="天文観測"/>
              </a:rPr>
              <a:t>天文観測</a:t>
            </a:r>
            <a:r>
              <a:rPr lang="ja-JP" altLang="en-US" b="0" i="0">
                <a:solidFill>
                  <a:srgbClr val="333333"/>
                </a:solidFill>
                <a:effectLst/>
                <a:latin typeface="Tahoma" panose="020B0604030504040204" pitchFamily="34" charset="0"/>
              </a:rPr>
              <a:t>において、</a:t>
            </a:r>
            <a:r>
              <a:rPr lang="ja-JP" altLang="en-US" b="0" i="0" u="sng" strike="noStrike">
                <a:effectLst/>
                <a:latin typeface="Tahoma" panose="020B0604030504040204" pitchFamily="34" charset="0"/>
                <a:hlinkClick r:id="rId12" tooltip="北極星"/>
              </a:rPr>
              <a:t>北極星</a:t>
            </a:r>
            <a:r>
              <a:rPr lang="ja-JP" altLang="en-US" b="0" i="0">
                <a:solidFill>
                  <a:srgbClr val="333333"/>
                </a:solidFill>
                <a:effectLst/>
                <a:latin typeface="Tahoma" panose="020B0604030504040204" pitchFamily="34" charset="0"/>
              </a:rPr>
              <a:t>または</a:t>
            </a:r>
            <a:r>
              <a:rPr lang="ja-JP" altLang="en-US" b="0" i="0" u="sng" strike="noStrike">
                <a:effectLst/>
                <a:latin typeface="Tahoma" panose="020B0604030504040204" pitchFamily="34" charset="0"/>
                <a:hlinkClick r:id="rId13" tooltip="太陽"/>
              </a:rPr>
              <a:t>太陽</a:t>
            </a:r>
            <a:r>
              <a:rPr lang="ja-JP" altLang="en-US" b="0" i="0">
                <a:solidFill>
                  <a:srgbClr val="333333"/>
                </a:solidFill>
                <a:effectLst/>
                <a:latin typeface="Tahoma" panose="020B0604030504040204" pitchFamily="34" charset="0"/>
              </a:rPr>
              <a:t>の高度角を測ることによって</a:t>
            </a:r>
            <a:r>
              <a:rPr lang="ja-JP" altLang="en-US" b="0" i="0" u="sng" strike="noStrike">
                <a:effectLst/>
                <a:latin typeface="Tahoma" panose="020B0604030504040204" pitchFamily="34" charset="0"/>
                <a:hlinkClick r:id="rId14" tooltip="緯度"/>
              </a:rPr>
              <a:t>緯度</a:t>
            </a:r>
            <a:r>
              <a:rPr lang="ja-JP" altLang="en-US" b="0" i="0">
                <a:solidFill>
                  <a:srgbClr val="333333"/>
                </a:solidFill>
                <a:effectLst/>
                <a:latin typeface="Tahoma" panose="020B0604030504040204" pitchFamily="34" charset="0"/>
              </a:rPr>
              <a:t>を知るために用いられた。名前の由来は当時の</a:t>
            </a:r>
            <a:r>
              <a:rPr lang="ja-JP" altLang="en-US" b="0" i="0" u="sng" strike="noStrike">
                <a:effectLst/>
                <a:latin typeface="Tahoma" panose="020B0604030504040204" pitchFamily="34" charset="0"/>
                <a:hlinkClick r:id="rId15" tooltip="星座"/>
              </a:rPr>
              <a:t>星座</a:t>
            </a:r>
            <a:r>
              <a:rPr lang="ja-JP" altLang="en-US" b="0" i="0">
                <a:solidFill>
                  <a:srgbClr val="333333"/>
                </a:solidFill>
                <a:effectLst/>
                <a:latin typeface="Tahoma" panose="020B0604030504040204" pitchFamily="34" charset="0"/>
              </a:rPr>
              <a:t>から（今で言う</a:t>
            </a:r>
            <a:r>
              <a:rPr lang="ja-JP" altLang="en-US" b="0" i="0" u="sng" strike="noStrike">
                <a:effectLst/>
                <a:latin typeface="Tahoma" panose="020B0604030504040204" pitchFamily="34" charset="0"/>
                <a:hlinkClick r:id="rId16" tooltip="オリオン座"/>
              </a:rPr>
              <a:t>オリオン座</a:t>
            </a:r>
            <a:r>
              <a:rPr lang="ja-JP" altLang="en-US" b="0" i="0">
                <a:solidFill>
                  <a:srgbClr val="333333"/>
                </a:solidFill>
                <a:effectLst/>
                <a:latin typeface="Tahoma" panose="020B0604030504040204" pitchFamily="34" charset="0"/>
              </a:rPr>
              <a:t>のうち、「帯」の三つ星と</a:t>
            </a:r>
            <a:r>
              <a:rPr lang="ja-JP" altLang="en-US" b="0" i="0" u="sng" strike="noStrike">
                <a:effectLst/>
                <a:latin typeface="Tahoma" panose="020B0604030504040204" pitchFamily="34" charset="0"/>
                <a:hlinkClick r:id="rId17" tooltip="リゲル"/>
              </a:rPr>
              <a:t>リゲル</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8" tooltip="ベテルギウス"/>
              </a:rPr>
              <a:t>ベテルギウス</a:t>
            </a:r>
            <a:r>
              <a:rPr lang="ja-JP" altLang="en-US" b="0" i="0">
                <a:solidFill>
                  <a:srgbClr val="333333"/>
                </a:solidFill>
                <a:effectLst/>
                <a:latin typeface="Tahoma" panose="020B0604030504040204" pitchFamily="34" charset="0"/>
              </a:rPr>
              <a:t>はヤコブの杖と呼ばれていた）とも言われる</a:t>
            </a:r>
            <a:r>
              <a:rPr lang="en-US" altLang="ja-JP"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9" tooltip="茂在寅男"/>
              </a:rPr>
              <a:t>茂在寅男</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 </a:t>
            </a:r>
            <a:r>
              <a:rPr lang="en-US" altLang="ja-JP" b="0" i="0">
                <a:solidFill>
                  <a:srgbClr val="333333"/>
                </a:solidFill>
                <a:effectLst/>
                <a:latin typeface="Tahoma" panose="020B0604030504040204" pitchFamily="34" charset="0"/>
              </a:rPr>
              <a:t>- </a:t>
            </a:r>
            <a:r>
              <a:rPr lang="ja-JP" altLang="en-US" b="0" i="0">
                <a:solidFill>
                  <a:srgbClr val="333333"/>
                </a:solidFill>
                <a:effectLst/>
                <a:latin typeface="Tahoma" panose="020B0604030504040204" pitchFamily="34" charset="0"/>
              </a:rPr>
              <a:t>海に挑む人間の歴史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中公新書、</a:t>
            </a:r>
            <a:r>
              <a:rPr lang="en-US" altLang="ja-JP" b="0" i="0">
                <a:solidFill>
                  <a:srgbClr val="333333"/>
                </a:solidFill>
                <a:effectLst/>
                <a:latin typeface="Tahoma" panose="020B0604030504040204" pitchFamily="34" charset="0"/>
              </a:rPr>
              <a:t>1967</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br>
              <a:rPr lang="ja-JP" altLang="en-US"/>
            </a:br>
            <a:r>
              <a:rPr lang="ja-JP" altLang="en-US" b="0" i="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a:br>
            <a:r>
              <a:rPr lang="ja-JP" altLang="en-US" b="0" i="0" u="sng" strike="noStrike">
                <a:effectLst/>
                <a:latin typeface="Tahoma" panose="020B0604030504040204" pitchFamily="34" charset="0"/>
                <a:hlinkClick r:id="rId20" tooltip="インド洋"/>
              </a:rPr>
              <a:t>インド洋</a:t>
            </a:r>
            <a:r>
              <a:rPr lang="ja-JP" altLang="en-US" b="0" i="0">
                <a:solidFill>
                  <a:srgbClr val="333333"/>
                </a:solidFill>
                <a:effectLst/>
                <a:latin typeface="Tahoma" panose="020B0604030504040204" pitchFamily="34" charset="0"/>
              </a:rPr>
              <a:t>の航海者だった</a:t>
            </a:r>
            <a:r>
              <a:rPr lang="ja-JP" altLang="en-US" b="0" i="0" u="sng" strike="noStrike">
                <a:effectLst/>
                <a:latin typeface="Tahoma" panose="020B0604030504040204" pitchFamily="34" charset="0"/>
                <a:hlinkClick r:id="rId21" tooltip="アラビア人"/>
              </a:rPr>
              <a:t>アラビア人</a:t>
            </a:r>
            <a:r>
              <a:rPr lang="ja-JP" altLang="en-US" b="0" i="0">
                <a:solidFill>
                  <a:srgbClr val="333333"/>
                </a:solidFill>
                <a:effectLst/>
                <a:latin typeface="Tahoma" panose="020B0604030504040204" pitchFamily="34" charset="0"/>
              </a:rPr>
              <a:t>たちは、アル・ケマル（カマル </a:t>
            </a:r>
            <a:r>
              <a:rPr lang="en-US" altLang="ja-JP" b="0" i="0">
                <a:solidFill>
                  <a:srgbClr val="333333"/>
                </a:solidFill>
                <a:effectLst/>
                <a:latin typeface="Tahoma" panose="020B0604030504040204" pitchFamily="34" charset="0"/>
              </a:rPr>
              <a:t>Kamal </a:t>
            </a:r>
            <a:r>
              <a:rPr lang="ja-JP" altLang="en-US" b="0" i="0">
                <a:solidFill>
                  <a:srgbClr val="333333"/>
                </a:solidFill>
                <a:effectLst/>
                <a:latin typeface="Tahoma" panose="020B0604030504040204" pitchFamily="34" charset="0"/>
              </a:rPr>
              <a:t>とも</a:t>
            </a:r>
            <a:r>
              <a:rPr lang="en-US" altLang="ja-JP" b="0" i="0">
                <a:solidFill>
                  <a:srgbClr val="333333"/>
                </a:solidFill>
                <a:effectLst/>
                <a:latin typeface="Tahoma" panose="020B0604030504040204" pitchFamily="34" charset="0"/>
              </a:rPr>
              <a:t>〔H</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a:t>
            </a:r>
            <a:r>
              <a:rPr lang="ja-JP" altLang="en-US" b="0" i="0">
                <a:solidFill>
                  <a:srgbClr val="333333"/>
                </a:solidFill>
                <a:effectLst/>
                <a:latin typeface="Tahoma" panose="020B0604030504040204" pitchFamily="34" charset="0"/>
              </a:rPr>
              <a:t>・フライエスレーベン</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岩波書店、</a:t>
            </a:r>
            <a:r>
              <a:rPr lang="en-US" altLang="ja-JP" b="0" i="0">
                <a:solidFill>
                  <a:srgbClr val="333333"/>
                </a:solidFill>
                <a:effectLst/>
                <a:latin typeface="Tahoma" panose="020B0604030504040204" pitchFamily="34" charset="0"/>
              </a:rPr>
              <a:t>1983</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a:solidFill>
                  <a:srgbClr val="333333"/>
                </a:solidFill>
                <a:effectLst/>
                <a:latin typeface="Tahoma" panose="020B0604030504040204" pitchFamily="34" charset="0"/>
              </a:rPr>
              <a:t>15</a:t>
            </a:r>
            <a:r>
              <a:rPr lang="ja-JP" altLang="en-US" b="0" i="0">
                <a:solidFill>
                  <a:srgbClr val="333333"/>
                </a:solidFill>
                <a:effectLst/>
                <a:latin typeface="Tahoma" panose="020B0604030504040204" pitchFamily="34" charset="0"/>
              </a:rPr>
              <a:t>世紀には既に定着していた</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22" tooltip="アストロラーベ"/>
              </a:rPr>
              <a:t>アストロラーベ</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3" tooltip="四分儀"/>
              </a:rPr>
              <a:t>四分儀</a:t>
            </a:r>
            <a:r>
              <a:rPr lang="ja-JP" altLang="en-US" b="0" i="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a:br>
            <a:r>
              <a:rPr lang="ja-JP" altLang="en-US" b="0" i="0">
                <a:solidFill>
                  <a:srgbClr val="333333"/>
                </a:solidFill>
                <a:effectLst/>
                <a:latin typeface="Tahoma" panose="020B0604030504040204" pitchFamily="34" charset="0"/>
              </a:rPr>
              <a:t>中国では</a:t>
            </a:r>
            <a:r>
              <a:rPr lang="en-US" altLang="ja-JP" b="0" i="0">
                <a:solidFill>
                  <a:srgbClr val="333333"/>
                </a:solidFill>
                <a:effectLst/>
                <a:latin typeface="Tahoma" panose="020B0604030504040204" pitchFamily="34" charset="0"/>
              </a:rPr>
              <a:t>11</a:t>
            </a:r>
            <a:r>
              <a:rPr lang="ja-JP" altLang="en-US" b="0" i="0">
                <a:solidFill>
                  <a:srgbClr val="333333"/>
                </a:solidFill>
                <a:effectLst/>
                <a:latin typeface="Tahoma" panose="020B0604030504040204" pitchFamily="34" charset="0"/>
              </a:rPr>
              <a:t>世紀の学者、</a:t>
            </a:r>
            <a:r>
              <a:rPr lang="ja-JP" altLang="en-US" b="0" i="0" u="sng" strike="noStrike">
                <a:effectLst/>
                <a:latin typeface="Tahoma" panose="020B0604030504040204" pitchFamily="34" charset="0"/>
                <a:hlinkClick r:id="rId24" tooltip="沈括"/>
              </a:rPr>
              <a:t>沈括</a:t>
            </a:r>
            <a:r>
              <a:rPr lang="ja-JP" altLang="en-US" b="0" i="0">
                <a:solidFill>
                  <a:srgbClr val="333333"/>
                </a:solidFill>
                <a:effectLst/>
                <a:latin typeface="Tahoma" panose="020B0604030504040204" pitchFamily="34" charset="0"/>
              </a:rPr>
              <a:t>の</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夢渓筆談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にこのような道具の記述がある。ヤコブの杖が西洋の文献に登場するのは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世紀のユダヤ人の数学者</a:t>
            </a:r>
            <a:r>
              <a:rPr lang="ja-JP" altLang="en-US" b="0" i="0" u="sng" strike="noStrike">
                <a:effectLst/>
                <a:latin typeface="Tahoma" panose="020B0604030504040204" pitchFamily="34" charset="0"/>
                <a:hlinkClick r:id="rId25" tooltip="レビ・ベン・ゲルソン"/>
              </a:rPr>
              <a:t>レビ・ベン・ゲルソン</a:t>
            </a:r>
            <a:r>
              <a:rPr lang="ja-JP" altLang="en-US" b="0" i="0">
                <a:solidFill>
                  <a:srgbClr val="333333"/>
                </a:solidFill>
                <a:effectLst/>
                <a:latin typeface="Tahoma" panose="020B0604030504040204" pitchFamily="34" charset="0"/>
              </a:rPr>
              <a:t>によるものである。</a:t>
            </a:r>
            <a:r>
              <a:rPr lang="en-US" altLang="ja-JP" b="0" i="0">
                <a:solidFill>
                  <a:srgbClr val="333333"/>
                </a:solidFill>
                <a:effectLst/>
                <a:latin typeface="Tahoma" panose="020B0604030504040204" pitchFamily="34" charset="0"/>
              </a:rPr>
              <a:t>16</a:t>
            </a:r>
            <a:r>
              <a:rPr lang="ja-JP" altLang="en-US" b="0" i="0">
                <a:solidFill>
                  <a:srgbClr val="333333"/>
                </a:solidFill>
                <a:effectLst/>
                <a:latin typeface="Tahoma" panose="020B0604030504040204" pitchFamily="34" charset="0"/>
              </a:rPr>
              <a:t>世紀のオランダの</a:t>
            </a:r>
            <a:r>
              <a:rPr lang="ja-JP" altLang="en-US" b="0" i="0" u="sng" strike="noStrike">
                <a:effectLst/>
                <a:latin typeface="Tahoma" panose="020B0604030504040204" pitchFamily="34" charset="0"/>
                <a:hlinkClick r:id="rId26" tooltip="アドリアーンスゾーン・メチウス"/>
              </a:rPr>
              <a:t>アドリアーンスゾーン・メチウス</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7" tooltip="ゲンマ・フリシウス"/>
              </a:rPr>
              <a:t>ゲンマ・フリシウス</a:t>
            </a:r>
            <a:r>
              <a:rPr lang="ja-JP" altLang="en-US" b="0" i="0">
                <a:solidFill>
                  <a:srgbClr val="333333"/>
                </a:solidFill>
                <a:effectLst/>
                <a:latin typeface="Tahoma" panose="020B0604030504040204" pitchFamily="34" charset="0"/>
              </a:rPr>
              <a:t>によって改良が加えられた。</a:t>
            </a:r>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22</a:t>
            </a:fld>
            <a:endParaRPr lang="en-US" altLang="ja-JP"/>
          </a:p>
        </p:txBody>
      </p:sp>
    </p:spTree>
    <p:extLst>
      <p:ext uri="{BB962C8B-B14F-4D97-AF65-F5344CB8AC3E}">
        <p14:creationId xmlns:p14="http://schemas.microsoft.com/office/powerpoint/2010/main" val="348325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クロススタッフは紀元前</a:t>
            </a:r>
            <a:r>
              <a:rPr lang="en-US" altLang="ja-JP"/>
              <a:t>400</a:t>
            </a:r>
            <a:r>
              <a:rPr lang="ja-JP" altLang="en-US"/>
              <a:t>年頃にカルデアの天文学者が使用していたと言われている。</a:t>
            </a:r>
            <a:r>
              <a:rPr lang="en-US" altLang="ja-JP"/>
              <a:t>1328</a:t>
            </a:r>
            <a:r>
              <a:rPr lang="ja-JP" altLang="en-US"/>
              <a:t>年にカタロニアのユダヤ人</a:t>
            </a:r>
            <a:r>
              <a:rPr lang="en-US" altLang="ja-JP"/>
              <a:t>Levi ben Gerson</a:t>
            </a:r>
            <a:r>
              <a:rPr lang="ja-JP" altLang="en-US"/>
              <a:t>によって初めての記述が残された。</a:t>
            </a:r>
            <a:r>
              <a:rPr lang="en-US" altLang="ja-JP"/>
              <a:t>16</a:t>
            </a:r>
            <a:r>
              <a:rPr lang="ja-JP" altLang="en-US"/>
              <a:t>世紀頃から船上で太陽高度を測るために使用されていた。</a:t>
            </a:r>
            <a:br>
              <a:rPr lang="ja-JP" altLang="en-US"/>
            </a:br>
            <a:br>
              <a:rPr lang="ja-JP" altLang="en-US"/>
            </a:br>
            <a:r>
              <a:rPr lang="ja-JP" altLang="en-US">
                <a:hlinkClick r:id="rId3"/>
              </a:rPr>
              <a:t>作り方</a:t>
            </a:r>
            <a:r>
              <a:rPr lang="ja-JP" altLang="en-US">
                <a:hlinkClick r:id="rId4"/>
              </a:rPr>
              <a:t>どんなふうに使うのかな？（静止画）</a:t>
            </a:r>
            <a:r>
              <a:rPr lang="ja-JP" altLang="en-US">
                <a:hlinkClick r:id="rId5"/>
              </a:rPr>
              <a:t>どんなふうに使うのかな？（動画）</a:t>
            </a:r>
            <a:r>
              <a:rPr lang="ja-JP" altLang="en-US">
                <a:hlinkClick r:id="rId6"/>
              </a:rPr>
              <a:t>解説</a:t>
            </a:r>
            <a:r>
              <a:rPr lang="ja-JP" altLang="en-US">
                <a:hlinkClick r:id="rId7"/>
              </a:rPr>
              <a:t>授業例：</a:t>
            </a:r>
            <a:br>
              <a:rPr lang="ja-JP" altLang="en-US">
                <a:hlinkClick r:id="rId7"/>
              </a:rPr>
            </a:br>
            <a:r>
              <a:rPr lang="ja-JP" altLang="en-US">
                <a:hlinkClick r:id="rId7"/>
              </a:rPr>
              <a:t>クロススタッフによる測量</a:t>
            </a:r>
            <a:r>
              <a:rPr lang="ja-JP" altLang="en-US"/>
              <a:t>このページの動画を見るには</a:t>
            </a:r>
            <a:br>
              <a:rPr lang="ja-JP" altLang="en-US"/>
            </a:br>
            <a:r>
              <a:rPr lang="ja-JP" altLang="en-US"/>
              <a:t>が、必要です。</a:t>
            </a:r>
            <a:br>
              <a:rPr lang="ja-JP" altLang="en-US"/>
            </a:br>
            <a:r>
              <a:rPr lang="ja-JP" altLang="en-US" b="1" i="0">
                <a:solidFill>
                  <a:srgbClr val="333333"/>
                </a:solidFill>
                <a:effectLst/>
                <a:latin typeface="Tahoma" panose="020B0604030504040204" pitchFamily="34" charset="0"/>
              </a:rPr>
              <a:t>ヤコブの杖</a:t>
            </a:r>
            <a:r>
              <a:rPr lang="ja-JP" altLang="en-US" b="0" i="0">
                <a:solidFill>
                  <a:srgbClr val="333333"/>
                </a:solidFill>
                <a:effectLst/>
                <a:latin typeface="Tahoma" panose="020B0604030504040204" pitchFamily="34" charset="0"/>
              </a:rPr>
              <a:t>（ヤコブのつえ、英：</a:t>
            </a:r>
            <a:r>
              <a:rPr lang="en-US" altLang="ja-JP" b="0" i="0">
                <a:solidFill>
                  <a:srgbClr val="333333"/>
                </a:solidFill>
                <a:effectLst/>
                <a:latin typeface="Tahoma" panose="020B0604030504040204" pitchFamily="34" charset="0"/>
              </a:rPr>
              <a:t>Jacob's staff</a:t>
            </a:r>
            <a:r>
              <a:rPr lang="ja-JP" altLang="en-US" b="0" i="0">
                <a:solidFill>
                  <a:srgbClr val="333333"/>
                </a:solidFill>
                <a:effectLst/>
                <a:latin typeface="Tahoma" panose="020B0604030504040204" pitchFamily="34" charset="0"/>
              </a:rPr>
              <a:t>）または</a:t>
            </a:r>
            <a:r>
              <a:rPr lang="ja-JP" altLang="en-US" b="1" i="0">
                <a:solidFill>
                  <a:srgbClr val="333333"/>
                </a:solidFill>
                <a:effectLst/>
                <a:latin typeface="Tahoma" panose="020B0604030504040204" pitchFamily="34" charset="0"/>
              </a:rPr>
              <a:t>クロス・スタッフ</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cross-staff</a:t>
            </a:r>
            <a:r>
              <a:rPr lang="ja-JP" altLang="en-US" b="0" i="0">
                <a:solidFill>
                  <a:srgbClr val="333333"/>
                </a:solidFill>
                <a:effectLst/>
                <a:latin typeface="Tahoma" panose="020B0604030504040204" pitchFamily="34" charset="0"/>
              </a:rPr>
              <a:t>、直訳すると「十字型の杖」）とは、天体の</a:t>
            </a:r>
            <a:r>
              <a:rPr lang="ja-JP" altLang="en-US" b="0" i="0" u="sng" strike="noStrike">
                <a:effectLst/>
                <a:latin typeface="Tahoma" panose="020B0604030504040204" pitchFamily="34" charset="0"/>
                <a:hlinkClick r:id="rId8" tooltip="高度角"/>
              </a:rPr>
              <a:t>高度角</a:t>
            </a:r>
            <a:r>
              <a:rPr lang="ja-JP" altLang="en-US" b="0" i="0">
                <a:solidFill>
                  <a:srgbClr val="333333"/>
                </a:solidFill>
                <a:effectLst/>
                <a:latin typeface="Tahoma" panose="020B0604030504040204" pitchFamily="34" charset="0"/>
              </a:rPr>
              <a:t>を測る道具で、西洋では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世紀ころから使用され始めた。</a:t>
            </a:r>
            <a:r>
              <a:rPr lang="ja-JP" altLang="en-US" b="0" i="0" u="sng" strike="noStrike">
                <a:effectLst/>
                <a:latin typeface="Tahoma" panose="020B0604030504040204" pitchFamily="34" charset="0"/>
                <a:hlinkClick r:id="rId9" tooltip="航海術"/>
              </a:rPr>
              <a:t>航海術</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0" tooltip="測量"/>
              </a:rPr>
              <a:t>測量</a:t>
            </a:r>
            <a:r>
              <a:rPr lang="ja-JP" altLang="en-US" b="0" i="0">
                <a:solidFill>
                  <a:srgbClr val="333333"/>
                </a:solidFill>
                <a:effectLst/>
                <a:latin typeface="Tahoma" panose="020B0604030504040204" pitchFamily="34" charset="0"/>
              </a:rPr>
              <a:t>術、または</a:t>
            </a:r>
            <a:r>
              <a:rPr lang="ja-JP" altLang="en-US" b="0" i="0" u="sng" strike="noStrike">
                <a:effectLst/>
                <a:latin typeface="Tahoma" panose="020B0604030504040204" pitchFamily="34" charset="0"/>
                <a:hlinkClick r:id="rId11" tooltip="天文観測"/>
              </a:rPr>
              <a:t>天文観測</a:t>
            </a:r>
            <a:r>
              <a:rPr lang="ja-JP" altLang="en-US" b="0" i="0">
                <a:solidFill>
                  <a:srgbClr val="333333"/>
                </a:solidFill>
                <a:effectLst/>
                <a:latin typeface="Tahoma" panose="020B0604030504040204" pitchFamily="34" charset="0"/>
              </a:rPr>
              <a:t>において、</a:t>
            </a:r>
            <a:r>
              <a:rPr lang="ja-JP" altLang="en-US" b="0" i="0" u="sng" strike="noStrike">
                <a:effectLst/>
                <a:latin typeface="Tahoma" panose="020B0604030504040204" pitchFamily="34" charset="0"/>
                <a:hlinkClick r:id="rId12" tooltip="北極星"/>
              </a:rPr>
              <a:t>北極星</a:t>
            </a:r>
            <a:r>
              <a:rPr lang="ja-JP" altLang="en-US" b="0" i="0">
                <a:solidFill>
                  <a:srgbClr val="333333"/>
                </a:solidFill>
                <a:effectLst/>
                <a:latin typeface="Tahoma" panose="020B0604030504040204" pitchFamily="34" charset="0"/>
              </a:rPr>
              <a:t>または</a:t>
            </a:r>
            <a:r>
              <a:rPr lang="ja-JP" altLang="en-US" b="0" i="0" u="sng" strike="noStrike">
                <a:effectLst/>
                <a:latin typeface="Tahoma" panose="020B0604030504040204" pitchFamily="34" charset="0"/>
                <a:hlinkClick r:id="rId13" tooltip="太陽"/>
              </a:rPr>
              <a:t>太陽</a:t>
            </a:r>
            <a:r>
              <a:rPr lang="ja-JP" altLang="en-US" b="0" i="0">
                <a:solidFill>
                  <a:srgbClr val="333333"/>
                </a:solidFill>
                <a:effectLst/>
                <a:latin typeface="Tahoma" panose="020B0604030504040204" pitchFamily="34" charset="0"/>
              </a:rPr>
              <a:t>の高度角を測ることによって</a:t>
            </a:r>
            <a:r>
              <a:rPr lang="ja-JP" altLang="en-US" b="0" i="0" u="sng" strike="noStrike">
                <a:effectLst/>
                <a:latin typeface="Tahoma" panose="020B0604030504040204" pitchFamily="34" charset="0"/>
                <a:hlinkClick r:id="rId14" tooltip="緯度"/>
              </a:rPr>
              <a:t>緯度</a:t>
            </a:r>
            <a:r>
              <a:rPr lang="ja-JP" altLang="en-US" b="0" i="0">
                <a:solidFill>
                  <a:srgbClr val="333333"/>
                </a:solidFill>
                <a:effectLst/>
                <a:latin typeface="Tahoma" panose="020B0604030504040204" pitchFamily="34" charset="0"/>
              </a:rPr>
              <a:t>を知るために用いられた。名前の由来は当時の</a:t>
            </a:r>
            <a:r>
              <a:rPr lang="ja-JP" altLang="en-US" b="0" i="0" u="sng" strike="noStrike">
                <a:effectLst/>
                <a:latin typeface="Tahoma" panose="020B0604030504040204" pitchFamily="34" charset="0"/>
                <a:hlinkClick r:id="rId15" tooltip="星座"/>
              </a:rPr>
              <a:t>星座</a:t>
            </a:r>
            <a:r>
              <a:rPr lang="ja-JP" altLang="en-US" b="0" i="0">
                <a:solidFill>
                  <a:srgbClr val="333333"/>
                </a:solidFill>
                <a:effectLst/>
                <a:latin typeface="Tahoma" panose="020B0604030504040204" pitchFamily="34" charset="0"/>
              </a:rPr>
              <a:t>から（今で言う</a:t>
            </a:r>
            <a:r>
              <a:rPr lang="ja-JP" altLang="en-US" b="0" i="0" u="sng" strike="noStrike">
                <a:effectLst/>
                <a:latin typeface="Tahoma" panose="020B0604030504040204" pitchFamily="34" charset="0"/>
                <a:hlinkClick r:id="rId16" tooltip="オリオン座"/>
              </a:rPr>
              <a:t>オリオン座</a:t>
            </a:r>
            <a:r>
              <a:rPr lang="ja-JP" altLang="en-US" b="0" i="0">
                <a:solidFill>
                  <a:srgbClr val="333333"/>
                </a:solidFill>
                <a:effectLst/>
                <a:latin typeface="Tahoma" panose="020B0604030504040204" pitchFamily="34" charset="0"/>
              </a:rPr>
              <a:t>のうち、「帯」の三つ星と</a:t>
            </a:r>
            <a:r>
              <a:rPr lang="ja-JP" altLang="en-US" b="0" i="0" u="sng" strike="noStrike">
                <a:effectLst/>
                <a:latin typeface="Tahoma" panose="020B0604030504040204" pitchFamily="34" charset="0"/>
                <a:hlinkClick r:id="rId17" tooltip="リゲル"/>
              </a:rPr>
              <a:t>リゲル</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8" tooltip="ベテルギウス"/>
              </a:rPr>
              <a:t>ベテルギウス</a:t>
            </a:r>
            <a:r>
              <a:rPr lang="ja-JP" altLang="en-US" b="0" i="0">
                <a:solidFill>
                  <a:srgbClr val="333333"/>
                </a:solidFill>
                <a:effectLst/>
                <a:latin typeface="Tahoma" panose="020B0604030504040204" pitchFamily="34" charset="0"/>
              </a:rPr>
              <a:t>はヤコブの杖と呼ばれていた）とも言われる</a:t>
            </a:r>
            <a:r>
              <a:rPr lang="en-US" altLang="ja-JP"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9" tooltip="茂在寅男"/>
              </a:rPr>
              <a:t>茂在寅男</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 </a:t>
            </a:r>
            <a:r>
              <a:rPr lang="en-US" altLang="ja-JP" b="0" i="0">
                <a:solidFill>
                  <a:srgbClr val="333333"/>
                </a:solidFill>
                <a:effectLst/>
                <a:latin typeface="Tahoma" panose="020B0604030504040204" pitchFamily="34" charset="0"/>
              </a:rPr>
              <a:t>- </a:t>
            </a:r>
            <a:r>
              <a:rPr lang="ja-JP" altLang="en-US" b="0" i="0">
                <a:solidFill>
                  <a:srgbClr val="333333"/>
                </a:solidFill>
                <a:effectLst/>
                <a:latin typeface="Tahoma" panose="020B0604030504040204" pitchFamily="34" charset="0"/>
              </a:rPr>
              <a:t>海に挑む人間の歴史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中公新書、</a:t>
            </a:r>
            <a:r>
              <a:rPr lang="en-US" altLang="ja-JP" b="0" i="0">
                <a:solidFill>
                  <a:srgbClr val="333333"/>
                </a:solidFill>
                <a:effectLst/>
                <a:latin typeface="Tahoma" panose="020B0604030504040204" pitchFamily="34" charset="0"/>
              </a:rPr>
              <a:t>1967</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br>
              <a:rPr lang="ja-JP" altLang="en-US"/>
            </a:br>
            <a:r>
              <a:rPr lang="ja-JP" altLang="en-US" b="0" i="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a:br>
            <a:r>
              <a:rPr lang="ja-JP" altLang="en-US" b="0" i="0" u="sng" strike="noStrike">
                <a:effectLst/>
                <a:latin typeface="Tahoma" panose="020B0604030504040204" pitchFamily="34" charset="0"/>
                <a:hlinkClick r:id="rId20" tooltip="インド洋"/>
              </a:rPr>
              <a:t>インド洋</a:t>
            </a:r>
            <a:r>
              <a:rPr lang="ja-JP" altLang="en-US" b="0" i="0">
                <a:solidFill>
                  <a:srgbClr val="333333"/>
                </a:solidFill>
                <a:effectLst/>
                <a:latin typeface="Tahoma" panose="020B0604030504040204" pitchFamily="34" charset="0"/>
              </a:rPr>
              <a:t>の航海者だった</a:t>
            </a:r>
            <a:r>
              <a:rPr lang="ja-JP" altLang="en-US" b="0" i="0" u="sng" strike="noStrike">
                <a:effectLst/>
                <a:latin typeface="Tahoma" panose="020B0604030504040204" pitchFamily="34" charset="0"/>
                <a:hlinkClick r:id="rId21" tooltip="アラビア人"/>
              </a:rPr>
              <a:t>アラビア人</a:t>
            </a:r>
            <a:r>
              <a:rPr lang="ja-JP" altLang="en-US" b="0" i="0">
                <a:solidFill>
                  <a:srgbClr val="333333"/>
                </a:solidFill>
                <a:effectLst/>
                <a:latin typeface="Tahoma" panose="020B0604030504040204" pitchFamily="34" charset="0"/>
              </a:rPr>
              <a:t>たちは、アル・ケマル（カマル </a:t>
            </a:r>
            <a:r>
              <a:rPr lang="en-US" altLang="ja-JP" b="0" i="0">
                <a:solidFill>
                  <a:srgbClr val="333333"/>
                </a:solidFill>
                <a:effectLst/>
                <a:latin typeface="Tahoma" panose="020B0604030504040204" pitchFamily="34" charset="0"/>
              </a:rPr>
              <a:t>Kamal </a:t>
            </a:r>
            <a:r>
              <a:rPr lang="ja-JP" altLang="en-US" b="0" i="0">
                <a:solidFill>
                  <a:srgbClr val="333333"/>
                </a:solidFill>
                <a:effectLst/>
                <a:latin typeface="Tahoma" panose="020B0604030504040204" pitchFamily="34" charset="0"/>
              </a:rPr>
              <a:t>とも</a:t>
            </a:r>
            <a:r>
              <a:rPr lang="en-US" altLang="ja-JP" b="0" i="0">
                <a:solidFill>
                  <a:srgbClr val="333333"/>
                </a:solidFill>
                <a:effectLst/>
                <a:latin typeface="Tahoma" panose="020B0604030504040204" pitchFamily="34" charset="0"/>
              </a:rPr>
              <a:t>〔H</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a:t>
            </a:r>
            <a:r>
              <a:rPr lang="ja-JP" altLang="en-US" b="0" i="0">
                <a:solidFill>
                  <a:srgbClr val="333333"/>
                </a:solidFill>
                <a:effectLst/>
                <a:latin typeface="Tahoma" panose="020B0604030504040204" pitchFamily="34" charset="0"/>
              </a:rPr>
              <a:t>・フライエスレーベン</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岩波書店、</a:t>
            </a:r>
            <a:r>
              <a:rPr lang="en-US" altLang="ja-JP" b="0" i="0">
                <a:solidFill>
                  <a:srgbClr val="333333"/>
                </a:solidFill>
                <a:effectLst/>
                <a:latin typeface="Tahoma" panose="020B0604030504040204" pitchFamily="34" charset="0"/>
              </a:rPr>
              <a:t>1983</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a:solidFill>
                  <a:srgbClr val="333333"/>
                </a:solidFill>
                <a:effectLst/>
                <a:latin typeface="Tahoma" panose="020B0604030504040204" pitchFamily="34" charset="0"/>
              </a:rPr>
              <a:t>15</a:t>
            </a:r>
            <a:r>
              <a:rPr lang="ja-JP" altLang="en-US" b="0" i="0">
                <a:solidFill>
                  <a:srgbClr val="333333"/>
                </a:solidFill>
                <a:effectLst/>
                <a:latin typeface="Tahoma" panose="020B0604030504040204" pitchFamily="34" charset="0"/>
              </a:rPr>
              <a:t>世紀には既に定着していた</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22" tooltip="アストロラーベ"/>
              </a:rPr>
              <a:t>アストロラーベ</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3" tooltip="四分儀"/>
              </a:rPr>
              <a:t>四分儀</a:t>
            </a:r>
            <a:r>
              <a:rPr lang="ja-JP" altLang="en-US" b="0" i="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a:br>
            <a:r>
              <a:rPr lang="ja-JP" altLang="en-US" b="0" i="0">
                <a:solidFill>
                  <a:srgbClr val="333333"/>
                </a:solidFill>
                <a:effectLst/>
                <a:latin typeface="Tahoma" panose="020B0604030504040204" pitchFamily="34" charset="0"/>
              </a:rPr>
              <a:t>中国では</a:t>
            </a:r>
            <a:r>
              <a:rPr lang="en-US" altLang="ja-JP" b="0" i="0">
                <a:solidFill>
                  <a:srgbClr val="333333"/>
                </a:solidFill>
                <a:effectLst/>
                <a:latin typeface="Tahoma" panose="020B0604030504040204" pitchFamily="34" charset="0"/>
              </a:rPr>
              <a:t>11</a:t>
            </a:r>
            <a:r>
              <a:rPr lang="ja-JP" altLang="en-US" b="0" i="0">
                <a:solidFill>
                  <a:srgbClr val="333333"/>
                </a:solidFill>
                <a:effectLst/>
                <a:latin typeface="Tahoma" panose="020B0604030504040204" pitchFamily="34" charset="0"/>
              </a:rPr>
              <a:t>世紀の学者、</a:t>
            </a:r>
            <a:r>
              <a:rPr lang="ja-JP" altLang="en-US" b="0" i="0" u="sng" strike="noStrike">
                <a:effectLst/>
                <a:latin typeface="Tahoma" panose="020B0604030504040204" pitchFamily="34" charset="0"/>
                <a:hlinkClick r:id="rId24" tooltip="沈括"/>
              </a:rPr>
              <a:t>沈括</a:t>
            </a:r>
            <a:r>
              <a:rPr lang="ja-JP" altLang="en-US" b="0" i="0">
                <a:solidFill>
                  <a:srgbClr val="333333"/>
                </a:solidFill>
                <a:effectLst/>
                <a:latin typeface="Tahoma" panose="020B0604030504040204" pitchFamily="34" charset="0"/>
              </a:rPr>
              <a:t>の</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夢渓筆談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にこのような道具の記述がある。ヤコブの杖が西洋の文献に登場するのは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世紀のユダヤ人の数学者</a:t>
            </a:r>
            <a:r>
              <a:rPr lang="ja-JP" altLang="en-US" b="0" i="0" u="sng" strike="noStrike">
                <a:effectLst/>
                <a:latin typeface="Tahoma" panose="020B0604030504040204" pitchFamily="34" charset="0"/>
                <a:hlinkClick r:id="rId25" tooltip="レビ・ベン・ゲルソン"/>
              </a:rPr>
              <a:t>レビ・ベン・ゲルソン</a:t>
            </a:r>
            <a:r>
              <a:rPr lang="ja-JP" altLang="en-US" b="0" i="0">
                <a:solidFill>
                  <a:srgbClr val="333333"/>
                </a:solidFill>
                <a:effectLst/>
                <a:latin typeface="Tahoma" panose="020B0604030504040204" pitchFamily="34" charset="0"/>
              </a:rPr>
              <a:t>によるものである。</a:t>
            </a:r>
            <a:r>
              <a:rPr lang="en-US" altLang="ja-JP" b="0" i="0">
                <a:solidFill>
                  <a:srgbClr val="333333"/>
                </a:solidFill>
                <a:effectLst/>
                <a:latin typeface="Tahoma" panose="020B0604030504040204" pitchFamily="34" charset="0"/>
              </a:rPr>
              <a:t>16</a:t>
            </a:r>
            <a:r>
              <a:rPr lang="ja-JP" altLang="en-US" b="0" i="0">
                <a:solidFill>
                  <a:srgbClr val="333333"/>
                </a:solidFill>
                <a:effectLst/>
                <a:latin typeface="Tahoma" panose="020B0604030504040204" pitchFamily="34" charset="0"/>
              </a:rPr>
              <a:t>世紀のオランダの</a:t>
            </a:r>
            <a:r>
              <a:rPr lang="ja-JP" altLang="en-US" b="0" i="0" u="sng" strike="noStrike">
                <a:effectLst/>
                <a:latin typeface="Tahoma" panose="020B0604030504040204" pitchFamily="34" charset="0"/>
                <a:hlinkClick r:id="rId26" tooltip="アドリアーンスゾーン・メチウス"/>
              </a:rPr>
              <a:t>アドリアーンスゾーン・メチウス</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7" tooltip="ゲンマ・フリシウス"/>
              </a:rPr>
              <a:t>ゲンマ・フリシウス</a:t>
            </a:r>
            <a:r>
              <a:rPr lang="ja-JP" altLang="en-US" b="0" i="0">
                <a:solidFill>
                  <a:srgbClr val="333333"/>
                </a:solidFill>
                <a:effectLst/>
                <a:latin typeface="Tahoma" panose="020B0604030504040204" pitchFamily="34" charset="0"/>
              </a:rPr>
              <a:t>によって改良が加えられた。</a:t>
            </a:r>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23</a:t>
            </a:fld>
            <a:endParaRPr lang="en-US" altLang="ja-JP"/>
          </a:p>
        </p:txBody>
      </p:sp>
    </p:spTree>
    <p:extLst>
      <p:ext uri="{BB962C8B-B14F-4D97-AF65-F5344CB8AC3E}">
        <p14:creationId xmlns:p14="http://schemas.microsoft.com/office/powerpoint/2010/main" val="726070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24</a:t>
            </a:fld>
            <a:endParaRPr lang="en-US" altLang="ja-JP"/>
          </a:p>
        </p:txBody>
      </p:sp>
    </p:spTree>
    <p:extLst>
      <p:ext uri="{BB962C8B-B14F-4D97-AF65-F5344CB8AC3E}">
        <p14:creationId xmlns:p14="http://schemas.microsoft.com/office/powerpoint/2010/main" val="1181750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25</a:t>
            </a:fld>
            <a:endParaRPr lang="en-US" altLang="ja-JP"/>
          </a:p>
        </p:txBody>
      </p:sp>
    </p:spTree>
    <p:extLst>
      <p:ext uri="{BB962C8B-B14F-4D97-AF65-F5344CB8AC3E}">
        <p14:creationId xmlns:p14="http://schemas.microsoft.com/office/powerpoint/2010/main" val="940284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26</a:t>
            </a:fld>
            <a:endParaRPr lang="en-US" altLang="ja-JP"/>
          </a:p>
        </p:txBody>
      </p:sp>
    </p:spTree>
    <p:extLst>
      <p:ext uri="{BB962C8B-B14F-4D97-AF65-F5344CB8AC3E}">
        <p14:creationId xmlns:p14="http://schemas.microsoft.com/office/powerpoint/2010/main" val="4232603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27</a:t>
            </a:fld>
            <a:endParaRPr lang="en-US" altLang="ja-JP" sz="190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a:ea typeface="ＭＳ Ｐゴシック" panose="020B0600070205080204" pitchFamily="50" charset="-128"/>
              </a:rPr>
              <a:t>MISTEE</a:t>
            </a:r>
            <a:r>
              <a:rPr lang="ja-JP" altLang="en-US" sz="1900">
                <a:ea typeface="ＭＳ Ｐゴシック" panose="020B0600070205080204" pitchFamily="50" charset="-128"/>
              </a:rPr>
              <a:t>について</a:t>
            </a:r>
            <a:endParaRPr lang="ja-JP" altLang="ja-JP" sz="190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591"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293" indent="-294727" defTabSz="954591"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8911"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0475"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040"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3604"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5168"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6733"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8297"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27</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3314838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28</a:t>
            </a:fld>
            <a:endParaRPr lang="en-US" altLang="ja-JP"/>
          </a:p>
        </p:txBody>
      </p:sp>
    </p:spTree>
    <p:extLst>
      <p:ext uri="{BB962C8B-B14F-4D97-AF65-F5344CB8AC3E}">
        <p14:creationId xmlns:p14="http://schemas.microsoft.com/office/powerpoint/2010/main" val="2704686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29</a:t>
            </a:fld>
            <a:endParaRPr lang="en-US" altLang="ja-JP" sz="190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a:ea typeface="ＭＳ Ｐゴシック" panose="020B0600070205080204" pitchFamily="50" charset="-128"/>
              </a:rPr>
              <a:t>MISTEE</a:t>
            </a:r>
            <a:r>
              <a:rPr lang="ja-JP" altLang="en-US" sz="1900">
                <a:ea typeface="ＭＳ Ｐゴシック" panose="020B0600070205080204" pitchFamily="50" charset="-128"/>
              </a:rPr>
              <a:t>について</a:t>
            </a:r>
            <a:endParaRPr lang="ja-JP" altLang="ja-JP" sz="190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591"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293" indent="-294727" defTabSz="954591"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8911"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0475"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040"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3604"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5168"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6733"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8297"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29</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202322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a:p>
        </p:txBody>
      </p:sp>
    </p:spTree>
    <p:extLst>
      <p:ext uri="{BB962C8B-B14F-4D97-AF65-F5344CB8AC3E}">
        <p14:creationId xmlns:p14="http://schemas.microsoft.com/office/powerpoint/2010/main" val="1267873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30</a:t>
            </a:fld>
            <a:endParaRPr lang="en-US" altLang="ja-JP"/>
          </a:p>
        </p:txBody>
      </p:sp>
    </p:spTree>
    <p:extLst>
      <p:ext uri="{BB962C8B-B14F-4D97-AF65-F5344CB8AC3E}">
        <p14:creationId xmlns:p14="http://schemas.microsoft.com/office/powerpoint/2010/main" val="2671543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31</a:t>
            </a:fld>
            <a:endParaRPr lang="en-US" altLang="ja-JP" sz="190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a:ea typeface="ＭＳ Ｐゴシック" panose="020B0600070205080204" pitchFamily="50" charset="-128"/>
              </a:rPr>
              <a:t>MISTEE</a:t>
            </a:r>
            <a:r>
              <a:rPr lang="ja-JP" altLang="en-US" sz="1900">
                <a:ea typeface="ＭＳ Ｐゴシック" panose="020B0600070205080204" pitchFamily="50" charset="-128"/>
              </a:rPr>
              <a:t>について</a:t>
            </a:r>
            <a:endParaRPr lang="ja-JP" altLang="ja-JP" sz="190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591"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293" indent="-294727" defTabSz="954591"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8911"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0475"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040"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3604"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5168"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6733"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8297"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31</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2282532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32</a:t>
            </a:fld>
            <a:endParaRPr lang="en-US" altLang="ja-JP"/>
          </a:p>
        </p:txBody>
      </p:sp>
    </p:spTree>
    <p:extLst>
      <p:ext uri="{BB962C8B-B14F-4D97-AF65-F5344CB8AC3E}">
        <p14:creationId xmlns:p14="http://schemas.microsoft.com/office/powerpoint/2010/main" val="1342069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33</a:t>
            </a:fld>
            <a:endParaRPr lang="en-US" altLang="ja-JP" sz="190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a:ea typeface="ＭＳ Ｐゴシック" panose="020B0600070205080204" pitchFamily="50" charset="-128"/>
              </a:rPr>
              <a:t>MISTEE</a:t>
            </a:r>
            <a:r>
              <a:rPr lang="ja-JP" altLang="en-US" sz="1900">
                <a:ea typeface="ＭＳ Ｐゴシック" panose="020B0600070205080204" pitchFamily="50" charset="-128"/>
              </a:rPr>
              <a:t>について</a:t>
            </a:r>
            <a:endParaRPr lang="ja-JP" altLang="ja-JP" sz="190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591"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293" indent="-294727" defTabSz="954591"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8911"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0475"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040"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3604"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5168"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6733"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8297"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33</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1905092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34</a:t>
            </a:fld>
            <a:endParaRPr lang="en-US" altLang="ja-JP"/>
          </a:p>
        </p:txBody>
      </p:sp>
    </p:spTree>
    <p:extLst>
      <p:ext uri="{BB962C8B-B14F-4D97-AF65-F5344CB8AC3E}">
        <p14:creationId xmlns:p14="http://schemas.microsoft.com/office/powerpoint/2010/main" val="2636618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35</a:t>
            </a:fld>
            <a:endParaRPr lang="en-US" altLang="ja-JP"/>
          </a:p>
        </p:txBody>
      </p:sp>
    </p:spTree>
    <p:extLst>
      <p:ext uri="{BB962C8B-B14F-4D97-AF65-F5344CB8AC3E}">
        <p14:creationId xmlns:p14="http://schemas.microsoft.com/office/powerpoint/2010/main" val="4025147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a:p>
        </p:txBody>
      </p:sp>
    </p:spTree>
    <p:extLst>
      <p:ext uri="{BB962C8B-B14F-4D97-AF65-F5344CB8AC3E}">
        <p14:creationId xmlns:p14="http://schemas.microsoft.com/office/powerpoint/2010/main" val="251423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62">
              <a:defRPr/>
            </a:pPr>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a:p>
        </p:txBody>
      </p:sp>
    </p:spTree>
    <p:extLst>
      <p:ext uri="{BB962C8B-B14F-4D97-AF65-F5344CB8AC3E}">
        <p14:creationId xmlns:p14="http://schemas.microsoft.com/office/powerpoint/2010/main" val="11209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a:p>
        </p:txBody>
      </p:sp>
    </p:spTree>
    <p:extLst>
      <p:ext uri="{BB962C8B-B14F-4D97-AF65-F5344CB8AC3E}">
        <p14:creationId xmlns:p14="http://schemas.microsoft.com/office/powerpoint/2010/main" val="1787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Tahoma" panose="020B0604030504040204" pitchFamily="34" charset="0"/>
              </a:rPr>
              <a:t>。</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a:p>
        </p:txBody>
      </p:sp>
    </p:spTree>
    <p:extLst>
      <p:ext uri="{BB962C8B-B14F-4D97-AF65-F5344CB8AC3E}">
        <p14:creationId xmlns:p14="http://schemas.microsoft.com/office/powerpoint/2010/main" val="17873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7</a:t>
            </a:fld>
            <a:endParaRPr lang="en-US" altLang="ja-JP"/>
          </a:p>
        </p:txBody>
      </p:sp>
    </p:spTree>
    <p:extLst>
      <p:ext uri="{BB962C8B-B14F-4D97-AF65-F5344CB8AC3E}">
        <p14:creationId xmlns:p14="http://schemas.microsoft.com/office/powerpoint/2010/main" val="279865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１．作り方のポイント</a:t>
            </a:r>
            <a:endParaRPr kumimoji="1" lang="en-US" altLang="ja-JP" dirty="0"/>
          </a:p>
          <a:p>
            <a:r>
              <a:rPr kumimoji="1" lang="ja-JP" altLang="en-US" dirty="0"/>
              <a:t>（</a:t>
            </a:r>
            <a:r>
              <a:rPr kumimoji="1" lang="en-US" altLang="ja-JP" dirty="0"/>
              <a:t>1</a:t>
            </a:r>
            <a:r>
              <a:rPr kumimoji="1" lang="ja-JP" altLang="en-US" dirty="0"/>
              <a:t>）補強レールの作成支え板を重ねるときは、正確に。</a:t>
            </a:r>
            <a:endParaRPr kumimoji="1" lang="en-US" altLang="ja-JP" dirty="0"/>
          </a:p>
          <a:p>
            <a:r>
              <a:rPr kumimoji="1" lang="ja-JP" altLang="en-US" dirty="0"/>
              <a:t>（</a:t>
            </a:r>
            <a:r>
              <a:rPr kumimoji="1" lang="en-US" altLang="ja-JP" dirty="0"/>
              <a:t>2</a:t>
            </a:r>
            <a:r>
              <a:rPr kumimoji="1" lang="ja-JP" altLang="en-US"/>
              <a:t>）補強レールと読み取り窓を付けるときは、主軸をはめながら行うとうまくいく。</a:t>
            </a:r>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8</a:t>
            </a:fld>
            <a:endParaRPr lang="en-US" altLang="ja-JP"/>
          </a:p>
        </p:txBody>
      </p:sp>
    </p:spTree>
    <p:extLst>
      <p:ext uri="{BB962C8B-B14F-4D97-AF65-F5344CB8AC3E}">
        <p14:creationId xmlns:p14="http://schemas.microsoft.com/office/powerpoint/2010/main" val="27284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9</a:t>
            </a:r>
            <a:r>
              <a:rPr lang="zh-TW" altLang="en-US">
                <a:latin typeface="游ゴシック" panose="020B0400000000000000" pitchFamily="50" charset="-128"/>
              </a:rPr>
              <a:t>月</a:t>
            </a:r>
            <a:r>
              <a:rPr lang="en-US" altLang="zh-TW">
                <a:latin typeface="游ゴシック" panose="020B0400000000000000" pitchFamily="50" charset="-128"/>
              </a:rPr>
              <a:t>10</a:t>
            </a:r>
            <a:r>
              <a:rPr lang="zh-TW" altLang="en-US">
                <a:latin typeface="游ゴシック" panose="020B0400000000000000" pitchFamily="50" charset="-128"/>
              </a:rPr>
              <a:t>日 </a:t>
            </a:r>
            <a:r>
              <a:rPr lang="ja-JP" altLang="en-US">
                <a:latin typeface="游ゴシック" panose="020B0400000000000000" pitchFamily="50" charset="-128"/>
              </a:rPr>
              <a:t>観測会</a:t>
            </a: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2A229-99ED-4B26-8891-6764ACD5C7D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DA6464-9898-490F-9C01-2CCEE80A48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3C51F0F-F3D0-44B2-9D15-76F035E41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D40C7-B9F7-4279-AB0D-E0805280D81E}"/>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6" name="フッター プレースホルダー 5">
            <a:extLst>
              <a:ext uri="{FF2B5EF4-FFF2-40B4-BE49-F238E27FC236}">
                <a16:creationId xmlns:a16="http://schemas.microsoft.com/office/drawing/2014/main" id="{EA3EE1E9-593C-40A3-941F-89DB03540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09D03C-BC2B-4376-BA9E-C1E7EB70A2D9}"/>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7473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503E-A60E-4289-833A-82922FAA9A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970CAE-33CB-44FE-A71C-E607ED8B69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59F116-30CA-47AA-8DCA-E8C053D6502B}"/>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5" name="フッター プレースホルダー 4">
            <a:extLst>
              <a:ext uri="{FF2B5EF4-FFF2-40B4-BE49-F238E27FC236}">
                <a16:creationId xmlns:a16="http://schemas.microsoft.com/office/drawing/2014/main" id="{FA37C286-D05A-45C1-B8A8-AE511F9362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605FC-6F05-441B-893F-1CB4C57B1D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35143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8099A-9A67-4153-9597-F841184E90F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C5BD73-0BF4-4588-A9D9-F82D5EBF3AB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1A71A-68B2-437C-B806-7305D97EBED9}"/>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5" name="フッター プレースホルダー 4">
            <a:extLst>
              <a:ext uri="{FF2B5EF4-FFF2-40B4-BE49-F238E27FC236}">
                <a16:creationId xmlns:a16="http://schemas.microsoft.com/office/drawing/2014/main" id="{40487FBF-F0EC-41A5-BA95-BCF1B1A205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73163-9998-4A49-8AFF-7F35E9A6CC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809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6AF5-C53A-4FD8-8A64-E3FC2495E003}"/>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1CE585-A47E-4C54-AD7A-7DD5D6709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36FF95-234D-498E-A2A3-2F35F9BFF27F}"/>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5" name="フッター プレースホルダー 4">
            <a:extLst>
              <a:ext uri="{FF2B5EF4-FFF2-40B4-BE49-F238E27FC236}">
                <a16:creationId xmlns:a16="http://schemas.microsoft.com/office/drawing/2014/main" id="{0BD555B2-A6DB-4DB6-A5D1-8C7B8E097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39A9B7-32BF-4B81-A3E5-AAAACAACCE2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234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FDD9-563F-49AE-9811-D852353B79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0515B-ACDD-45BE-9BE2-2FE96D8138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14AC0-D556-4E96-8E88-4A60CAB53E89}"/>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5" name="フッター プレースホルダー 4">
            <a:extLst>
              <a:ext uri="{FF2B5EF4-FFF2-40B4-BE49-F238E27FC236}">
                <a16:creationId xmlns:a16="http://schemas.microsoft.com/office/drawing/2014/main" id="{FBFE3483-D2C5-4F1D-A052-DADA85CE38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E011BE-A184-467A-8544-0AE49277DFC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631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996A7-0C84-40D0-B528-54CDE2B2E0F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16A69A-3CE3-488E-AF4D-69CE67101E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B4CFF7-A81B-40CD-9B5B-522B033AAFD1}"/>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5" name="フッター プレースホルダー 4">
            <a:extLst>
              <a:ext uri="{FF2B5EF4-FFF2-40B4-BE49-F238E27FC236}">
                <a16:creationId xmlns:a16="http://schemas.microsoft.com/office/drawing/2014/main" id="{24CDAF78-01FE-4593-A481-09EA5F010F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2C6EC-C54D-4EB3-B613-42BC2ABB5E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7218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D41F1-5E4F-45E2-AE4F-0421CAC62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D45B1-8D59-4021-9B7F-271CE97B5DD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72C0D-1E53-4EA3-AC00-D7B0E29999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819E78-4D7E-4AD1-9297-AB60CFC2C782}"/>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6" name="フッター プレースホルダー 5">
            <a:extLst>
              <a:ext uri="{FF2B5EF4-FFF2-40B4-BE49-F238E27FC236}">
                <a16:creationId xmlns:a16="http://schemas.microsoft.com/office/drawing/2014/main" id="{DD898A53-C283-4B12-9AB3-32E82BC4A9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80356-8354-4CC2-B091-E8661E5AB8A8}"/>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2238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593A-CD19-4666-9555-62CF533905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98A45-A70F-4AB1-87A6-AFAEF6222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D2D974-819F-40B8-98A2-3FBB7450F19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0C28EA-D48F-49EC-90E6-F8AE3999DA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2D1572-4B6C-4DEB-84C6-B9A4FB727A3B}"/>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9AA290-64B3-4928-94D8-C433E96DD4B7}"/>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8" name="フッター プレースホルダー 7">
            <a:extLst>
              <a:ext uri="{FF2B5EF4-FFF2-40B4-BE49-F238E27FC236}">
                <a16:creationId xmlns:a16="http://schemas.microsoft.com/office/drawing/2014/main" id="{9FBC2538-4C3A-4519-9FD8-7D8F7BC4C5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1D0664-53B1-499D-925D-18855513623C}"/>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505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B0F1C-DBF5-442E-A825-2643990B88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1352C5-E29A-4B00-8E40-DA9FA3DF7D21}"/>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4" name="フッター プレースホルダー 3">
            <a:extLst>
              <a:ext uri="{FF2B5EF4-FFF2-40B4-BE49-F238E27FC236}">
                <a16:creationId xmlns:a16="http://schemas.microsoft.com/office/drawing/2014/main" id="{E509BF96-7647-4D21-AB84-2FCA46A21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AF1C6E-B589-44BB-A1F3-4DF61589881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902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FEFE6-8032-4ED5-90DE-9B060D40B5FE}"/>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3" name="フッター プレースホルダー 2">
            <a:extLst>
              <a:ext uri="{FF2B5EF4-FFF2-40B4-BE49-F238E27FC236}">
                <a16:creationId xmlns:a16="http://schemas.microsoft.com/office/drawing/2014/main" id="{2E5C0CE2-3A43-4698-8898-9956266BEDB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B3837-DF4C-4DFF-87B7-9B8F19B286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816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8ECD1-E64B-4954-8774-BC14FE63059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9BF8A-73F8-4B6C-8BF4-E57F9033AC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161565-EEE1-4AB9-B337-C748A80E70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E5C048-A504-4761-A84F-47108E2973D9}"/>
              </a:ext>
            </a:extLst>
          </p:cNvPr>
          <p:cNvSpPr>
            <a:spLocks noGrp="1"/>
          </p:cNvSpPr>
          <p:nvPr>
            <p:ph type="dt" sz="half" idx="10"/>
          </p:nvPr>
        </p:nvSpPr>
        <p:spPr/>
        <p:txBody>
          <a:bodyPr/>
          <a:lstStyle/>
          <a:p>
            <a:fld id="{05AEFEC1-983B-4C63-A631-551B0C4F083B}" type="datetimeFigureOut">
              <a:rPr kumimoji="1" lang="ja-JP" altLang="en-US" smtClean="0"/>
              <a:t>2024/6/18</a:t>
            </a:fld>
            <a:endParaRPr kumimoji="1" lang="ja-JP" altLang="en-US"/>
          </a:p>
        </p:txBody>
      </p:sp>
      <p:sp>
        <p:nvSpPr>
          <p:cNvPr id="6" name="フッター プレースホルダー 5">
            <a:extLst>
              <a:ext uri="{FF2B5EF4-FFF2-40B4-BE49-F238E27FC236}">
                <a16:creationId xmlns:a16="http://schemas.microsoft.com/office/drawing/2014/main" id="{1A30C039-4BD8-447D-8D04-CED2D93F57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BC464-775F-4608-94A3-CAAB9CB56283}"/>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372136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8</a:t>
            </a:r>
            <a:r>
              <a:rPr lang="zh-TW" altLang="en-US">
                <a:latin typeface="游ゴシック" panose="020B0400000000000000" pitchFamily="50" charset="-128"/>
              </a:rPr>
              <a:t>月　日時計</a:t>
            </a:r>
            <a:r>
              <a:rPr lang="en-US" altLang="zh-TW">
                <a:latin typeface="游ゴシック" panose="020B0400000000000000" pitchFamily="50" charset="-128"/>
              </a:rPr>
              <a:t>1</a:t>
            </a:r>
            <a:endParaRPr lang="ja-JP" altLang="en-US">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38C810-97CD-43E2-9AEE-214E5D99BC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7A80A-BEF4-42E6-B859-A000C2A052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C43E8-E307-4B33-B568-8262AE8437C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FEC1-983B-4C63-A631-551B0C4F083B}" type="datetimeFigureOut">
              <a:rPr kumimoji="1" lang="ja-JP" altLang="en-US" smtClean="0"/>
              <a:t>2024/6/18</a:t>
            </a:fld>
            <a:endParaRPr kumimoji="1" lang="ja-JP" altLang="en-US"/>
          </a:p>
        </p:txBody>
      </p:sp>
      <p:sp>
        <p:nvSpPr>
          <p:cNvPr id="5" name="フッター プレースホルダー 4">
            <a:extLst>
              <a:ext uri="{FF2B5EF4-FFF2-40B4-BE49-F238E27FC236}">
                <a16:creationId xmlns:a16="http://schemas.microsoft.com/office/drawing/2014/main" id="{6C258D5B-BEF5-4FE8-A407-A695698A69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9CFB4B-0570-4136-8707-C1893B43F7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7909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31.png"/><Relationship Id="rId5" Type="http://schemas.openxmlformats.org/officeDocument/2006/relationships/image" Target="../media/image12.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hyperlink" Target="https://svgsilh.com/ja/image/1417835.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22.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www.flickr.com/photos/norio-nakayama/584904603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hyperlink" Target="https://www.publicdomainpictures.net/view-image.php?image=18510" TargetMode="External"/><Relationship Id="rId12" Type="http://schemas.openxmlformats.org/officeDocument/2006/relationships/hyperlink" Target="https://svgsilh.com/zh/image/2025655.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12.sv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hyperlink" Target="https://www.scibox.jp/products/c15-1864/" TargetMode="External"/><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31.png"/><Relationship Id="rId5" Type="http://schemas.openxmlformats.org/officeDocument/2006/relationships/image" Target="../media/image12.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hyperlink" Target="https://svgsilh.com/ja/image/1417835.html"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unyondao.blog74.fc2.com/blog-entry-43.html" TargetMode="External"/><Relationship Id="rId13" Type="http://schemas.openxmlformats.org/officeDocument/2006/relationships/image" Target="../media/image18.jpg"/><Relationship Id="rId3" Type="http://schemas.openxmlformats.org/officeDocument/2006/relationships/image" Target="../media/image8.jpeg"/><Relationship Id="rId7" Type="http://schemas.openxmlformats.org/officeDocument/2006/relationships/image" Target="../media/image14.jpeg"/><Relationship Id="rId12" Type="http://schemas.openxmlformats.org/officeDocument/2006/relationships/hyperlink" Target="https://en.wikipedia.org/wiki/Pyramid_of_Menkaur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city.hamamatsu.shizuoka.jp/kouen/park/zone/index.html" TargetMode="External"/><Relationship Id="rId11" Type="http://schemas.openxmlformats.org/officeDocument/2006/relationships/image" Target="../media/image17.jpeg"/><Relationship Id="rId5" Type="http://schemas.openxmlformats.org/officeDocument/2006/relationships/image" Target="../media/image13.jpeg"/><Relationship Id="rId10" Type="http://schemas.openxmlformats.org/officeDocument/2006/relationships/image" Target="../media/image16.jpeg"/><Relationship Id="rId4" Type="http://schemas.openxmlformats.org/officeDocument/2006/relationships/hyperlink" Target="https://www.publicdomainpictures.net/view-image.php?image=18510" TargetMode="External"/><Relationship Id="rId9" Type="http://schemas.openxmlformats.org/officeDocument/2006/relationships/image" Target="../media/image15.png"/><Relationship Id="rId14" Type="http://schemas.openxmlformats.org/officeDocument/2006/relationships/hyperlink" Target="http://blog.livedoor.jp/ncc74210/archives/52601529.html"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31.png"/><Relationship Id="rId5" Type="http://schemas.openxmlformats.org/officeDocument/2006/relationships/image" Target="../media/image12.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hyperlink" Target="https://svgsilh.com/ja/image/1417835.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31.png"/><Relationship Id="rId5" Type="http://schemas.openxmlformats.org/officeDocument/2006/relationships/image" Target="../media/image12.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hyperlink" Target="https://svgsilh.com/ja/image/1417835.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29.png"/><Relationship Id="rId7"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31.png"/><Relationship Id="rId5" Type="http://schemas.openxmlformats.org/officeDocument/2006/relationships/image" Target="../media/image12.svg"/><Relationship Id="rId10" Type="http://schemas.openxmlformats.org/officeDocument/2006/relationships/image" Target="../media/image30.png"/><Relationship Id="rId4" Type="http://schemas.openxmlformats.org/officeDocument/2006/relationships/image" Target="../media/image11.png"/><Relationship Id="rId9" Type="http://schemas.openxmlformats.org/officeDocument/2006/relationships/hyperlink" Target="https://svgsilh.com/ja/image/1417835.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svgsilh.com/zh/image/2025655.html" TargetMode="External"/><Relationship Id="rId10" Type="http://schemas.openxmlformats.org/officeDocument/2006/relationships/image" Target="../media/image22.gif"/><Relationship Id="rId4" Type="http://schemas.openxmlformats.org/officeDocument/2006/relationships/image" Target="../media/image12.svg"/><Relationship Id="rId9" Type="http://schemas.openxmlformats.org/officeDocument/2006/relationships/hyperlink" Target="https://svgsilh.com/ja/image/1417835.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gi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2.svg"/><Relationship Id="rId10" Type="http://schemas.openxmlformats.org/officeDocument/2006/relationships/hyperlink" Target="https://svgsilh.com/ja/image/1417835.html" TargetMode="External"/><Relationship Id="rId4" Type="http://schemas.openxmlformats.org/officeDocument/2006/relationships/image" Target="../media/image11.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gif"/><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23.png"/><Relationship Id="rId5" Type="http://schemas.openxmlformats.org/officeDocument/2006/relationships/image" Target="../media/image12.svg"/><Relationship Id="rId10" Type="http://schemas.openxmlformats.org/officeDocument/2006/relationships/hyperlink" Target="https://svgsilh.com/ja/image/1417835.html" TargetMode="External"/><Relationship Id="rId4" Type="http://schemas.openxmlformats.org/officeDocument/2006/relationships/image" Target="../media/image11.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hyperlink" Target="https://svgsilh.com/zh/image/2025655.html" TargetMode="External"/><Relationship Id="rId10" Type="http://schemas.openxmlformats.org/officeDocument/2006/relationships/hyperlink" Target="https://svgsilh.com/ja/image/1417835.html" TargetMode="External"/><Relationship Id="rId4" Type="http://schemas.openxmlformats.org/officeDocument/2006/relationships/image" Target="../media/image12.svg"/><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347962" y="593756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　　　　　　　理事　 　　　武村　精一</a:t>
            </a:r>
          </a:p>
        </p:txBody>
      </p:sp>
      <p:sp>
        <p:nvSpPr>
          <p:cNvPr id="8" name="Text Box 5"/>
          <p:cNvSpPr txBox="1">
            <a:spLocks noChangeArrowheads="1"/>
          </p:cNvSpPr>
          <p:nvPr/>
        </p:nvSpPr>
        <p:spPr bwMode="auto">
          <a:xfrm>
            <a:off x="5601116" y="3135384"/>
            <a:ext cx="351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1957455" y="6208151"/>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73698" y="2377384"/>
            <a:ext cx="5399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204598" y="1769293"/>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165891" y="1231677"/>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1010777" y="126320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229977"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488891" y="1239483"/>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695574" y="1239483"/>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249679"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461376" y="1001003"/>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a:latin typeface="游ゴシック" panose="020B0400000000000000" pitchFamily="50" charset="-128"/>
              </a:rPr>
              <a:t>三次　　　　協会　　　　　　　　科学　　　　　　　　　　技術　　　　　　　　教育</a:t>
            </a:r>
            <a:endParaRPr lang="en-US" altLang="ja-JP" sz="1200" b="1">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399800" y="1517580"/>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338016" y="1797877"/>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489561" y="1797877"/>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835232"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134206"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137021" y="1797877"/>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204598" y="1504102"/>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305105" y="1540729"/>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784333" y="1504101"/>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418225" y="1527820"/>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245880" y="5618517"/>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317402" y="162337"/>
            <a:ext cx="589525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高さをはかる</a:t>
            </a:r>
            <a:r>
              <a:rPr lang="ja-JP" altLang="en-US" sz="1800" b="1" kern="0" dirty="0">
                <a:ea typeface="ＭＳ Ｐゴシック" panose="020B0600070205080204" pitchFamily="50" charset="-128"/>
              </a:rPr>
              <a:t>～自作による高さ測定器</a:t>
            </a:r>
            <a:endParaRPr lang="ja-JP" altLang="en-US" sz="1800" b="1" kern="0" dirty="0">
              <a:latin typeface="メイリオ" panose="020B0604030504040204" pitchFamily="50" charset="-128"/>
              <a:ea typeface="メイリオ" panose="020B0604030504040204" pitchFamily="50" charset="-128"/>
            </a:endParaRPr>
          </a:p>
        </p:txBody>
      </p:sp>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t="9754" r="30526" b="6781"/>
          <a:stretch/>
        </p:blipFill>
        <p:spPr>
          <a:xfrm>
            <a:off x="6441930" y="3628109"/>
            <a:ext cx="2560542" cy="3229891"/>
          </a:xfrm>
          <a:prstGeom prst="rect">
            <a:avLst/>
          </a:prstGeom>
        </p:spPr>
      </p:pic>
      <p:pic>
        <p:nvPicPr>
          <p:cNvPr id="3" name="図 2" descr="屋内, 座る, テーブル, 建物 が含まれている画像&#10;&#10;自動的に生成された説明">
            <a:extLst>
              <a:ext uri="{FF2B5EF4-FFF2-40B4-BE49-F238E27FC236}">
                <a16:creationId xmlns:a16="http://schemas.microsoft.com/office/drawing/2014/main" id="{C1B87259-D025-2948-84F9-63183840F790}"/>
              </a:ext>
            </a:extLst>
          </p:cNvPr>
          <p:cNvPicPr>
            <a:picLocks noChangeAspect="1"/>
          </p:cNvPicPr>
          <p:nvPr/>
        </p:nvPicPr>
        <p:blipFill rotWithShape="1">
          <a:blip r:embed="rId4">
            <a:extLst>
              <a:ext uri="{28A0092B-C50C-407E-A947-70E740481C1C}">
                <a14:useLocalDpi xmlns:a14="http://schemas.microsoft.com/office/drawing/2010/main" val="0"/>
              </a:ext>
            </a:extLst>
          </a:blip>
          <a:srcRect l="16174" r="24935"/>
          <a:stretch/>
        </p:blipFill>
        <p:spPr>
          <a:xfrm>
            <a:off x="6610537" y="66852"/>
            <a:ext cx="2410893" cy="3070404"/>
          </a:xfrm>
          <a:prstGeom prst="rect">
            <a:avLst/>
          </a:prstGeom>
        </p:spPr>
      </p:pic>
      <p:sp>
        <p:nvSpPr>
          <p:cNvPr id="5" name="Rectangle 2">
            <a:extLst>
              <a:ext uri="{FF2B5EF4-FFF2-40B4-BE49-F238E27FC236}">
                <a16:creationId xmlns:a16="http://schemas.microsoft.com/office/drawing/2014/main" id="{2C2D5818-EB52-CA3D-8C53-9A51B64E836F}"/>
              </a:ext>
            </a:extLst>
          </p:cNvPr>
          <p:cNvSpPr>
            <a:spLocks noChangeArrowheads="1"/>
          </p:cNvSpPr>
          <p:nvPr/>
        </p:nvSpPr>
        <p:spPr bwMode="gray">
          <a:xfrm>
            <a:off x="12995" y="33115"/>
            <a:ext cx="2410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たか　　　　　　　　　　　　　　　　　　　　　　　　　　　　　　　　　</a:t>
            </a:r>
          </a:p>
        </p:txBody>
      </p:sp>
      <p:sp>
        <p:nvSpPr>
          <p:cNvPr id="7" name="Rectangle 2">
            <a:extLst>
              <a:ext uri="{FF2B5EF4-FFF2-40B4-BE49-F238E27FC236}">
                <a16:creationId xmlns:a16="http://schemas.microsoft.com/office/drawing/2014/main" id="{7FF7A95F-8FEB-9E10-C4E6-26B3E0358B32}"/>
              </a:ext>
            </a:extLst>
          </p:cNvPr>
          <p:cNvSpPr>
            <a:spLocks noChangeArrowheads="1"/>
          </p:cNvSpPr>
          <p:nvPr/>
        </p:nvSpPr>
        <p:spPr bwMode="gray">
          <a:xfrm>
            <a:off x="2578456" y="198843"/>
            <a:ext cx="373730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じさく　　　　　　　たか　　そくていき　　　　　　　　　　　　　　　　　　　　　　　　　　　　　</a:t>
            </a:r>
          </a:p>
        </p:txBody>
      </p:sp>
      <p:pic>
        <p:nvPicPr>
          <p:cNvPr id="11" name="図 10" descr="屋内, 犬, テーブル, 座る が含まれている画像&#10;&#10;自動的に生成された説明">
            <a:extLst>
              <a:ext uri="{FF2B5EF4-FFF2-40B4-BE49-F238E27FC236}">
                <a16:creationId xmlns:a16="http://schemas.microsoft.com/office/drawing/2014/main" id="{1E5F4B1D-6AC8-FDC9-B30E-7F3C253ED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47" y="3724139"/>
            <a:ext cx="2032000" cy="1524000"/>
          </a:xfrm>
          <a:prstGeom prst="rect">
            <a:avLst/>
          </a:prstGeom>
        </p:spPr>
      </p:pic>
      <p:pic>
        <p:nvPicPr>
          <p:cNvPr id="15" name="図 14" descr="草の上にいる人たち&#10;&#10;中程度の精度で自動的に生成された説明">
            <a:extLst>
              <a:ext uri="{FF2B5EF4-FFF2-40B4-BE49-F238E27FC236}">
                <a16:creationId xmlns:a16="http://schemas.microsoft.com/office/drawing/2014/main" id="{8E26E1CB-AB8F-9F28-2F92-BA2F005B1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150" y="3688185"/>
            <a:ext cx="2032000" cy="1524000"/>
          </a:xfrm>
          <a:prstGeom prst="rect">
            <a:avLst/>
          </a:prstGeom>
        </p:spPr>
      </p:pic>
      <p:pic>
        <p:nvPicPr>
          <p:cNvPr id="24" name="図 23" descr="人, 屋内, 男, 若い が含まれている画像&#10;&#10;自動的に生成された説明">
            <a:extLst>
              <a:ext uri="{FF2B5EF4-FFF2-40B4-BE49-F238E27FC236}">
                <a16:creationId xmlns:a16="http://schemas.microsoft.com/office/drawing/2014/main" id="{02BECD0A-0B42-AE40-E700-9A91EEA03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429" y="3685170"/>
            <a:ext cx="1890232" cy="1524000"/>
          </a:xfrm>
          <a:prstGeom prst="rect">
            <a:avLst/>
          </a:prstGeom>
        </p:spPr>
      </p:pic>
      <p:sp>
        <p:nvSpPr>
          <p:cNvPr id="35" name="Text Box 5">
            <a:extLst>
              <a:ext uri="{FF2B5EF4-FFF2-40B4-BE49-F238E27FC236}">
                <a16:creationId xmlns:a16="http://schemas.microsoft.com/office/drawing/2014/main" id="{40AF8981-F0FB-2DC2-F230-37ADFC8DF56C}"/>
              </a:ext>
            </a:extLst>
          </p:cNvPr>
          <p:cNvSpPr txBox="1">
            <a:spLocks noChangeArrowheads="1"/>
          </p:cNvSpPr>
          <p:nvPr/>
        </p:nvSpPr>
        <p:spPr bwMode="auto">
          <a:xfrm>
            <a:off x="141774" y="5270402"/>
            <a:ext cx="2031999"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砂時計を作る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21982903-EA35-781D-0B26-7F69EA5C9457}"/>
              </a:ext>
            </a:extLst>
          </p:cNvPr>
          <p:cNvSpPr txBox="1">
            <a:spLocks noChangeArrowheads="1"/>
          </p:cNvSpPr>
          <p:nvPr/>
        </p:nvSpPr>
        <p:spPr bwMode="auto">
          <a:xfrm>
            <a:off x="2277879" y="5254346"/>
            <a:ext cx="195093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天体観測会</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Text Box 5">
            <a:extLst>
              <a:ext uri="{FF2B5EF4-FFF2-40B4-BE49-F238E27FC236}">
                <a16:creationId xmlns:a16="http://schemas.microsoft.com/office/drawing/2014/main" id="{02D6F996-BFDB-F8FA-C606-0EC273E3974D}"/>
              </a:ext>
            </a:extLst>
          </p:cNvPr>
          <p:cNvSpPr txBox="1">
            <a:spLocks noChangeArrowheads="1"/>
          </p:cNvSpPr>
          <p:nvPr/>
        </p:nvSpPr>
        <p:spPr bwMode="auto">
          <a:xfrm>
            <a:off x="4354976" y="5248139"/>
            <a:ext cx="1960790"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スマホ顕微鏡</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45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8209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１</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じさく　　　　　　たか　　　そくていき　　　　　　　つく　　　　かた　　　　　　　　　　</a:t>
            </a:r>
          </a:p>
        </p:txBody>
      </p:sp>
      <p:pic>
        <p:nvPicPr>
          <p:cNvPr id="53" name="図 52" descr="屋内, 座る, テーブル, 部屋 が含まれている画像&#10;&#10;自動的に生成された説明">
            <a:extLst>
              <a:ext uri="{FF2B5EF4-FFF2-40B4-BE49-F238E27FC236}">
                <a16:creationId xmlns:a16="http://schemas.microsoft.com/office/drawing/2014/main" id="{F8F223D2-D804-8591-29B1-16CBE0946439}"/>
              </a:ext>
            </a:extLst>
          </p:cNvPr>
          <p:cNvPicPr>
            <a:picLocks noChangeAspect="1"/>
          </p:cNvPicPr>
          <p:nvPr/>
        </p:nvPicPr>
        <p:blipFill rotWithShape="1">
          <a:blip r:embed="rId3">
            <a:extLst>
              <a:ext uri="{28A0092B-C50C-407E-A947-70E740481C1C}">
                <a14:useLocalDpi xmlns:a14="http://schemas.microsoft.com/office/drawing/2010/main" val="0"/>
              </a:ext>
            </a:extLst>
          </a:blip>
          <a:srcRect l="20490" r="24601" b="11916"/>
          <a:stretch/>
        </p:blipFill>
        <p:spPr>
          <a:xfrm>
            <a:off x="4455511" y="1333328"/>
            <a:ext cx="2218058" cy="4744220"/>
          </a:xfrm>
          <a:prstGeom prst="rect">
            <a:avLst/>
          </a:prstGeom>
        </p:spPr>
      </p:pic>
      <p:pic>
        <p:nvPicPr>
          <p:cNvPr id="54" name="図 53" descr="屋内, 座る, テーブル, 小さい が含まれている画像&#10;&#10;自動的に生成された説明">
            <a:extLst>
              <a:ext uri="{FF2B5EF4-FFF2-40B4-BE49-F238E27FC236}">
                <a16:creationId xmlns:a16="http://schemas.microsoft.com/office/drawing/2014/main" id="{051DBEC2-A32C-7A93-CA33-66D0BDEA5121}"/>
              </a:ext>
            </a:extLst>
          </p:cNvPr>
          <p:cNvPicPr>
            <a:picLocks noChangeAspect="1"/>
          </p:cNvPicPr>
          <p:nvPr/>
        </p:nvPicPr>
        <p:blipFill rotWithShape="1">
          <a:blip r:embed="rId4">
            <a:extLst>
              <a:ext uri="{28A0092B-C50C-407E-A947-70E740481C1C}">
                <a14:useLocalDpi xmlns:a14="http://schemas.microsoft.com/office/drawing/2010/main" val="0"/>
              </a:ext>
            </a:extLst>
          </a:blip>
          <a:srcRect l="29405" t="4217" r="17955" b="9997"/>
          <a:stretch/>
        </p:blipFill>
        <p:spPr>
          <a:xfrm>
            <a:off x="6832468" y="1333328"/>
            <a:ext cx="2169942" cy="4715188"/>
          </a:xfrm>
          <a:prstGeom prst="rect">
            <a:avLst/>
          </a:prstGeom>
        </p:spPr>
      </p:pic>
      <p:sp>
        <p:nvSpPr>
          <p:cNvPr id="56" name="Text Box 5">
            <a:extLst>
              <a:ext uri="{FF2B5EF4-FFF2-40B4-BE49-F238E27FC236}">
                <a16:creationId xmlns:a16="http://schemas.microsoft.com/office/drawing/2014/main" id="{F515E9B8-D995-2549-9987-04689C3E27B8}"/>
              </a:ext>
            </a:extLst>
          </p:cNvPr>
          <p:cNvSpPr txBox="1">
            <a:spLocks noChangeArrowheads="1"/>
          </p:cNvSpPr>
          <p:nvPr/>
        </p:nvSpPr>
        <p:spPr bwMode="auto">
          <a:xfrm>
            <a:off x="4604485" y="925656"/>
            <a:ext cx="1721373"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側面図</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7" name="Text Box 5">
            <a:extLst>
              <a:ext uri="{FF2B5EF4-FFF2-40B4-BE49-F238E27FC236}">
                <a16:creationId xmlns:a16="http://schemas.microsoft.com/office/drawing/2014/main" id="{8BF4B815-6387-C467-C80C-980D18BC4BA7}"/>
              </a:ext>
            </a:extLst>
          </p:cNvPr>
          <p:cNvSpPr txBox="1">
            <a:spLocks noChangeArrowheads="1"/>
          </p:cNvSpPr>
          <p:nvPr/>
        </p:nvSpPr>
        <p:spPr bwMode="auto">
          <a:xfrm>
            <a:off x="7161804" y="964227"/>
            <a:ext cx="1721373"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正面図</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8" name="Text Box 5">
            <a:extLst>
              <a:ext uri="{FF2B5EF4-FFF2-40B4-BE49-F238E27FC236}">
                <a16:creationId xmlns:a16="http://schemas.microsoft.com/office/drawing/2014/main" id="{A81422C7-AD5C-7B49-19E7-58ED6BB24D6B}"/>
              </a:ext>
            </a:extLst>
          </p:cNvPr>
          <p:cNvSpPr txBox="1">
            <a:spLocks noChangeArrowheads="1"/>
          </p:cNvSpPr>
          <p:nvPr/>
        </p:nvSpPr>
        <p:spPr bwMode="auto">
          <a:xfrm>
            <a:off x="4534969" y="6256117"/>
            <a:ext cx="1406859"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観測ガイド窓</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1" name="Text Box 5">
            <a:extLst>
              <a:ext uri="{FF2B5EF4-FFF2-40B4-BE49-F238E27FC236}">
                <a16:creationId xmlns:a16="http://schemas.microsoft.com/office/drawing/2014/main" id="{7224991D-486B-40E1-4DF2-B1C567275965}"/>
              </a:ext>
            </a:extLst>
          </p:cNvPr>
          <p:cNvSpPr txBox="1">
            <a:spLocks noChangeArrowheads="1"/>
          </p:cNvSpPr>
          <p:nvPr/>
        </p:nvSpPr>
        <p:spPr bwMode="auto">
          <a:xfrm>
            <a:off x="6888437" y="6262596"/>
            <a:ext cx="1406859"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めもり窓</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62" name="直線矢印コネクタ 61">
            <a:extLst>
              <a:ext uri="{FF2B5EF4-FFF2-40B4-BE49-F238E27FC236}">
                <a16:creationId xmlns:a16="http://schemas.microsoft.com/office/drawing/2014/main" id="{A76AD31A-7321-F404-43B7-89CF6993DD08}"/>
              </a:ext>
            </a:extLst>
          </p:cNvPr>
          <p:cNvCxnSpPr>
            <a:cxnSpLocks/>
          </p:cNvCxnSpPr>
          <p:nvPr/>
        </p:nvCxnSpPr>
        <p:spPr>
          <a:xfrm flipH="1" flipV="1">
            <a:off x="4790771" y="5717434"/>
            <a:ext cx="3378" cy="50396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98D311CF-B741-D1C6-CB71-B54BF1936C87}"/>
              </a:ext>
            </a:extLst>
          </p:cNvPr>
          <p:cNvCxnSpPr>
            <a:cxnSpLocks/>
          </p:cNvCxnSpPr>
          <p:nvPr/>
        </p:nvCxnSpPr>
        <p:spPr>
          <a:xfrm flipV="1">
            <a:off x="4869107" y="5670118"/>
            <a:ext cx="2292697" cy="51427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EA06FABD-C172-F9D1-A606-A847FF360CA8}"/>
              </a:ext>
            </a:extLst>
          </p:cNvPr>
          <p:cNvCxnSpPr>
            <a:cxnSpLocks/>
          </p:cNvCxnSpPr>
          <p:nvPr/>
        </p:nvCxnSpPr>
        <p:spPr>
          <a:xfrm flipH="1" flipV="1">
            <a:off x="5722505" y="5415151"/>
            <a:ext cx="1374920" cy="84744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a:extLst>
              <a:ext uri="{FF2B5EF4-FFF2-40B4-BE49-F238E27FC236}">
                <a16:creationId xmlns:a16="http://schemas.microsoft.com/office/drawing/2014/main" id="{37300D62-A01B-6453-2270-980C2AD88EB0}"/>
              </a:ext>
            </a:extLst>
          </p:cNvPr>
          <p:cNvCxnSpPr>
            <a:cxnSpLocks/>
          </p:cNvCxnSpPr>
          <p:nvPr/>
        </p:nvCxnSpPr>
        <p:spPr>
          <a:xfrm flipV="1">
            <a:off x="7208822" y="5237882"/>
            <a:ext cx="517258" cy="101823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 Box 5">
            <a:extLst>
              <a:ext uri="{FF2B5EF4-FFF2-40B4-BE49-F238E27FC236}">
                <a16:creationId xmlns:a16="http://schemas.microsoft.com/office/drawing/2014/main" id="{1F993714-6DA5-01C0-7BB9-0BB06D4F4328}"/>
              </a:ext>
            </a:extLst>
          </p:cNvPr>
          <p:cNvSpPr txBox="1">
            <a:spLocks noChangeArrowheads="1"/>
          </p:cNvSpPr>
          <p:nvPr/>
        </p:nvSpPr>
        <p:spPr bwMode="auto">
          <a:xfrm>
            <a:off x="2558324" y="823871"/>
            <a:ext cx="1185981"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．めもり窓の裏面に説明書をはる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7092A593-C8F4-2DDD-9014-93E0EB5A242B}"/>
              </a:ext>
            </a:extLst>
          </p:cNvPr>
          <p:cNvSpPr/>
          <p:nvPr/>
        </p:nvSpPr>
        <p:spPr>
          <a:xfrm rot="16200000">
            <a:off x="1552578" y="3222587"/>
            <a:ext cx="3217329" cy="1102238"/>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B899BD9-6A4C-0412-54E5-1E02D13E8F55}"/>
              </a:ext>
            </a:extLst>
          </p:cNvPr>
          <p:cNvSpPr/>
          <p:nvPr/>
        </p:nvSpPr>
        <p:spPr>
          <a:xfrm rot="16200000">
            <a:off x="2732432" y="5238373"/>
            <a:ext cx="454293" cy="703257"/>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a:extLst>
              <a:ext uri="{FF2B5EF4-FFF2-40B4-BE49-F238E27FC236}">
                <a16:creationId xmlns:a16="http://schemas.microsoft.com/office/drawing/2014/main" id="{EC67066B-313F-BBB3-91FF-C4E8409507F1}"/>
              </a:ext>
            </a:extLst>
          </p:cNvPr>
          <p:cNvPicPr>
            <a:picLocks noChangeAspect="1"/>
          </p:cNvPicPr>
          <p:nvPr/>
        </p:nvPicPr>
        <p:blipFill>
          <a:blip r:embed="rId5"/>
          <a:stretch>
            <a:fillRect/>
          </a:stretch>
        </p:blipFill>
        <p:spPr>
          <a:xfrm>
            <a:off x="2627099" y="3213022"/>
            <a:ext cx="1050091" cy="724069"/>
          </a:xfrm>
          <a:prstGeom prst="rect">
            <a:avLst/>
          </a:prstGeom>
        </p:spPr>
      </p:pic>
      <p:pic>
        <p:nvPicPr>
          <p:cNvPr id="72" name="図 71">
            <a:extLst>
              <a:ext uri="{FF2B5EF4-FFF2-40B4-BE49-F238E27FC236}">
                <a16:creationId xmlns:a16="http://schemas.microsoft.com/office/drawing/2014/main" id="{38D6297A-5E99-FA45-5DD7-413B006F15D7}"/>
              </a:ext>
            </a:extLst>
          </p:cNvPr>
          <p:cNvPicPr>
            <a:picLocks noChangeAspect="1"/>
          </p:cNvPicPr>
          <p:nvPr/>
        </p:nvPicPr>
        <p:blipFill>
          <a:blip r:embed="rId6"/>
          <a:stretch>
            <a:fillRect/>
          </a:stretch>
        </p:blipFill>
        <p:spPr>
          <a:xfrm>
            <a:off x="2636196" y="2343326"/>
            <a:ext cx="1050091" cy="720726"/>
          </a:xfrm>
          <a:prstGeom prst="rect">
            <a:avLst/>
          </a:prstGeom>
        </p:spPr>
      </p:pic>
      <p:sp>
        <p:nvSpPr>
          <p:cNvPr id="22" name="Text Box 5">
            <a:extLst>
              <a:ext uri="{FF2B5EF4-FFF2-40B4-BE49-F238E27FC236}">
                <a16:creationId xmlns:a16="http://schemas.microsoft.com/office/drawing/2014/main" id="{2E1A1B46-F1DE-CC21-4AB5-62075B01A6F0}"/>
              </a:ext>
            </a:extLst>
          </p:cNvPr>
          <p:cNvSpPr txBox="1">
            <a:spLocks noChangeArrowheads="1"/>
          </p:cNvSpPr>
          <p:nvPr/>
        </p:nvSpPr>
        <p:spPr bwMode="auto">
          <a:xfrm>
            <a:off x="1571610" y="830232"/>
            <a:ext cx="915929" cy="138499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7</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．おもりに糸とワッシャーを付ける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23" name="グループ化 22">
            <a:extLst>
              <a:ext uri="{FF2B5EF4-FFF2-40B4-BE49-F238E27FC236}">
                <a16:creationId xmlns:a16="http://schemas.microsoft.com/office/drawing/2014/main" id="{81117C7C-864E-5B43-D04C-30B9F771EC2E}"/>
              </a:ext>
            </a:extLst>
          </p:cNvPr>
          <p:cNvGrpSpPr/>
          <p:nvPr/>
        </p:nvGrpSpPr>
        <p:grpSpPr>
          <a:xfrm>
            <a:off x="1967385" y="2206897"/>
            <a:ext cx="307487" cy="3297552"/>
            <a:chOff x="5250202" y="1340948"/>
            <a:chExt cx="307487" cy="3297552"/>
          </a:xfrm>
        </p:grpSpPr>
        <p:sp>
          <p:nvSpPr>
            <p:cNvPr id="24" name="正方形/長方形 23">
              <a:extLst>
                <a:ext uri="{FF2B5EF4-FFF2-40B4-BE49-F238E27FC236}">
                  <a16:creationId xmlns:a16="http://schemas.microsoft.com/office/drawing/2014/main" id="{A80A331C-00A1-AEE4-8F11-06D3B6DEC621}"/>
                </a:ext>
              </a:extLst>
            </p:cNvPr>
            <p:cNvSpPr/>
            <p:nvPr/>
          </p:nvSpPr>
          <p:spPr>
            <a:xfrm>
              <a:off x="5250202" y="4134876"/>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a:extLst>
                <a:ext uri="{FF2B5EF4-FFF2-40B4-BE49-F238E27FC236}">
                  <a16:creationId xmlns:a16="http://schemas.microsoft.com/office/drawing/2014/main" id="{2A311B94-C6B4-7CE4-6B75-36AD5C651923}"/>
                </a:ext>
              </a:extLst>
            </p:cNvPr>
            <p:cNvSpPr/>
            <p:nvPr/>
          </p:nvSpPr>
          <p:spPr>
            <a:xfrm rot="10800000">
              <a:off x="5250210" y="4440054"/>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 塗りつぶしなし 25">
              <a:extLst>
                <a:ext uri="{FF2B5EF4-FFF2-40B4-BE49-F238E27FC236}">
                  <a16:creationId xmlns:a16="http://schemas.microsoft.com/office/drawing/2014/main" id="{039FCA97-BA9F-715D-336F-1F2DCF02AEBA}"/>
                </a:ext>
              </a:extLst>
            </p:cNvPr>
            <p:cNvSpPr/>
            <p:nvPr/>
          </p:nvSpPr>
          <p:spPr>
            <a:xfrm>
              <a:off x="5276820" y="4279310"/>
              <a:ext cx="254249" cy="246221"/>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円: 塗りつぶしなし 26">
              <a:extLst>
                <a:ext uri="{FF2B5EF4-FFF2-40B4-BE49-F238E27FC236}">
                  <a16:creationId xmlns:a16="http://schemas.microsoft.com/office/drawing/2014/main" id="{8F4EF3F2-03CD-B6E0-0E0E-3D891E3C5178}"/>
                </a:ext>
              </a:extLst>
            </p:cNvPr>
            <p:cNvSpPr/>
            <p:nvPr/>
          </p:nvSpPr>
          <p:spPr>
            <a:xfrm>
              <a:off x="5353020" y="4095223"/>
              <a:ext cx="101848" cy="100066"/>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8" name="直線コネクタ 27">
              <a:extLst>
                <a:ext uri="{FF2B5EF4-FFF2-40B4-BE49-F238E27FC236}">
                  <a16:creationId xmlns:a16="http://schemas.microsoft.com/office/drawing/2014/main" id="{5B63F243-3FE7-8585-5629-0A772FDBBE55}"/>
                </a:ext>
              </a:extLst>
            </p:cNvPr>
            <p:cNvCxnSpPr>
              <a:cxnSpLocks/>
            </p:cNvCxnSpPr>
            <p:nvPr/>
          </p:nvCxnSpPr>
          <p:spPr>
            <a:xfrm flipH="1" flipV="1">
              <a:off x="5377272" y="1340948"/>
              <a:ext cx="23515" cy="27326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9" name="正方形/長方形 28">
            <a:extLst>
              <a:ext uri="{FF2B5EF4-FFF2-40B4-BE49-F238E27FC236}">
                <a16:creationId xmlns:a16="http://schemas.microsoft.com/office/drawing/2014/main" id="{4AA008C3-6384-0016-1CD6-1042295EBBCD}"/>
              </a:ext>
            </a:extLst>
          </p:cNvPr>
          <p:cNvSpPr/>
          <p:nvPr/>
        </p:nvSpPr>
        <p:spPr>
          <a:xfrm rot="16200000">
            <a:off x="1242423" y="5985119"/>
            <a:ext cx="454293" cy="703257"/>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B9EB342F-A486-6617-70C7-BE9FC90A2EC1}"/>
              </a:ext>
            </a:extLst>
          </p:cNvPr>
          <p:cNvSpPr/>
          <p:nvPr/>
        </p:nvSpPr>
        <p:spPr>
          <a:xfrm rot="16200000">
            <a:off x="-784279" y="3180381"/>
            <a:ext cx="3132914"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Text Box 5">
            <a:extLst>
              <a:ext uri="{FF2B5EF4-FFF2-40B4-BE49-F238E27FC236}">
                <a16:creationId xmlns:a16="http://schemas.microsoft.com/office/drawing/2014/main" id="{E1948DBC-98BD-B87C-16C0-6DB631731B08}"/>
              </a:ext>
            </a:extLst>
          </p:cNvPr>
          <p:cNvSpPr txBox="1">
            <a:spLocks noChangeArrowheads="1"/>
          </p:cNvSpPr>
          <p:nvPr/>
        </p:nvSpPr>
        <p:spPr bwMode="auto">
          <a:xfrm>
            <a:off x="249587" y="821129"/>
            <a:ext cx="1205783"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．重りおさえを張り付ける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3" name="正方形/長方形 32">
            <a:extLst>
              <a:ext uri="{FF2B5EF4-FFF2-40B4-BE49-F238E27FC236}">
                <a16:creationId xmlns:a16="http://schemas.microsoft.com/office/drawing/2014/main" id="{EDF08274-A7BD-0371-85E5-945D21296FD6}"/>
              </a:ext>
            </a:extLst>
          </p:cNvPr>
          <p:cNvSpPr/>
          <p:nvPr/>
        </p:nvSpPr>
        <p:spPr>
          <a:xfrm rot="16200000">
            <a:off x="604390" y="5455040"/>
            <a:ext cx="418901" cy="1432202"/>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DCE80BF9-7D6A-62DC-173A-A1BD726D682C}"/>
              </a:ext>
            </a:extLst>
          </p:cNvPr>
          <p:cNvSpPr/>
          <p:nvPr/>
        </p:nvSpPr>
        <p:spPr>
          <a:xfrm rot="16200000">
            <a:off x="-80526" y="6120488"/>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B7C373B9-5D5E-1F39-11BD-57EAE22B641A}"/>
              </a:ext>
            </a:extLst>
          </p:cNvPr>
          <p:cNvSpPr/>
          <p:nvPr/>
        </p:nvSpPr>
        <p:spPr>
          <a:xfrm rot="16200000">
            <a:off x="573574" y="4313275"/>
            <a:ext cx="418901" cy="1083446"/>
          </a:xfrm>
          <a:prstGeom prst="rect">
            <a:avLst/>
          </a:prstGeom>
          <a:solidFill>
            <a:srgbClr val="92D050">
              <a:alpha val="50000"/>
            </a:srgbClr>
          </a:solidFill>
          <a:ln w="3175">
            <a:solidFill>
              <a:schemeClr val="tx1">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矢印: 右 36">
            <a:extLst>
              <a:ext uri="{FF2B5EF4-FFF2-40B4-BE49-F238E27FC236}">
                <a16:creationId xmlns:a16="http://schemas.microsoft.com/office/drawing/2014/main" id="{04C37F1A-C75C-C2EE-842E-DA05D11AEFB3}"/>
              </a:ext>
            </a:extLst>
          </p:cNvPr>
          <p:cNvSpPr/>
          <p:nvPr/>
        </p:nvSpPr>
        <p:spPr>
          <a:xfrm rot="16200000" flipV="1">
            <a:off x="315226" y="5378311"/>
            <a:ext cx="852296" cy="20743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5E82DBE-23C7-737F-CA85-B0F73BE1E5A2}"/>
              </a:ext>
            </a:extLst>
          </p:cNvPr>
          <p:cNvSpPr/>
          <p:nvPr/>
        </p:nvSpPr>
        <p:spPr>
          <a:xfrm rot="16200000">
            <a:off x="1296575" y="6120488"/>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Text Box 5">
            <a:extLst>
              <a:ext uri="{FF2B5EF4-FFF2-40B4-BE49-F238E27FC236}">
                <a16:creationId xmlns:a16="http://schemas.microsoft.com/office/drawing/2014/main" id="{E498E63D-A457-4CEA-C102-9097E2BB8AA6}"/>
              </a:ext>
            </a:extLst>
          </p:cNvPr>
          <p:cNvSpPr txBox="1">
            <a:spLocks noChangeArrowheads="1"/>
          </p:cNvSpPr>
          <p:nvPr/>
        </p:nvSpPr>
        <p:spPr bwMode="auto">
          <a:xfrm>
            <a:off x="260288" y="4658794"/>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1" name="Text Box 5">
            <a:extLst>
              <a:ext uri="{FF2B5EF4-FFF2-40B4-BE49-F238E27FC236}">
                <a16:creationId xmlns:a16="http://schemas.microsoft.com/office/drawing/2014/main" id="{E19CF908-7337-7ADA-BD34-E8524D5EBAD2}"/>
              </a:ext>
            </a:extLst>
          </p:cNvPr>
          <p:cNvSpPr txBox="1">
            <a:spLocks noChangeArrowheads="1"/>
          </p:cNvSpPr>
          <p:nvPr/>
        </p:nvSpPr>
        <p:spPr bwMode="auto">
          <a:xfrm>
            <a:off x="1115180" y="5486292"/>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折る</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42" name="直線矢印コネクタ 41">
            <a:extLst>
              <a:ext uri="{FF2B5EF4-FFF2-40B4-BE49-F238E27FC236}">
                <a16:creationId xmlns:a16="http://schemas.microsoft.com/office/drawing/2014/main" id="{9AC54BF7-7709-A142-CAEF-A0E4B5D1B7F0}"/>
              </a:ext>
            </a:extLst>
          </p:cNvPr>
          <p:cNvCxnSpPr>
            <a:cxnSpLocks/>
          </p:cNvCxnSpPr>
          <p:nvPr/>
        </p:nvCxnSpPr>
        <p:spPr>
          <a:xfrm flipH="1">
            <a:off x="207971" y="5599191"/>
            <a:ext cx="952128" cy="40110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3155D901-39F7-D27F-3A7F-C58C7D7FADCF}"/>
              </a:ext>
            </a:extLst>
          </p:cNvPr>
          <p:cNvCxnSpPr>
            <a:cxnSpLocks/>
          </p:cNvCxnSpPr>
          <p:nvPr/>
        </p:nvCxnSpPr>
        <p:spPr>
          <a:xfrm>
            <a:off x="1083308" y="5599190"/>
            <a:ext cx="379711" cy="41447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 Box 5">
            <a:extLst>
              <a:ext uri="{FF2B5EF4-FFF2-40B4-BE49-F238E27FC236}">
                <a16:creationId xmlns:a16="http://schemas.microsoft.com/office/drawing/2014/main" id="{1768E511-445D-4749-9F6C-0646F4CDDDFA}"/>
              </a:ext>
            </a:extLst>
          </p:cNvPr>
          <p:cNvSpPr txBox="1">
            <a:spLocks noChangeArrowheads="1"/>
          </p:cNvSpPr>
          <p:nvPr/>
        </p:nvSpPr>
        <p:spPr bwMode="auto">
          <a:xfrm>
            <a:off x="336171" y="2727107"/>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5" name="Text Box 5">
            <a:extLst>
              <a:ext uri="{FF2B5EF4-FFF2-40B4-BE49-F238E27FC236}">
                <a16:creationId xmlns:a16="http://schemas.microsoft.com/office/drawing/2014/main" id="{AD116B68-7177-1FC2-4847-B0D152F6D0B4}"/>
              </a:ext>
            </a:extLst>
          </p:cNvPr>
          <p:cNvSpPr txBox="1">
            <a:spLocks noChangeArrowheads="1"/>
          </p:cNvSpPr>
          <p:nvPr/>
        </p:nvSpPr>
        <p:spPr bwMode="auto">
          <a:xfrm>
            <a:off x="333711" y="6080857"/>
            <a:ext cx="979580"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8349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1144BC8D-3E17-68DA-80DB-11CFF3CDAC7E}"/>
              </a:ext>
            </a:extLst>
          </p:cNvPr>
          <p:cNvSpPr/>
          <p:nvPr/>
        </p:nvSpPr>
        <p:spPr>
          <a:xfrm rot="5400000" flipH="1">
            <a:off x="4658166" y="3554360"/>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0595" y="1106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　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3252281" y="-36088"/>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つか　かた　　　　　れい　　　　　　　　　　　　　　</a:t>
            </a:r>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6209430" y="2740095"/>
            <a:ext cx="19543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D5F2946-E3D4-907D-040E-350DD21B3736}"/>
              </a:ext>
            </a:extLst>
          </p:cNvPr>
          <p:cNvSpPr/>
          <p:nvPr/>
        </p:nvSpPr>
        <p:spPr>
          <a:xfrm flipH="1">
            <a:off x="47452" y="4472535"/>
            <a:ext cx="3373323" cy="7513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5400000" flipH="1">
            <a:off x="1726932" y="4252449"/>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5400000" flipH="1">
            <a:off x="1179949" y="3633546"/>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01B067A-3EBD-F852-535C-29381CB10152}"/>
              </a:ext>
            </a:extLst>
          </p:cNvPr>
          <p:cNvSpPr/>
          <p:nvPr/>
        </p:nvSpPr>
        <p:spPr>
          <a:xfrm rot="5400000" flipH="1">
            <a:off x="3251559" y="4454710"/>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0D552666-31B3-88F9-2E1A-1D8574CF32E5}"/>
              </a:ext>
            </a:extLst>
          </p:cNvPr>
          <p:cNvCxnSpPr>
            <a:cxnSpLocks/>
          </p:cNvCxnSpPr>
          <p:nvPr/>
        </p:nvCxnSpPr>
        <p:spPr>
          <a:xfrm flipH="1">
            <a:off x="1854831"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円: 塗りつぶしなし 27">
            <a:extLst>
              <a:ext uri="{FF2B5EF4-FFF2-40B4-BE49-F238E27FC236}">
                <a16:creationId xmlns:a16="http://schemas.microsoft.com/office/drawing/2014/main" id="{9549D674-3177-9016-A3A3-D88B305CD22F}"/>
              </a:ext>
            </a:extLst>
          </p:cNvPr>
          <p:cNvSpPr/>
          <p:nvPr/>
        </p:nvSpPr>
        <p:spPr>
          <a:xfrm flipH="1">
            <a:off x="1774230" y="4336449"/>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3A1F121-B8F6-309D-D2BC-FBB254BD1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 y="877568"/>
            <a:ext cx="606091" cy="1403148"/>
          </a:xfrm>
          <a:prstGeom prst="rect">
            <a:avLst/>
          </a:prstGeom>
        </p:spPr>
      </p:pic>
      <p:grpSp>
        <p:nvGrpSpPr>
          <p:cNvPr id="33" name="グループ化 32">
            <a:extLst>
              <a:ext uri="{FF2B5EF4-FFF2-40B4-BE49-F238E27FC236}">
                <a16:creationId xmlns:a16="http://schemas.microsoft.com/office/drawing/2014/main" id="{D6929029-6510-F5EF-F006-C71FB78074A9}"/>
              </a:ext>
            </a:extLst>
          </p:cNvPr>
          <p:cNvGrpSpPr/>
          <p:nvPr/>
        </p:nvGrpSpPr>
        <p:grpSpPr>
          <a:xfrm flipH="1">
            <a:off x="4348499" y="1917148"/>
            <a:ext cx="1477679" cy="363141"/>
            <a:chOff x="-384790" y="198830"/>
            <a:chExt cx="8837464" cy="3712977"/>
          </a:xfrm>
        </p:grpSpPr>
        <p:sp>
          <p:nvSpPr>
            <p:cNvPr id="15" name="正方形/長方形 14">
              <a:extLst>
                <a:ext uri="{FF2B5EF4-FFF2-40B4-BE49-F238E27FC236}">
                  <a16:creationId xmlns:a16="http://schemas.microsoft.com/office/drawing/2014/main" id="{23B0677B-551A-9244-5798-E4C5002236EF}"/>
                </a:ext>
              </a:extLst>
            </p:cNvPr>
            <p:cNvSpPr/>
            <p:nvPr/>
          </p:nvSpPr>
          <p:spPr>
            <a:xfrm>
              <a:off x="2800546" y="3560818"/>
              <a:ext cx="5652128" cy="17789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E4D073-444F-1A2D-FB38-F5D457283FBF}"/>
                </a:ext>
              </a:extLst>
            </p:cNvPr>
            <p:cNvSpPr/>
            <p:nvPr/>
          </p:nvSpPr>
          <p:spPr>
            <a:xfrm rot="16200000">
              <a:off x="888696" y="1976262"/>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083FCB9-0298-AC01-2FB2-D86C1590E31F}"/>
                </a:ext>
              </a:extLst>
            </p:cNvPr>
            <p:cNvSpPr/>
            <p:nvPr/>
          </p:nvSpPr>
          <p:spPr>
            <a:xfrm rot="16200000">
              <a:off x="2013469" y="3119183"/>
              <a:ext cx="483011"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00F1B25-7286-30B4-951D-E5763510B606}"/>
                </a:ext>
              </a:extLst>
            </p:cNvPr>
            <p:cNvSpPr/>
            <p:nvPr/>
          </p:nvSpPr>
          <p:spPr>
            <a:xfrm rot="16200000">
              <a:off x="671259" y="1332522"/>
              <a:ext cx="3217329" cy="9752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24DA104-EF7D-81DB-4674-BD87E9A27F67}"/>
                </a:ext>
              </a:extLst>
            </p:cNvPr>
            <p:cNvSpPr/>
            <p:nvPr/>
          </p:nvSpPr>
          <p:spPr>
            <a:xfrm>
              <a:off x="-321612" y="3581060"/>
              <a:ext cx="2037440" cy="15765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0B1C0C-F239-73A9-A1FC-76B5CC49BF57}"/>
                </a:ext>
              </a:extLst>
            </p:cNvPr>
            <p:cNvSpPr/>
            <p:nvPr/>
          </p:nvSpPr>
          <p:spPr>
            <a:xfrm rot="16200000">
              <a:off x="-466676" y="3506525"/>
              <a:ext cx="483011" cy="31924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A660E66-4B7A-1018-F14F-49255A439DAA}"/>
                </a:ext>
              </a:extLst>
            </p:cNvPr>
            <p:cNvCxnSpPr>
              <a:cxnSpLocks/>
              <a:endCxn id="31" idx="0"/>
            </p:cNvCxnSpPr>
            <p:nvPr/>
          </p:nvCxnSpPr>
          <p:spPr>
            <a:xfrm>
              <a:off x="2308788" y="215593"/>
              <a:ext cx="2850" cy="2859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円: 塗りつぶしなし 30">
              <a:extLst>
                <a:ext uri="{FF2B5EF4-FFF2-40B4-BE49-F238E27FC236}">
                  <a16:creationId xmlns:a16="http://schemas.microsoft.com/office/drawing/2014/main" id="{FF82E0DE-C719-96E7-9F23-2556C9611BD7}"/>
                </a:ext>
              </a:extLst>
            </p:cNvPr>
            <p:cNvSpPr/>
            <p:nvPr/>
          </p:nvSpPr>
          <p:spPr>
            <a:xfrm>
              <a:off x="2131638" y="3074833"/>
              <a:ext cx="360000" cy="3600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正方形/長方形 33">
            <a:extLst>
              <a:ext uri="{FF2B5EF4-FFF2-40B4-BE49-F238E27FC236}">
                <a16:creationId xmlns:a16="http://schemas.microsoft.com/office/drawing/2014/main" id="{572CD0C9-0518-5836-7D1C-A732CED2AE3C}"/>
              </a:ext>
            </a:extLst>
          </p:cNvPr>
          <p:cNvSpPr/>
          <p:nvPr/>
        </p:nvSpPr>
        <p:spPr>
          <a:xfrm flipH="1">
            <a:off x="7148639" y="2261973"/>
            <a:ext cx="1483847" cy="1796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66222E2-91ED-9AAC-FEBA-93926869EADC}"/>
              </a:ext>
            </a:extLst>
          </p:cNvPr>
          <p:cNvSpPr/>
          <p:nvPr/>
        </p:nvSpPr>
        <p:spPr>
          <a:xfrm rot="5400000" flipH="1">
            <a:off x="7390222" y="2163817"/>
            <a:ext cx="44588" cy="21710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9CE805F-21AE-5C7D-A3D1-FC5F65AFC89E}"/>
              </a:ext>
            </a:extLst>
          </p:cNvPr>
          <p:cNvSpPr/>
          <p:nvPr/>
        </p:nvSpPr>
        <p:spPr>
          <a:xfrm rot="5400000" flipH="1">
            <a:off x="7264016" y="2011718"/>
            <a:ext cx="297000" cy="19208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A3AE1D7-233D-F115-16E9-674F9152598C}"/>
              </a:ext>
            </a:extLst>
          </p:cNvPr>
          <p:cNvSpPr/>
          <p:nvPr/>
        </p:nvSpPr>
        <p:spPr>
          <a:xfrm rot="5400000" flipH="1">
            <a:off x="8583397" y="2238744"/>
            <a:ext cx="44588" cy="6288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4BD4C73-3C88-F7FF-090C-E2060096E22D}"/>
              </a:ext>
            </a:extLst>
          </p:cNvPr>
          <p:cNvCxnSpPr>
            <a:cxnSpLocks/>
          </p:cNvCxnSpPr>
          <p:nvPr/>
        </p:nvCxnSpPr>
        <p:spPr>
          <a:xfrm flipH="1">
            <a:off x="7431345" y="1989743"/>
            <a:ext cx="561" cy="263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円: 塗りつぶしなし 39">
            <a:extLst>
              <a:ext uri="{FF2B5EF4-FFF2-40B4-BE49-F238E27FC236}">
                <a16:creationId xmlns:a16="http://schemas.microsoft.com/office/drawing/2014/main" id="{9536B973-2153-C739-64D7-707321AD35AD}"/>
              </a:ext>
            </a:extLst>
          </p:cNvPr>
          <p:cNvSpPr/>
          <p:nvPr/>
        </p:nvSpPr>
        <p:spPr>
          <a:xfrm flipH="1">
            <a:off x="7568106" y="2209891"/>
            <a:ext cx="70909" cy="33233"/>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93164E7C-44DE-482F-ED95-AC606DD5D3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67299" y="2206863"/>
            <a:ext cx="250578" cy="407176"/>
          </a:xfrm>
          <a:prstGeom prst="rect">
            <a:avLst/>
          </a:prstGeom>
        </p:spPr>
      </p:pic>
      <p:pic>
        <p:nvPicPr>
          <p:cNvPr id="44" name="グラフィックス 43">
            <a:extLst>
              <a:ext uri="{FF2B5EF4-FFF2-40B4-BE49-F238E27FC236}">
                <a16:creationId xmlns:a16="http://schemas.microsoft.com/office/drawing/2014/main" id="{2527E4B5-901D-3333-76C8-D9D3C22CAC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750680" y="2197740"/>
            <a:ext cx="250578" cy="407176"/>
          </a:xfrm>
          <a:prstGeom prst="rect">
            <a:avLst/>
          </a:prstGeom>
        </p:spPr>
      </p:pic>
      <p:pic>
        <p:nvPicPr>
          <p:cNvPr id="45" name="グラフィックス 44">
            <a:extLst>
              <a:ext uri="{FF2B5EF4-FFF2-40B4-BE49-F238E27FC236}">
                <a16:creationId xmlns:a16="http://schemas.microsoft.com/office/drawing/2014/main" id="{84230886-66D6-1717-064A-DAA020AAF639}"/>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27009" y="2491521"/>
            <a:ext cx="1854988" cy="219814"/>
          </a:xfrm>
          <a:prstGeom prst="rect">
            <a:avLst/>
          </a:prstGeom>
        </p:spPr>
      </p:pic>
      <p:pic>
        <p:nvPicPr>
          <p:cNvPr id="46" name="グラフィックス 45">
            <a:extLst>
              <a:ext uri="{FF2B5EF4-FFF2-40B4-BE49-F238E27FC236}">
                <a16:creationId xmlns:a16="http://schemas.microsoft.com/office/drawing/2014/main" id="{8AFDC473-FBA3-62A2-3822-677A5C445E6A}"/>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650249" y="2471681"/>
            <a:ext cx="1854988" cy="219814"/>
          </a:xfrm>
          <a:prstGeom prst="rect">
            <a:avLst/>
          </a:prstGeom>
        </p:spPr>
      </p:pic>
      <p:pic>
        <p:nvPicPr>
          <p:cNvPr id="47" name="グラフィックス 46">
            <a:extLst>
              <a:ext uri="{FF2B5EF4-FFF2-40B4-BE49-F238E27FC236}">
                <a16:creationId xmlns:a16="http://schemas.microsoft.com/office/drawing/2014/main" id="{11763B4C-F602-19DC-C636-0D9801A3BE55}"/>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503593" y="2465294"/>
            <a:ext cx="1854988" cy="219814"/>
          </a:xfrm>
          <a:prstGeom prst="rect">
            <a:avLst/>
          </a:prstGeom>
        </p:spPr>
      </p:pic>
      <p:pic>
        <p:nvPicPr>
          <p:cNvPr id="48" name="グラフィックス 47">
            <a:extLst>
              <a:ext uri="{FF2B5EF4-FFF2-40B4-BE49-F238E27FC236}">
                <a16:creationId xmlns:a16="http://schemas.microsoft.com/office/drawing/2014/main" id="{EB718D2E-4ED2-6540-AB6E-F4F2AA0F0376}"/>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273789" y="2463217"/>
            <a:ext cx="1854988" cy="219814"/>
          </a:xfrm>
          <a:prstGeom prst="rect">
            <a:avLst/>
          </a:prstGeom>
        </p:spPr>
      </p:pic>
      <p:pic>
        <p:nvPicPr>
          <p:cNvPr id="49" name="グラフィックス 48">
            <a:extLst>
              <a:ext uri="{FF2B5EF4-FFF2-40B4-BE49-F238E27FC236}">
                <a16:creationId xmlns:a16="http://schemas.microsoft.com/office/drawing/2014/main" id="{F8B52618-BAD3-17D8-0DF7-09D79CEBA782}"/>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7044326" y="2465815"/>
            <a:ext cx="1854988" cy="219814"/>
          </a:xfrm>
          <a:prstGeom prst="rect">
            <a:avLst/>
          </a:prstGeom>
        </p:spPr>
      </p:pic>
      <p:cxnSp>
        <p:nvCxnSpPr>
          <p:cNvPr id="50" name="直線コネクタ 49">
            <a:extLst>
              <a:ext uri="{FF2B5EF4-FFF2-40B4-BE49-F238E27FC236}">
                <a16:creationId xmlns:a16="http://schemas.microsoft.com/office/drawing/2014/main" id="{BB0E8D4F-DB24-A42B-6EA0-503ED431E683}"/>
              </a:ext>
            </a:extLst>
          </p:cNvPr>
          <p:cNvCxnSpPr>
            <a:cxnSpLocks/>
          </p:cNvCxnSpPr>
          <p:nvPr/>
        </p:nvCxnSpPr>
        <p:spPr>
          <a:xfrm>
            <a:off x="256615" y="1026239"/>
            <a:ext cx="8317635" cy="120424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00A3C2-F4CF-6EAC-D32D-C287DDF57A0E}"/>
              </a:ext>
            </a:extLst>
          </p:cNvPr>
          <p:cNvCxnSpPr>
            <a:cxnSpLocks/>
            <a:endCxn id="25" idx="3"/>
          </p:cNvCxnSpPr>
          <p:nvPr/>
        </p:nvCxnSpPr>
        <p:spPr>
          <a:xfrm>
            <a:off x="342273" y="999072"/>
            <a:ext cx="5457216" cy="123357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3FA946F6-2470-5FEB-CD52-904F614D6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53287" y="723719"/>
            <a:ext cx="513445" cy="1545357"/>
          </a:xfrm>
          <a:prstGeom prst="rect">
            <a:avLst/>
          </a:prstGeom>
        </p:spPr>
      </p:pic>
      <p:pic>
        <p:nvPicPr>
          <p:cNvPr id="61" name="図 60">
            <a:extLst>
              <a:ext uri="{FF2B5EF4-FFF2-40B4-BE49-F238E27FC236}">
                <a16:creationId xmlns:a16="http://schemas.microsoft.com/office/drawing/2014/main" id="{8522A1AC-A2A4-C250-BD4C-1C279D322A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459593" y="870701"/>
            <a:ext cx="432790" cy="1302602"/>
          </a:xfrm>
          <a:prstGeom prst="rect">
            <a:avLst/>
          </a:prstGeom>
        </p:spPr>
      </p:pic>
      <p:sp>
        <p:nvSpPr>
          <p:cNvPr id="66" name="テキスト ボックス 2">
            <a:extLst>
              <a:ext uri="{FF2B5EF4-FFF2-40B4-BE49-F238E27FC236}">
                <a16:creationId xmlns:a16="http://schemas.microsoft.com/office/drawing/2014/main" id="{7DF1822B-977E-6596-967B-EA98E9D225F8}"/>
              </a:ext>
            </a:extLst>
          </p:cNvPr>
          <p:cNvSpPr txBox="1">
            <a:spLocks noChangeArrowheads="1"/>
          </p:cNvSpPr>
          <p:nvPr/>
        </p:nvSpPr>
        <p:spPr bwMode="auto">
          <a:xfrm>
            <a:off x="5681209" y="165470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7" name="楕円 66">
            <a:extLst>
              <a:ext uri="{FF2B5EF4-FFF2-40B4-BE49-F238E27FC236}">
                <a16:creationId xmlns:a16="http://schemas.microsoft.com/office/drawing/2014/main" id="{0649F634-5717-5507-D8B2-FDCE2C3243E3}"/>
              </a:ext>
            </a:extLst>
          </p:cNvPr>
          <p:cNvSpPr/>
          <p:nvPr/>
        </p:nvSpPr>
        <p:spPr>
          <a:xfrm>
            <a:off x="8141957" y="1731125"/>
            <a:ext cx="883586" cy="881067"/>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75F9308-290F-90A6-9BDC-6B0F85AF6E08}"/>
              </a:ext>
            </a:extLst>
          </p:cNvPr>
          <p:cNvCxnSpPr>
            <a:cxnSpLocks/>
          </p:cNvCxnSpPr>
          <p:nvPr/>
        </p:nvCxnSpPr>
        <p:spPr>
          <a:xfrm>
            <a:off x="97453" y="3294785"/>
            <a:ext cx="3364339" cy="118270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BE35C2A-2E79-1129-D7F4-E8EC7AD2D760}"/>
              </a:ext>
            </a:extLst>
          </p:cNvPr>
          <p:cNvSpPr/>
          <p:nvPr/>
        </p:nvSpPr>
        <p:spPr>
          <a:xfrm flipH="1">
            <a:off x="4524539" y="4442395"/>
            <a:ext cx="3844378" cy="4571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3A83322-7EB5-B05E-FEB6-768F7C2BA98D}"/>
              </a:ext>
            </a:extLst>
          </p:cNvPr>
          <p:cNvSpPr/>
          <p:nvPr/>
        </p:nvSpPr>
        <p:spPr>
          <a:xfrm rot="5400000" flipH="1">
            <a:off x="5221274" y="4095557"/>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B4C6F64-7F05-1FEC-6F03-88F6639FADA6}"/>
              </a:ext>
            </a:extLst>
          </p:cNvPr>
          <p:cNvSpPr/>
          <p:nvPr/>
        </p:nvSpPr>
        <p:spPr>
          <a:xfrm rot="5400000" flipH="1">
            <a:off x="8307905" y="4393779"/>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58D10E7B-144B-5356-6B5E-E4068330B193}"/>
              </a:ext>
            </a:extLst>
          </p:cNvPr>
          <p:cNvCxnSpPr>
            <a:cxnSpLocks/>
          </p:cNvCxnSpPr>
          <p:nvPr/>
        </p:nvCxnSpPr>
        <p:spPr>
          <a:xfrm flipH="1">
            <a:off x="5340493"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円: 塗りつぶしなし 81">
            <a:extLst>
              <a:ext uri="{FF2B5EF4-FFF2-40B4-BE49-F238E27FC236}">
                <a16:creationId xmlns:a16="http://schemas.microsoft.com/office/drawing/2014/main" id="{098DC139-BD13-296B-C012-BAD8DDB33CA9}"/>
              </a:ext>
            </a:extLst>
          </p:cNvPr>
          <p:cNvSpPr/>
          <p:nvPr/>
        </p:nvSpPr>
        <p:spPr>
          <a:xfrm flipH="1">
            <a:off x="5259891" y="4320092"/>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6" name="直線コネクタ 85">
            <a:extLst>
              <a:ext uri="{FF2B5EF4-FFF2-40B4-BE49-F238E27FC236}">
                <a16:creationId xmlns:a16="http://schemas.microsoft.com/office/drawing/2014/main" id="{B5EA71B2-656A-03A9-294A-D1D6CD283522}"/>
              </a:ext>
            </a:extLst>
          </p:cNvPr>
          <p:cNvCxnSpPr>
            <a:cxnSpLocks/>
          </p:cNvCxnSpPr>
          <p:nvPr/>
        </p:nvCxnSpPr>
        <p:spPr>
          <a:xfrm>
            <a:off x="3992538" y="3687921"/>
            <a:ext cx="4370385" cy="685589"/>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885952D-992B-2711-E38D-98CB1409CF1B}"/>
              </a:ext>
            </a:extLst>
          </p:cNvPr>
          <p:cNvCxnSpPr>
            <a:cxnSpLocks/>
          </p:cNvCxnSpPr>
          <p:nvPr/>
        </p:nvCxnSpPr>
        <p:spPr>
          <a:xfrm flipV="1">
            <a:off x="1734113" y="3851888"/>
            <a:ext cx="0" cy="59050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1123FBF-86A9-91AA-ED9D-4A962B792855}"/>
              </a:ext>
            </a:extLst>
          </p:cNvPr>
          <p:cNvCxnSpPr>
            <a:cxnSpLocks/>
          </p:cNvCxnSpPr>
          <p:nvPr/>
        </p:nvCxnSpPr>
        <p:spPr>
          <a:xfrm flipV="1">
            <a:off x="5166598" y="3886138"/>
            <a:ext cx="0" cy="52410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B59A701-AC28-75A4-2D1C-C9C5EA9A4AFA}"/>
              </a:ext>
            </a:extLst>
          </p:cNvPr>
          <p:cNvSpPr/>
          <p:nvPr/>
        </p:nvSpPr>
        <p:spPr>
          <a:xfrm rot="5400000" flipH="1">
            <a:off x="6153861" y="3616562"/>
            <a:ext cx="1242516" cy="436687"/>
          </a:xfrm>
          <a:prstGeom prst="rect">
            <a:avLst/>
          </a:prstGeom>
          <a:solidFill>
            <a:schemeClr val="accent1">
              <a:lumMod val="90000"/>
              <a:alpha val="1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E2CC75FC-A873-AE46-5919-2DB9FCB8F8C0}"/>
              </a:ext>
            </a:extLst>
          </p:cNvPr>
          <p:cNvCxnSpPr>
            <a:cxnSpLocks/>
          </p:cNvCxnSpPr>
          <p:nvPr/>
        </p:nvCxnSpPr>
        <p:spPr>
          <a:xfrm flipH="1">
            <a:off x="1650249" y="4688260"/>
            <a:ext cx="1670534" cy="1362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2">
            <a:extLst>
              <a:ext uri="{FF2B5EF4-FFF2-40B4-BE49-F238E27FC236}">
                <a16:creationId xmlns:a16="http://schemas.microsoft.com/office/drawing/2014/main" id="{D5DAEEDE-0260-B7F9-0AED-DA12A2ADAFA1}"/>
              </a:ext>
            </a:extLst>
          </p:cNvPr>
          <p:cNvSpPr txBox="1">
            <a:spLocks noChangeArrowheads="1"/>
          </p:cNvSpPr>
          <p:nvPr/>
        </p:nvSpPr>
        <p:spPr bwMode="auto">
          <a:xfrm>
            <a:off x="256615" y="5248131"/>
            <a:ext cx="3330805" cy="1015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１．</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地点の目盛りの長さと高さを読み取る　例：長さ</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、高さ</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103" name="直線矢印コネクタ 102">
            <a:extLst>
              <a:ext uri="{FF2B5EF4-FFF2-40B4-BE49-F238E27FC236}">
                <a16:creationId xmlns:a16="http://schemas.microsoft.com/office/drawing/2014/main" id="{78561B63-B71C-2F5A-F3D9-B38E0F0966D5}"/>
              </a:ext>
            </a:extLst>
          </p:cNvPr>
          <p:cNvCxnSpPr>
            <a:cxnSpLocks/>
          </p:cNvCxnSpPr>
          <p:nvPr/>
        </p:nvCxnSpPr>
        <p:spPr>
          <a:xfrm flipH="1" flipV="1">
            <a:off x="5067759" y="4592500"/>
            <a:ext cx="3214562" cy="270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2">
            <a:extLst>
              <a:ext uri="{FF2B5EF4-FFF2-40B4-BE49-F238E27FC236}">
                <a16:creationId xmlns:a16="http://schemas.microsoft.com/office/drawing/2014/main" id="{465E9675-4E97-1F61-98CC-6F1168738F73}"/>
              </a:ext>
            </a:extLst>
          </p:cNvPr>
          <p:cNvSpPr txBox="1">
            <a:spLocks noChangeArrowheads="1"/>
          </p:cNvSpPr>
          <p:nvPr/>
        </p:nvSpPr>
        <p:spPr bwMode="auto">
          <a:xfrm>
            <a:off x="8466066" y="178834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9" name="テキスト ボックス 2">
            <a:extLst>
              <a:ext uri="{FF2B5EF4-FFF2-40B4-BE49-F238E27FC236}">
                <a16:creationId xmlns:a16="http://schemas.microsoft.com/office/drawing/2014/main" id="{9E0495D9-17A5-59EF-C347-C977546A0C42}"/>
              </a:ext>
            </a:extLst>
          </p:cNvPr>
          <p:cNvSpPr txBox="1">
            <a:spLocks noChangeArrowheads="1"/>
          </p:cNvSpPr>
          <p:nvPr/>
        </p:nvSpPr>
        <p:spPr bwMode="auto">
          <a:xfrm>
            <a:off x="4195734" y="4918185"/>
            <a:ext cx="255841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．長さを</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に伸ばし、高さは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の位置まで移動する（</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0" name="テキスト ボックス 2">
            <a:extLst>
              <a:ext uri="{FF2B5EF4-FFF2-40B4-BE49-F238E27FC236}">
                <a16:creationId xmlns:a16="http://schemas.microsoft.com/office/drawing/2014/main" id="{322D090A-C2E6-C018-2A33-E8CC7DB5D932}"/>
              </a:ext>
            </a:extLst>
          </p:cNvPr>
          <p:cNvSpPr txBox="1">
            <a:spLocks noChangeArrowheads="1"/>
          </p:cNvSpPr>
          <p:nvPr/>
        </p:nvSpPr>
        <p:spPr bwMode="auto">
          <a:xfrm>
            <a:off x="7202385" y="4889441"/>
            <a:ext cx="1580303" cy="10534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との距離の</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が高さになる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四角形: 角を丸くする 110">
            <a:extLst>
              <a:ext uri="{FF2B5EF4-FFF2-40B4-BE49-F238E27FC236}">
                <a16:creationId xmlns:a16="http://schemas.microsoft.com/office/drawing/2014/main" id="{4F7FD349-C6CD-AA36-C78D-675C8EFD30C4}"/>
              </a:ext>
            </a:extLst>
          </p:cNvPr>
          <p:cNvSpPr/>
          <p:nvPr/>
        </p:nvSpPr>
        <p:spPr>
          <a:xfrm>
            <a:off x="53433" y="3151445"/>
            <a:ext cx="3748808" cy="3250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82AC6D9-44C2-F110-6473-448C810A81B4}"/>
              </a:ext>
            </a:extLst>
          </p:cNvPr>
          <p:cNvSpPr/>
          <p:nvPr/>
        </p:nvSpPr>
        <p:spPr>
          <a:xfrm>
            <a:off x="5430750" y="1986143"/>
            <a:ext cx="883586" cy="881067"/>
          </a:xfrm>
          <a:prstGeom prst="ellipse">
            <a:avLst/>
          </a:prstGeom>
          <a:no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CD7F48B2-69F1-1731-2E0E-FC28460DF5E3}"/>
              </a:ext>
            </a:extLst>
          </p:cNvPr>
          <p:cNvSpPr/>
          <p:nvPr/>
        </p:nvSpPr>
        <p:spPr>
          <a:xfrm>
            <a:off x="4048857" y="3099861"/>
            <a:ext cx="5008358" cy="330228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6F5BC167-F7D3-305D-8155-CD7DCE1B6313}"/>
              </a:ext>
            </a:extLst>
          </p:cNvPr>
          <p:cNvSpPr/>
          <p:nvPr/>
        </p:nvSpPr>
        <p:spPr>
          <a:xfrm>
            <a:off x="6810468" y="5358508"/>
            <a:ext cx="399777" cy="2835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B7DE91D-EAE4-6DD1-D51A-AE84B5467E37}"/>
              </a:ext>
            </a:extLst>
          </p:cNvPr>
          <p:cNvCxnSpPr>
            <a:cxnSpLocks/>
            <a:stCxn id="112" idx="2"/>
          </p:cNvCxnSpPr>
          <p:nvPr/>
        </p:nvCxnSpPr>
        <p:spPr>
          <a:xfrm flipH="1">
            <a:off x="3485602" y="2426677"/>
            <a:ext cx="1945148" cy="799223"/>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A30B634-2493-C551-D9DF-0EF6B09606D8}"/>
              </a:ext>
            </a:extLst>
          </p:cNvPr>
          <p:cNvCxnSpPr>
            <a:cxnSpLocks/>
          </p:cNvCxnSpPr>
          <p:nvPr/>
        </p:nvCxnSpPr>
        <p:spPr>
          <a:xfrm flipH="1">
            <a:off x="6731248" y="2294159"/>
            <a:ext cx="1410822" cy="792307"/>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2352483F-8E0B-E3C4-A11A-E1D077C6620D}"/>
              </a:ext>
            </a:extLst>
          </p:cNvPr>
          <p:cNvSpPr txBox="1">
            <a:spLocks noChangeArrowheads="1"/>
          </p:cNvSpPr>
          <p:nvPr/>
        </p:nvSpPr>
        <p:spPr bwMode="auto">
          <a:xfrm>
            <a:off x="2403578" y="465679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10㎝</a:t>
            </a:r>
          </a:p>
        </p:txBody>
      </p:sp>
      <p:sp>
        <p:nvSpPr>
          <p:cNvPr id="9" name="Text Box 5">
            <a:extLst>
              <a:ext uri="{FF2B5EF4-FFF2-40B4-BE49-F238E27FC236}">
                <a16:creationId xmlns:a16="http://schemas.microsoft.com/office/drawing/2014/main" id="{DF8235D3-81C2-2FFC-074D-AD89557BF1BA}"/>
              </a:ext>
            </a:extLst>
          </p:cNvPr>
          <p:cNvSpPr txBox="1">
            <a:spLocks noChangeArrowheads="1"/>
          </p:cNvSpPr>
          <p:nvPr/>
        </p:nvSpPr>
        <p:spPr bwMode="auto">
          <a:xfrm>
            <a:off x="1694472" y="3938231"/>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sp>
        <p:nvSpPr>
          <p:cNvPr id="13" name="Text Box 5">
            <a:extLst>
              <a:ext uri="{FF2B5EF4-FFF2-40B4-BE49-F238E27FC236}">
                <a16:creationId xmlns:a16="http://schemas.microsoft.com/office/drawing/2014/main" id="{504A3711-EB98-1020-E77E-276169F516D9}"/>
              </a:ext>
            </a:extLst>
          </p:cNvPr>
          <p:cNvSpPr txBox="1">
            <a:spLocks noChangeArrowheads="1"/>
          </p:cNvSpPr>
          <p:nvPr/>
        </p:nvSpPr>
        <p:spPr bwMode="auto">
          <a:xfrm>
            <a:off x="6878187" y="456338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14" name="Text Box 5">
            <a:extLst>
              <a:ext uri="{FF2B5EF4-FFF2-40B4-BE49-F238E27FC236}">
                <a16:creationId xmlns:a16="http://schemas.microsoft.com/office/drawing/2014/main" id="{0D948958-4EDE-3692-3F31-2D7E224F3F4B}"/>
              </a:ext>
            </a:extLst>
          </p:cNvPr>
          <p:cNvSpPr txBox="1">
            <a:spLocks noChangeArrowheads="1"/>
          </p:cNvSpPr>
          <p:nvPr/>
        </p:nvSpPr>
        <p:spPr bwMode="auto">
          <a:xfrm>
            <a:off x="5319429" y="393666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20" name="直線コネクタ 19">
            <a:extLst>
              <a:ext uri="{FF2B5EF4-FFF2-40B4-BE49-F238E27FC236}">
                <a16:creationId xmlns:a16="http://schemas.microsoft.com/office/drawing/2014/main" id="{D3827E1B-6FB4-DD8C-EB4F-0FD20F7FB185}"/>
              </a:ext>
            </a:extLst>
          </p:cNvPr>
          <p:cNvCxnSpPr>
            <a:cxnSpLocks/>
          </p:cNvCxnSpPr>
          <p:nvPr/>
        </p:nvCxnSpPr>
        <p:spPr>
          <a:xfrm flipV="1">
            <a:off x="305220" y="2262485"/>
            <a:ext cx="3883314" cy="1213"/>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8" name="矢印: 右 7">
            <a:extLst>
              <a:ext uri="{FF2B5EF4-FFF2-40B4-BE49-F238E27FC236}">
                <a16:creationId xmlns:a16="http://schemas.microsoft.com/office/drawing/2014/main" id="{886780B1-79BA-3A84-DA5F-935123850D44}"/>
              </a:ext>
            </a:extLst>
          </p:cNvPr>
          <p:cNvSpPr/>
          <p:nvPr/>
        </p:nvSpPr>
        <p:spPr>
          <a:xfrm>
            <a:off x="3809815" y="4385867"/>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68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 y="37268"/>
            <a:ext cx="863366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フロント・スタッフの使い方の応用→幅をはかる</a:t>
            </a:r>
          </a:p>
        </p:txBody>
      </p:sp>
      <p:pic>
        <p:nvPicPr>
          <p:cNvPr id="3" name="図 2" descr="川の上の橋を走る電車&#10;&#10;中程度の精度で自動的に生成された説明">
            <a:extLst>
              <a:ext uri="{FF2B5EF4-FFF2-40B4-BE49-F238E27FC236}">
                <a16:creationId xmlns:a16="http://schemas.microsoft.com/office/drawing/2014/main" id="{2B2D6FA0-C433-40FE-DB92-33B58DF5B82B}"/>
              </a:ext>
            </a:extLst>
          </p:cNvPr>
          <p:cNvPicPr>
            <a:picLocks noChangeAspect="1"/>
          </p:cNvPicPr>
          <p:nvPr/>
        </p:nvPicPr>
        <p:blipFill rotWithShape="1">
          <a:blip r:embed="rId3">
            <a:extLst>
              <a:ext uri="{28A0092B-C50C-407E-A947-70E740481C1C}">
                <a14:useLocalDpi xmlns:a14="http://schemas.microsoft.com/office/drawing/2010/main" val="0"/>
              </a:ext>
            </a:extLst>
          </a:blip>
          <a:srcRect l="9476" t="16540" b="14127"/>
          <a:stretch/>
        </p:blipFill>
        <p:spPr>
          <a:xfrm>
            <a:off x="51997" y="905667"/>
            <a:ext cx="4803265" cy="2452569"/>
          </a:xfrm>
          <a:prstGeom prst="rect">
            <a:avLst/>
          </a:prstGeom>
        </p:spPr>
      </p:pic>
      <p:grpSp>
        <p:nvGrpSpPr>
          <p:cNvPr id="20" name="グループ化 19">
            <a:extLst>
              <a:ext uri="{FF2B5EF4-FFF2-40B4-BE49-F238E27FC236}">
                <a16:creationId xmlns:a16="http://schemas.microsoft.com/office/drawing/2014/main" id="{9BF5AEBF-E651-B1F0-1314-4F163E117047}"/>
              </a:ext>
            </a:extLst>
          </p:cNvPr>
          <p:cNvGrpSpPr/>
          <p:nvPr/>
        </p:nvGrpSpPr>
        <p:grpSpPr>
          <a:xfrm rot="5400000">
            <a:off x="1294734" y="4435599"/>
            <a:ext cx="1251825" cy="129648"/>
            <a:chOff x="3487909" y="2999541"/>
            <a:chExt cx="2196954" cy="360000"/>
          </a:xfrm>
        </p:grpSpPr>
        <p:grpSp>
          <p:nvGrpSpPr>
            <p:cNvPr id="21" name="グループ化 20">
              <a:extLst>
                <a:ext uri="{FF2B5EF4-FFF2-40B4-BE49-F238E27FC236}">
                  <a16:creationId xmlns:a16="http://schemas.microsoft.com/office/drawing/2014/main" id="{6EA4FA0D-8420-737C-C7E0-5413BA4F53BC}"/>
                </a:ext>
              </a:extLst>
            </p:cNvPr>
            <p:cNvGrpSpPr/>
            <p:nvPr/>
          </p:nvGrpSpPr>
          <p:grpSpPr>
            <a:xfrm>
              <a:off x="3487909" y="3143541"/>
              <a:ext cx="2196954" cy="74100"/>
              <a:chOff x="3383524" y="3529012"/>
              <a:chExt cx="2196954" cy="74100"/>
            </a:xfrm>
          </p:grpSpPr>
          <p:sp>
            <p:nvSpPr>
              <p:cNvPr id="23" name="正方形/長方形 22">
                <a:extLst>
                  <a:ext uri="{FF2B5EF4-FFF2-40B4-BE49-F238E27FC236}">
                    <a16:creationId xmlns:a16="http://schemas.microsoft.com/office/drawing/2014/main" id="{774514E5-8ED0-8845-7594-7E0EA6542CBD}"/>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6F217F-F7D2-C326-FDBF-D0C8C4C6BA04}"/>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902C464-9889-8660-ABA7-BB85D9314623}"/>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2F7B7F4-F395-3428-203F-3C916E2C404D}"/>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5AE2344-6764-6EB0-E667-C81400144D66}"/>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86DC9DF-6A5A-54AF-0D9F-EAD942521AEF}"/>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0C7E70F3-279A-98A4-C595-AE4402E28FB3}"/>
                </a:ext>
              </a:extLst>
            </p:cNvPr>
            <p:cNvSpPr/>
            <p:nvPr/>
          </p:nvSpPr>
          <p:spPr>
            <a:xfrm rot="5400000">
              <a:off x="5166477" y="3143541"/>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グラフィックス 28">
            <a:extLst>
              <a:ext uri="{FF2B5EF4-FFF2-40B4-BE49-F238E27FC236}">
                <a16:creationId xmlns:a16="http://schemas.microsoft.com/office/drawing/2014/main" id="{8831ABF9-EC85-4ED1-C96A-D5EDB22385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875084" y="6538271"/>
            <a:ext cx="142779" cy="232008"/>
          </a:xfrm>
          <a:prstGeom prst="rect">
            <a:avLst/>
          </a:prstGeom>
        </p:spPr>
      </p:pic>
      <p:grpSp>
        <p:nvGrpSpPr>
          <p:cNvPr id="32" name="グループ化 31">
            <a:extLst>
              <a:ext uri="{FF2B5EF4-FFF2-40B4-BE49-F238E27FC236}">
                <a16:creationId xmlns:a16="http://schemas.microsoft.com/office/drawing/2014/main" id="{4076BBFB-2816-2F9E-4E44-6EC5E4E1121A}"/>
              </a:ext>
            </a:extLst>
          </p:cNvPr>
          <p:cNvGrpSpPr/>
          <p:nvPr/>
        </p:nvGrpSpPr>
        <p:grpSpPr>
          <a:xfrm rot="5400000">
            <a:off x="1291181" y="5871383"/>
            <a:ext cx="1251825" cy="26686"/>
            <a:chOff x="3383524" y="3529012"/>
            <a:chExt cx="2196954" cy="74100"/>
          </a:xfrm>
        </p:grpSpPr>
        <p:sp>
          <p:nvSpPr>
            <p:cNvPr id="34" name="正方形/長方形 33">
              <a:extLst>
                <a:ext uri="{FF2B5EF4-FFF2-40B4-BE49-F238E27FC236}">
                  <a16:creationId xmlns:a16="http://schemas.microsoft.com/office/drawing/2014/main" id="{C71B1059-8265-9656-17F4-7CF52D9EEFEE}"/>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EF8840C-1CAD-ED4D-D463-1B39DA88E451}"/>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FA6228A-0044-81B9-39E1-28B805C70797}"/>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976B1EC-3E0D-864E-FC9C-C1F4609C883C}"/>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E0C1C99D-670F-4228-7686-84E4658AFB6C}"/>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E1BEFB9-D61E-560B-1EA2-CFE58017741B}"/>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正方形/長方形 39">
            <a:extLst>
              <a:ext uri="{FF2B5EF4-FFF2-40B4-BE49-F238E27FC236}">
                <a16:creationId xmlns:a16="http://schemas.microsoft.com/office/drawing/2014/main" id="{E91E4082-AB39-7A27-CA36-8266D8332330}"/>
              </a:ext>
            </a:extLst>
          </p:cNvPr>
          <p:cNvSpPr/>
          <p:nvPr/>
        </p:nvSpPr>
        <p:spPr>
          <a:xfrm rot="10800000">
            <a:off x="1804361" y="6081276"/>
            <a:ext cx="205128" cy="2593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941AB6B7-36AC-5096-738A-266A8A094F85}"/>
              </a:ext>
            </a:extLst>
          </p:cNvPr>
          <p:cNvCxnSpPr>
            <a:cxnSpLocks/>
            <a:endCxn id="28" idx="3"/>
          </p:cNvCxnSpPr>
          <p:nvPr/>
        </p:nvCxnSpPr>
        <p:spPr>
          <a:xfrm>
            <a:off x="821805" y="2785901"/>
            <a:ext cx="1098842" cy="234043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8FD255A-6ED6-E6E5-8565-AD7C3F0FF5DA}"/>
              </a:ext>
            </a:extLst>
          </p:cNvPr>
          <p:cNvCxnSpPr>
            <a:cxnSpLocks/>
            <a:endCxn id="28" idx="0"/>
          </p:cNvCxnSpPr>
          <p:nvPr/>
        </p:nvCxnSpPr>
        <p:spPr>
          <a:xfrm flipH="1">
            <a:off x="1933612" y="2934996"/>
            <a:ext cx="1205377" cy="208877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89F16A8-B50E-A74A-0DE2-E170CA82EA70}"/>
              </a:ext>
            </a:extLst>
          </p:cNvPr>
          <p:cNvCxnSpPr>
            <a:cxnSpLocks/>
          </p:cNvCxnSpPr>
          <p:nvPr/>
        </p:nvCxnSpPr>
        <p:spPr>
          <a:xfrm>
            <a:off x="5720740" y="1569143"/>
            <a:ext cx="845903" cy="414108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C507C05-6FFF-8CA8-CA6A-E4F2DF987AEC}"/>
              </a:ext>
            </a:extLst>
          </p:cNvPr>
          <p:cNvCxnSpPr>
            <a:cxnSpLocks/>
          </p:cNvCxnSpPr>
          <p:nvPr/>
        </p:nvCxnSpPr>
        <p:spPr>
          <a:xfrm flipH="1">
            <a:off x="1895870" y="2899483"/>
            <a:ext cx="1211727" cy="3568307"/>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54" name="グラフィックス 53">
            <a:extLst>
              <a:ext uri="{FF2B5EF4-FFF2-40B4-BE49-F238E27FC236}">
                <a16:creationId xmlns:a16="http://schemas.microsoft.com/office/drawing/2014/main" id="{A48E068A-E6DF-895E-5AE8-3C032FD9FF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956367" y="5067346"/>
            <a:ext cx="142779" cy="232008"/>
          </a:xfrm>
          <a:prstGeom prst="rect">
            <a:avLst/>
          </a:prstGeom>
        </p:spPr>
      </p:pic>
      <p:sp>
        <p:nvSpPr>
          <p:cNvPr id="59" name="Text Box 5">
            <a:extLst>
              <a:ext uri="{FF2B5EF4-FFF2-40B4-BE49-F238E27FC236}">
                <a16:creationId xmlns:a16="http://schemas.microsoft.com/office/drawing/2014/main" id="{6BB5A9D5-F855-1535-FCE4-39C1B3028588}"/>
              </a:ext>
            </a:extLst>
          </p:cNvPr>
          <p:cNvSpPr txBox="1">
            <a:spLocks noChangeArrowheads="1"/>
          </p:cNvSpPr>
          <p:nvPr/>
        </p:nvSpPr>
        <p:spPr bwMode="auto">
          <a:xfrm>
            <a:off x="4572000" y="5915294"/>
            <a:ext cx="3889141"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水平にして読み取ることで、遠くの幅がわかる</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5" name="正方形/長方形 74">
            <a:extLst>
              <a:ext uri="{FF2B5EF4-FFF2-40B4-BE49-F238E27FC236}">
                <a16:creationId xmlns:a16="http://schemas.microsoft.com/office/drawing/2014/main" id="{0D4B17F2-A552-FD4F-A606-8F2B97994DEE}"/>
              </a:ext>
            </a:extLst>
          </p:cNvPr>
          <p:cNvSpPr/>
          <p:nvPr/>
        </p:nvSpPr>
        <p:spPr>
          <a:xfrm rot="5400000">
            <a:off x="5706211" y="4766477"/>
            <a:ext cx="1690619" cy="6990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5689B4F7-B582-2950-6AE8-99797FFFC489}"/>
              </a:ext>
            </a:extLst>
          </p:cNvPr>
          <p:cNvSpPr/>
          <p:nvPr/>
        </p:nvSpPr>
        <p:spPr>
          <a:xfrm rot="10800000">
            <a:off x="6298167" y="4466060"/>
            <a:ext cx="506702" cy="45719"/>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CB7EB499-956E-3DF6-A84D-89B8DEC98933}"/>
              </a:ext>
            </a:extLst>
          </p:cNvPr>
          <p:cNvSpPr/>
          <p:nvPr/>
        </p:nvSpPr>
        <p:spPr>
          <a:xfrm rot="10800000" flipV="1">
            <a:off x="6298168" y="5228772"/>
            <a:ext cx="506704" cy="60084"/>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A33DAD3C-512B-F606-E6C0-905064F8B7FF}"/>
              </a:ext>
            </a:extLst>
          </p:cNvPr>
          <p:cNvCxnSpPr/>
          <p:nvPr/>
        </p:nvCxnSpPr>
        <p:spPr>
          <a:xfrm>
            <a:off x="5292000" y="2942332"/>
            <a:ext cx="1080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52EBE0D-6519-5AA9-6CD4-6E98B0D9398E}"/>
              </a:ext>
            </a:extLst>
          </p:cNvPr>
          <p:cNvCxnSpPr>
            <a:cxnSpLocks/>
          </p:cNvCxnSpPr>
          <p:nvPr/>
        </p:nvCxnSpPr>
        <p:spPr>
          <a:xfrm flipV="1">
            <a:off x="805208" y="2771964"/>
            <a:ext cx="2408563" cy="15358"/>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A03BE3B7-2A86-47A0-84B3-51FE6D23F920}"/>
              </a:ext>
            </a:extLst>
          </p:cNvPr>
          <p:cNvCxnSpPr>
            <a:cxnSpLocks/>
          </p:cNvCxnSpPr>
          <p:nvPr/>
        </p:nvCxnSpPr>
        <p:spPr>
          <a:xfrm flipH="1" flipV="1">
            <a:off x="2378254" y="5067346"/>
            <a:ext cx="11784" cy="1518684"/>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F3490149-303E-8B43-8E94-254DCE0FB666}"/>
              </a:ext>
            </a:extLst>
          </p:cNvPr>
          <p:cNvSpPr txBox="1"/>
          <p:nvPr/>
        </p:nvSpPr>
        <p:spPr>
          <a:xfrm>
            <a:off x="2389372" y="5783108"/>
            <a:ext cx="448483" cy="276999"/>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CD</a:t>
            </a:r>
            <a:endParaRPr lang="ja-JP" altLang="en-US" sz="1200"/>
          </a:p>
        </p:txBody>
      </p:sp>
      <p:sp>
        <p:nvSpPr>
          <p:cNvPr id="61" name="テキスト ボックス 60">
            <a:extLst>
              <a:ext uri="{FF2B5EF4-FFF2-40B4-BE49-F238E27FC236}">
                <a16:creationId xmlns:a16="http://schemas.microsoft.com/office/drawing/2014/main" id="{8B0FA781-978D-F3FC-5515-602CCA3FF01E}"/>
              </a:ext>
            </a:extLst>
          </p:cNvPr>
          <p:cNvSpPr txBox="1"/>
          <p:nvPr/>
        </p:nvSpPr>
        <p:spPr>
          <a:xfrm>
            <a:off x="1748154" y="2817007"/>
            <a:ext cx="448483" cy="276999"/>
          </a:xfrm>
          <a:prstGeom prst="rect">
            <a:avLst/>
          </a:prstGeom>
          <a:noFill/>
        </p:spPr>
        <p:txBody>
          <a:bodyPr wrap="square">
            <a:spAutoFit/>
          </a:bodyPr>
          <a:lstStyle/>
          <a:p>
            <a:r>
              <a:rPr lang="en-US" altLang="ja-JP" sz="1200" b="0" i="0">
                <a:solidFill>
                  <a:srgbClr val="FFC000"/>
                </a:solidFill>
                <a:effectLst/>
                <a:latin typeface="Meiryo" panose="020B0604030504040204" pitchFamily="50" charset="-128"/>
                <a:ea typeface="Meiryo" panose="020B0604030504040204" pitchFamily="50" charset="-128"/>
              </a:rPr>
              <a:t>CD</a:t>
            </a:r>
            <a:endParaRPr lang="ja-JP" altLang="en-US" sz="1200">
              <a:solidFill>
                <a:srgbClr val="FFC000"/>
              </a:solidFill>
            </a:endParaRPr>
          </a:p>
        </p:txBody>
      </p:sp>
      <p:pic>
        <p:nvPicPr>
          <p:cNvPr id="84" name="図 83" descr="絵と文字の加工写真&#10;&#10;中程度の精度で自動的に生成された説明">
            <a:extLst>
              <a:ext uri="{FF2B5EF4-FFF2-40B4-BE49-F238E27FC236}">
                <a16:creationId xmlns:a16="http://schemas.microsoft.com/office/drawing/2014/main" id="{907CEBF8-D8C6-769A-22FB-66D8E18CC7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6928" y="5361378"/>
            <a:ext cx="837317" cy="1359062"/>
          </a:xfrm>
          <a:prstGeom prst="rect">
            <a:avLst/>
          </a:prstGeom>
        </p:spPr>
      </p:pic>
      <p:cxnSp>
        <p:nvCxnSpPr>
          <p:cNvPr id="42" name="直線コネクタ 41">
            <a:extLst>
              <a:ext uri="{FF2B5EF4-FFF2-40B4-BE49-F238E27FC236}">
                <a16:creationId xmlns:a16="http://schemas.microsoft.com/office/drawing/2014/main" id="{FFC35559-F451-3DA6-6FAB-71AD844F9FFC}"/>
              </a:ext>
            </a:extLst>
          </p:cNvPr>
          <p:cNvCxnSpPr>
            <a:cxnSpLocks/>
          </p:cNvCxnSpPr>
          <p:nvPr/>
        </p:nvCxnSpPr>
        <p:spPr>
          <a:xfrm flipH="1">
            <a:off x="6580859" y="1640031"/>
            <a:ext cx="814987" cy="400670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161BD32-98D4-9DE3-4C99-4947DADFBB68}"/>
              </a:ext>
            </a:extLst>
          </p:cNvPr>
          <p:cNvCxnSpPr>
            <a:cxnSpLocks/>
          </p:cNvCxnSpPr>
          <p:nvPr/>
        </p:nvCxnSpPr>
        <p:spPr>
          <a:xfrm>
            <a:off x="849396" y="2824981"/>
            <a:ext cx="1053597" cy="367144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4C6EEE2-F762-29AF-A44F-49AC80B8ED3C}"/>
              </a:ext>
            </a:extLst>
          </p:cNvPr>
          <p:cNvCxnSpPr>
            <a:cxnSpLocks/>
          </p:cNvCxnSpPr>
          <p:nvPr/>
        </p:nvCxnSpPr>
        <p:spPr>
          <a:xfrm flipH="1">
            <a:off x="6516570" y="2689736"/>
            <a:ext cx="1805625" cy="299141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41A3C2C-AC4A-D792-D1E3-D85808CCA6FD}"/>
              </a:ext>
            </a:extLst>
          </p:cNvPr>
          <p:cNvCxnSpPr>
            <a:cxnSpLocks/>
          </p:cNvCxnSpPr>
          <p:nvPr/>
        </p:nvCxnSpPr>
        <p:spPr>
          <a:xfrm>
            <a:off x="4915713" y="2737269"/>
            <a:ext cx="1650930" cy="295392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Text Box 5">
            <a:extLst>
              <a:ext uri="{FF2B5EF4-FFF2-40B4-BE49-F238E27FC236}">
                <a16:creationId xmlns:a16="http://schemas.microsoft.com/office/drawing/2014/main" id="{1714032A-F43B-F7D6-3A09-36D90EF37D3A}"/>
              </a:ext>
            </a:extLst>
          </p:cNvPr>
          <p:cNvSpPr txBox="1">
            <a:spLocks noChangeArrowheads="1"/>
          </p:cNvSpPr>
          <p:nvPr/>
        </p:nvSpPr>
        <p:spPr bwMode="auto">
          <a:xfrm>
            <a:off x="4976069" y="1039745"/>
            <a:ext cx="3657600" cy="707886"/>
          </a:xfrm>
          <a:prstGeom prst="rect">
            <a:avLst/>
          </a:prstGeom>
          <a:no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遠くにある川の幅をはかりたいときの例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0552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44134" y="6247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フロント・スタッフから現代へ</a:t>
            </a:r>
          </a:p>
        </p:txBody>
      </p:sp>
      <p:sp>
        <p:nvSpPr>
          <p:cNvPr id="2" name="テキスト ボックス 2">
            <a:extLst>
              <a:ext uri="{FF2B5EF4-FFF2-40B4-BE49-F238E27FC236}">
                <a16:creationId xmlns:a16="http://schemas.microsoft.com/office/drawing/2014/main" id="{02772E67-839C-4368-5F7E-22400D3165CE}"/>
              </a:ext>
            </a:extLst>
          </p:cNvPr>
          <p:cNvSpPr txBox="1">
            <a:spLocks noChangeArrowheads="1"/>
          </p:cNvSpPr>
          <p:nvPr/>
        </p:nvSpPr>
        <p:spPr bwMode="auto">
          <a:xfrm>
            <a:off x="171360" y="1044333"/>
            <a:ext cx="3040742"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フロント・スタッフ</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C6869F3-02E9-4303-963F-0234CF0066D8}"/>
              </a:ext>
            </a:extLst>
          </p:cNvPr>
          <p:cNvSpPr txBox="1">
            <a:spLocks noChangeArrowheads="1"/>
          </p:cNvSpPr>
          <p:nvPr/>
        </p:nvSpPr>
        <p:spPr bwMode="auto">
          <a:xfrm>
            <a:off x="112133" y="1733980"/>
            <a:ext cx="3067063"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バック・スタッフ</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33ADB54-7B2E-123F-A1AC-9840970A723B}"/>
              </a:ext>
            </a:extLst>
          </p:cNvPr>
          <p:cNvSpPr txBox="1">
            <a:spLocks noChangeArrowheads="1"/>
          </p:cNvSpPr>
          <p:nvPr/>
        </p:nvSpPr>
        <p:spPr bwMode="auto">
          <a:xfrm>
            <a:off x="187934" y="4273254"/>
            <a:ext cx="2920687"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六分儀</a:t>
            </a:r>
            <a:r>
              <a:rPr kumimoji="0" lang="ja-JP" altLang="en-US"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（ろくぶんぎ）</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4E889D3-2FF1-F906-9DFB-14868E7FF36A}"/>
              </a:ext>
            </a:extLst>
          </p:cNvPr>
          <p:cNvSpPr txBox="1">
            <a:spLocks noChangeArrowheads="1"/>
          </p:cNvSpPr>
          <p:nvPr/>
        </p:nvSpPr>
        <p:spPr bwMode="auto">
          <a:xfrm>
            <a:off x="228622" y="6106394"/>
            <a:ext cx="2880000" cy="5757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GNSS</a:t>
            </a: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全地球測位システム</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18" name="図 17">
            <a:extLst>
              <a:ext uri="{FF2B5EF4-FFF2-40B4-BE49-F238E27FC236}">
                <a16:creationId xmlns:a16="http://schemas.microsoft.com/office/drawing/2014/main" id="{3F3EAB04-84EE-CC6C-ABFA-6697AC5894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1685" y="6029961"/>
            <a:ext cx="1092462" cy="728664"/>
          </a:xfrm>
          <a:prstGeom prst="rect">
            <a:avLst/>
          </a:prstGeom>
        </p:spPr>
      </p:pic>
      <p:sp>
        <p:nvSpPr>
          <p:cNvPr id="20" name="矢印: 右 19">
            <a:extLst>
              <a:ext uri="{FF2B5EF4-FFF2-40B4-BE49-F238E27FC236}">
                <a16:creationId xmlns:a16="http://schemas.microsoft.com/office/drawing/2014/main" id="{FFC92C5C-9777-E4F3-23B8-8D7DE11B80B5}"/>
              </a:ext>
            </a:extLst>
          </p:cNvPr>
          <p:cNvSpPr/>
          <p:nvPr/>
        </p:nvSpPr>
        <p:spPr>
          <a:xfrm rot="5400000">
            <a:off x="1388991" y="1442709"/>
            <a:ext cx="332477" cy="29314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ダイアグラム&#10;&#10;自動的に生成された説明">
            <a:extLst>
              <a:ext uri="{FF2B5EF4-FFF2-40B4-BE49-F238E27FC236}">
                <a16:creationId xmlns:a16="http://schemas.microsoft.com/office/drawing/2014/main" id="{7E0059B3-2025-36BF-D6A5-362CD9C07D2D}"/>
              </a:ext>
            </a:extLst>
          </p:cNvPr>
          <p:cNvPicPr>
            <a:picLocks noChangeAspect="1"/>
          </p:cNvPicPr>
          <p:nvPr/>
        </p:nvPicPr>
        <p:blipFill rotWithShape="1">
          <a:blip r:embed="rId5">
            <a:extLst>
              <a:ext uri="{28A0092B-C50C-407E-A947-70E740481C1C}">
                <a14:useLocalDpi xmlns:a14="http://schemas.microsoft.com/office/drawing/2010/main" val="0"/>
              </a:ext>
            </a:extLst>
          </a:blip>
          <a:srcRect r="65590" b="54207"/>
          <a:stretch/>
        </p:blipFill>
        <p:spPr>
          <a:xfrm>
            <a:off x="3249632" y="2109800"/>
            <a:ext cx="1939275" cy="1451696"/>
          </a:xfrm>
          <a:prstGeom prst="rect">
            <a:avLst/>
          </a:prstGeom>
        </p:spPr>
      </p:pic>
      <p:pic>
        <p:nvPicPr>
          <p:cNvPr id="15" name="図 14" descr="ダイアグラム&#10;&#10;自動的に生成された説明">
            <a:extLst>
              <a:ext uri="{FF2B5EF4-FFF2-40B4-BE49-F238E27FC236}">
                <a16:creationId xmlns:a16="http://schemas.microsoft.com/office/drawing/2014/main" id="{8761DEA5-9CAE-3603-544C-5041DD3403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778" r="44483" b="62701"/>
          <a:stretch/>
        </p:blipFill>
        <p:spPr>
          <a:xfrm>
            <a:off x="3281050" y="771652"/>
            <a:ext cx="940574" cy="951518"/>
          </a:xfrm>
          <a:prstGeom prst="rect">
            <a:avLst/>
          </a:prstGeom>
        </p:spPr>
      </p:pic>
      <p:pic>
        <p:nvPicPr>
          <p:cNvPr id="17" name="図 16" descr="ダイアグラム&#10;&#10;自動的に生成された説明">
            <a:extLst>
              <a:ext uri="{FF2B5EF4-FFF2-40B4-BE49-F238E27FC236}">
                <a16:creationId xmlns:a16="http://schemas.microsoft.com/office/drawing/2014/main" id="{34D1DFCD-867D-3C04-7578-48F019459D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33" r="11769" b="54236"/>
          <a:stretch/>
        </p:blipFill>
        <p:spPr>
          <a:xfrm>
            <a:off x="4297424" y="1015533"/>
            <a:ext cx="964573" cy="1154973"/>
          </a:xfrm>
          <a:prstGeom prst="rect">
            <a:avLst/>
          </a:prstGeom>
        </p:spPr>
      </p:pic>
      <p:sp>
        <p:nvSpPr>
          <p:cNvPr id="19" name="テキスト ボックス 18">
            <a:extLst>
              <a:ext uri="{FF2B5EF4-FFF2-40B4-BE49-F238E27FC236}">
                <a16:creationId xmlns:a16="http://schemas.microsoft.com/office/drawing/2014/main" id="{0D0001A0-3E4F-AB6D-18FF-F5DFE8B4C6A7}"/>
              </a:ext>
            </a:extLst>
          </p:cNvPr>
          <p:cNvSpPr txBox="1">
            <a:spLocks noChangeArrowheads="1"/>
          </p:cNvSpPr>
          <p:nvPr/>
        </p:nvSpPr>
        <p:spPr bwMode="auto">
          <a:xfrm>
            <a:off x="166572" y="2945477"/>
            <a:ext cx="3045530"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四</a:t>
            </a: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分儀</a:t>
            </a:r>
            <a:r>
              <a:rPr kumimoji="0"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（しぶんぎ）</a:t>
            </a:r>
            <a:endParaRPr kumimoji="0" lang="ja-JP" altLang="ja-JP"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27" name="図 26" descr="ダイアグラム&#10;&#10;自動的に生成された説明">
            <a:extLst>
              <a:ext uri="{FF2B5EF4-FFF2-40B4-BE49-F238E27FC236}">
                <a16:creationId xmlns:a16="http://schemas.microsoft.com/office/drawing/2014/main" id="{743BA826-8614-8EAA-DFEC-8B7B333507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411" t="37876" r="1866" b="5316"/>
          <a:stretch/>
        </p:blipFill>
        <p:spPr>
          <a:xfrm>
            <a:off x="5355372" y="3449838"/>
            <a:ext cx="2097692" cy="1466027"/>
          </a:xfrm>
          <a:prstGeom prst="rect">
            <a:avLst/>
          </a:prstGeom>
        </p:spPr>
      </p:pic>
      <p:sp>
        <p:nvSpPr>
          <p:cNvPr id="28" name="テキスト ボックス 27">
            <a:extLst>
              <a:ext uri="{FF2B5EF4-FFF2-40B4-BE49-F238E27FC236}">
                <a16:creationId xmlns:a16="http://schemas.microsoft.com/office/drawing/2014/main" id="{2F74E15C-5920-6319-1DEE-760DCEEC7A5D}"/>
              </a:ext>
            </a:extLst>
          </p:cNvPr>
          <p:cNvSpPr txBox="1">
            <a:spLocks noChangeArrowheads="1"/>
          </p:cNvSpPr>
          <p:nvPr/>
        </p:nvSpPr>
        <p:spPr bwMode="auto">
          <a:xfrm>
            <a:off x="197765" y="5137308"/>
            <a:ext cx="2920686" cy="5715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慣性計測装置</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（かんせいけいそくそうち）</a:t>
            </a:r>
            <a:endParaRPr kumimoji="0" lang="ja-JP" altLang="ja-JP"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30" name="図 29" descr="ダイアグラム, 設計図&#10;&#10;自動的に生成された説明">
            <a:extLst>
              <a:ext uri="{FF2B5EF4-FFF2-40B4-BE49-F238E27FC236}">
                <a16:creationId xmlns:a16="http://schemas.microsoft.com/office/drawing/2014/main" id="{69E61BE0-9150-D068-CA36-FE8EDF13B5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9197" y="4622067"/>
            <a:ext cx="1290950" cy="1152863"/>
          </a:xfrm>
          <a:prstGeom prst="rect">
            <a:avLst/>
          </a:prstGeom>
        </p:spPr>
      </p:pic>
      <p:sp>
        <p:nvSpPr>
          <p:cNvPr id="31" name="矢印: 右 30">
            <a:extLst>
              <a:ext uri="{FF2B5EF4-FFF2-40B4-BE49-F238E27FC236}">
                <a16:creationId xmlns:a16="http://schemas.microsoft.com/office/drawing/2014/main" id="{B4B9BBE5-E493-16C0-A309-F00FCC6195C1}"/>
              </a:ext>
            </a:extLst>
          </p:cNvPr>
          <p:cNvSpPr/>
          <p:nvPr/>
        </p:nvSpPr>
        <p:spPr>
          <a:xfrm rot="5400000">
            <a:off x="1115773" y="2388935"/>
            <a:ext cx="851161" cy="2823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6E420CBB-3975-8F2A-1833-BC503B04FB5C}"/>
              </a:ext>
            </a:extLst>
          </p:cNvPr>
          <p:cNvSpPr/>
          <p:nvPr/>
        </p:nvSpPr>
        <p:spPr>
          <a:xfrm rot="5400000">
            <a:off x="1083375" y="3654832"/>
            <a:ext cx="961164" cy="2756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descr="テーブル が含まれている画像&#10;&#10;自動的に生成された説明">
            <a:extLst>
              <a:ext uri="{FF2B5EF4-FFF2-40B4-BE49-F238E27FC236}">
                <a16:creationId xmlns:a16="http://schemas.microsoft.com/office/drawing/2014/main" id="{90884A04-6711-5BD4-05ED-5AE7D56B82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1696"/>
          <a:stretch/>
        </p:blipFill>
        <p:spPr>
          <a:xfrm>
            <a:off x="4673855" y="5146297"/>
            <a:ext cx="1462635" cy="1767327"/>
          </a:xfrm>
          <a:prstGeom prst="rect">
            <a:avLst/>
          </a:prstGeom>
        </p:spPr>
      </p:pic>
      <p:sp>
        <p:nvSpPr>
          <p:cNvPr id="35" name="矢印: 右 34">
            <a:extLst>
              <a:ext uri="{FF2B5EF4-FFF2-40B4-BE49-F238E27FC236}">
                <a16:creationId xmlns:a16="http://schemas.microsoft.com/office/drawing/2014/main" id="{A53B1801-475D-46C1-9A15-8D95D6684004}"/>
              </a:ext>
            </a:extLst>
          </p:cNvPr>
          <p:cNvSpPr/>
          <p:nvPr/>
        </p:nvSpPr>
        <p:spPr>
          <a:xfrm rot="5400000">
            <a:off x="1335800" y="4771310"/>
            <a:ext cx="442890" cy="28911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A9D46303-8F07-4133-113D-0AE634D5C427}"/>
              </a:ext>
            </a:extLst>
          </p:cNvPr>
          <p:cNvSpPr/>
          <p:nvPr/>
        </p:nvSpPr>
        <p:spPr>
          <a:xfrm rot="5400000">
            <a:off x="1354657" y="5769887"/>
            <a:ext cx="388965" cy="266813"/>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252535E7-3643-2167-5F39-8519D9863987}"/>
              </a:ext>
            </a:extLst>
          </p:cNvPr>
          <p:cNvCxnSpPr>
            <a:cxnSpLocks/>
            <a:stCxn id="3" idx="3"/>
          </p:cNvCxnSpPr>
          <p:nvPr/>
        </p:nvCxnSpPr>
        <p:spPr>
          <a:xfrm>
            <a:off x="3179196" y="1908387"/>
            <a:ext cx="1378142"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F9350C20-70F9-E392-5FC2-03EC4B26BABD}"/>
              </a:ext>
            </a:extLst>
          </p:cNvPr>
          <p:cNvCxnSpPr>
            <a:cxnSpLocks/>
          </p:cNvCxnSpPr>
          <p:nvPr/>
        </p:nvCxnSpPr>
        <p:spPr>
          <a:xfrm>
            <a:off x="3101607" y="4417949"/>
            <a:ext cx="2087300"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27FD2C7-B069-72FC-885B-1B31352E0F4F}"/>
              </a:ext>
            </a:extLst>
          </p:cNvPr>
          <p:cNvCxnSpPr>
            <a:cxnSpLocks/>
            <a:endCxn id="18" idx="1"/>
          </p:cNvCxnSpPr>
          <p:nvPr/>
        </p:nvCxnSpPr>
        <p:spPr>
          <a:xfrm>
            <a:off x="3101607" y="6394293"/>
            <a:ext cx="460078"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Text Box 5">
            <a:extLst>
              <a:ext uri="{FF2B5EF4-FFF2-40B4-BE49-F238E27FC236}">
                <a16:creationId xmlns:a16="http://schemas.microsoft.com/office/drawing/2014/main" id="{CF9C4102-2BC9-F06E-9429-260C9B246128}"/>
              </a:ext>
            </a:extLst>
          </p:cNvPr>
          <p:cNvSpPr txBox="1">
            <a:spLocks noChangeArrowheads="1"/>
          </p:cNvSpPr>
          <p:nvPr/>
        </p:nvSpPr>
        <p:spPr bwMode="auto">
          <a:xfrm>
            <a:off x="6444753" y="5430394"/>
            <a:ext cx="2567026"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現代は衛星通信などを利用して位置情報がわかる。しかし電気がないときに備えて、六分儀の技術は、まだ使われている</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7B7EAF01-4103-ED4C-535D-FF608546A088}"/>
              </a:ext>
            </a:extLst>
          </p:cNvPr>
          <p:cNvCxnSpPr>
            <a:cxnSpLocks/>
          </p:cNvCxnSpPr>
          <p:nvPr/>
        </p:nvCxnSpPr>
        <p:spPr>
          <a:xfrm>
            <a:off x="3067935" y="5388397"/>
            <a:ext cx="460078"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474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a:latin typeface="游ゴシック" panose="020B0400000000000000" pitchFamily="50" charset="-128"/>
              </a:rPr>
              <a:t>NPO</a:t>
            </a:r>
            <a:r>
              <a:rPr lang="ja-JP" altLang="en-US" sz="1800">
                <a:latin typeface="游ゴシック" panose="020B0400000000000000" pitchFamily="50" charset="-128"/>
              </a:rPr>
              <a:t>法人　三次科学技術教育協会　</a:t>
            </a:r>
          </a:p>
          <a:p>
            <a:pPr eaLnBrk="1" hangingPunct="1">
              <a:spcBef>
                <a:spcPct val="50000"/>
              </a:spcBef>
            </a:pPr>
            <a:r>
              <a:rPr lang="ja-JP" altLang="en-US" sz="1800">
                <a:latin typeface="游ゴシック" panose="020B0400000000000000" pitchFamily="50" charset="-128"/>
              </a:rPr>
              <a:t>理事　</a:t>
            </a:r>
            <a:r>
              <a:rPr lang="ja-JP" altLang="en-US" sz="1600">
                <a:latin typeface="游ゴシック" panose="020B0400000000000000" pitchFamily="50" charset="-128"/>
              </a:rPr>
              <a:t> 　　　</a:t>
            </a:r>
            <a:r>
              <a:rPr lang="ja-JP" altLang="en-US">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a:latin typeface="游ゴシック" panose="020B0400000000000000"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763" y="3291390"/>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706941" y="-11677"/>
            <a:ext cx="54566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フロント・スタッフの注意点　　</a:t>
            </a:r>
            <a:endParaRPr lang="en-US" altLang="ja-JP" sz="2400" kern="0">
              <a:ea typeface="ＭＳ Ｐゴシック" panose="020B0600070205080204" pitchFamily="50" charset="-128"/>
            </a:endParaRPr>
          </a:p>
          <a:p>
            <a:pPr eaLnBrk="1" hangingPunct="1"/>
            <a:r>
              <a:rPr lang="ja-JP" altLang="en-US" sz="2000" kern="0">
                <a:ea typeface="ＭＳ Ｐゴシック" panose="020B0600070205080204" pitchFamily="50" charset="-128"/>
              </a:rPr>
              <a:t>傾いている地面では、ズレがでる</a:t>
            </a: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6450034">
            <a:off x="7139168" y="301549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6715397">
            <a:off x="3260081" y="2488707"/>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p:cNvCxnSpPr>
          <p:nvPr/>
        </p:nvCxnSpPr>
        <p:spPr>
          <a:xfrm flipV="1">
            <a:off x="245831" y="3172074"/>
            <a:ext cx="3844774" cy="20883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240660" y="1199807"/>
            <a:ext cx="7820076" cy="195877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p:cNvCxnSpPr>
          <p:nvPr/>
        </p:nvCxnSpPr>
        <p:spPr>
          <a:xfrm flipV="1">
            <a:off x="185018" y="3158583"/>
            <a:ext cx="7875718" cy="208658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39753" y="2352049"/>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85541" y="2424135"/>
            <a:ext cx="48562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A1</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076" y="37617"/>
            <a:ext cx="843845" cy="2111669"/>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rot="1271360">
            <a:off x="2456940" y="2100260"/>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9D1E3B87-CF59-A0FD-EDD8-0B26A8780210}"/>
              </a:ext>
            </a:extLst>
          </p:cNvPr>
          <p:cNvSpPr/>
          <p:nvPr/>
        </p:nvSpPr>
        <p:spPr>
          <a:xfrm rot="825887">
            <a:off x="6609862" y="28278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5">
            <a:extLst>
              <a:ext uri="{FF2B5EF4-FFF2-40B4-BE49-F238E27FC236}">
                <a16:creationId xmlns:a16="http://schemas.microsoft.com/office/drawing/2014/main" id="{EA32BBE0-FE72-045B-FB01-8A12CE3E9BF0}"/>
              </a:ext>
            </a:extLst>
          </p:cNvPr>
          <p:cNvSpPr txBox="1">
            <a:spLocks noChangeArrowheads="1"/>
          </p:cNvSpPr>
          <p:nvPr/>
        </p:nvSpPr>
        <p:spPr bwMode="auto">
          <a:xfrm>
            <a:off x="2899678" y="878616"/>
            <a:ext cx="257054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木の高さ：高い　地面傾く</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重りを使用し半角で測定</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4" name="直線コネクタ 13">
            <a:extLst>
              <a:ext uri="{FF2B5EF4-FFF2-40B4-BE49-F238E27FC236}">
                <a16:creationId xmlns:a16="http://schemas.microsoft.com/office/drawing/2014/main" id="{AEDF0C8F-3149-0ED3-D00B-9F1B92D17507}"/>
              </a:ext>
            </a:extLst>
          </p:cNvPr>
          <p:cNvCxnSpPr>
            <a:cxnSpLocks/>
          </p:cNvCxnSpPr>
          <p:nvPr/>
        </p:nvCxnSpPr>
        <p:spPr>
          <a:xfrm>
            <a:off x="63408" y="2027873"/>
            <a:ext cx="8094377" cy="113866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0ED703D-308B-9815-0244-EE2C21364202}"/>
              </a:ext>
            </a:extLst>
          </p:cNvPr>
          <p:cNvCxnSpPr>
            <a:cxnSpLocks/>
          </p:cNvCxnSpPr>
          <p:nvPr/>
        </p:nvCxnSpPr>
        <p:spPr>
          <a:xfrm>
            <a:off x="245786" y="175961"/>
            <a:ext cx="7634950" cy="2946622"/>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74093A8-3DE8-4687-3B99-68C517E2B6F1}"/>
              </a:ext>
            </a:extLst>
          </p:cNvPr>
          <p:cNvCxnSpPr>
            <a:cxnSpLocks/>
            <a:endCxn id="49" idx="1"/>
          </p:cNvCxnSpPr>
          <p:nvPr/>
        </p:nvCxnSpPr>
        <p:spPr>
          <a:xfrm>
            <a:off x="283005" y="203055"/>
            <a:ext cx="3602536" cy="239035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1B38E5A-8CC9-5029-380D-8997F01BE002}"/>
              </a:ext>
            </a:extLst>
          </p:cNvPr>
          <p:cNvCxnSpPr>
            <a:cxnSpLocks/>
          </p:cNvCxnSpPr>
          <p:nvPr/>
        </p:nvCxnSpPr>
        <p:spPr>
          <a:xfrm flipV="1">
            <a:off x="278853" y="3158036"/>
            <a:ext cx="7781883" cy="477818"/>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134A104-F4F3-43F9-E1E0-3E95B61A95F1}"/>
              </a:ext>
            </a:extLst>
          </p:cNvPr>
          <p:cNvCxnSpPr>
            <a:cxnSpLocks/>
            <a:stCxn id="97" idx="1"/>
            <a:endCxn id="49" idx="1"/>
          </p:cNvCxnSpPr>
          <p:nvPr/>
        </p:nvCxnSpPr>
        <p:spPr>
          <a:xfrm flipV="1">
            <a:off x="215872" y="2593412"/>
            <a:ext cx="3669669" cy="1064423"/>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Text Box 5">
            <a:extLst>
              <a:ext uri="{FF2B5EF4-FFF2-40B4-BE49-F238E27FC236}">
                <a16:creationId xmlns:a16="http://schemas.microsoft.com/office/drawing/2014/main" id="{12F5F521-1CDF-95EB-F1EC-738A13D1F13A}"/>
              </a:ext>
            </a:extLst>
          </p:cNvPr>
          <p:cNvSpPr txBox="1">
            <a:spLocks noChangeArrowheads="1"/>
          </p:cNvSpPr>
          <p:nvPr/>
        </p:nvSpPr>
        <p:spPr bwMode="auto">
          <a:xfrm>
            <a:off x="4413536" y="2502860"/>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8" name="図 47">
            <a:extLst>
              <a:ext uri="{FF2B5EF4-FFF2-40B4-BE49-F238E27FC236}">
                <a16:creationId xmlns:a16="http://schemas.microsoft.com/office/drawing/2014/main" id="{D2F7AAC2-B780-3CC4-9438-D0FD5F42A6B1}"/>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99385">
            <a:off x="239666" y="129086"/>
            <a:ext cx="709788" cy="2015218"/>
          </a:xfrm>
          <a:prstGeom prst="rect">
            <a:avLst/>
          </a:prstGeom>
        </p:spPr>
      </p:pic>
      <p:sp>
        <p:nvSpPr>
          <p:cNvPr id="4" name="正方形/長方形 3">
            <a:extLst>
              <a:ext uri="{FF2B5EF4-FFF2-40B4-BE49-F238E27FC236}">
                <a16:creationId xmlns:a16="http://schemas.microsoft.com/office/drawing/2014/main" id="{4E17370B-5ED7-211A-018F-DE23A9B080CF}"/>
              </a:ext>
            </a:extLst>
          </p:cNvPr>
          <p:cNvSpPr/>
          <p:nvPr/>
        </p:nvSpPr>
        <p:spPr>
          <a:xfrm rot="1271360">
            <a:off x="2795965" y="223738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068C261-B0F5-AABD-60C6-A313D0A3505C}"/>
              </a:ext>
            </a:extLst>
          </p:cNvPr>
          <p:cNvSpPr/>
          <p:nvPr/>
        </p:nvSpPr>
        <p:spPr>
          <a:xfrm rot="1271360">
            <a:off x="3089841" y="236660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EBF2821-E4D6-C538-5B1E-0D7A7A0893A2}"/>
              </a:ext>
            </a:extLst>
          </p:cNvPr>
          <p:cNvSpPr/>
          <p:nvPr/>
        </p:nvSpPr>
        <p:spPr>
          <a:xfrm rot="1271360">
            <a:off x="3455233" y="250368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4732331-354C-FB33-F740-2AABC0D2BA44}"/>
              </a:ext>
            </a:extLst>
          </p:cNvPr>
          <p:cNvSpPr/>
          <p:nvPr/>
        </p:nvSpPr>
        <p:spPr>
          <a:xfrm rot="825887">
            <a:off x="6962295" y="290777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8E4028-F7F5-7715-F231-F9BD22E3EC5E}"/>
              </a:ext>
            </a:extLst>
          </p:cNvPr>
          <p:cNvSpPr/>
          <p:nvPr/>
        </p:nvSpPr>
        <p:spPr>
          <a:xfrm rot="825887">
            <a:off x="7300250" y="2997181"/>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6F7A4A2-47F1-8A07-220F-6BEFF64C06BE}"/>
              </a:ext>
            </a:extLst>
          </p:cNvPr>
          <p:cNvSpPr/>
          <p:nvPr/>
        </p:nvSpPr>
        <p:spPr>
          <a:xfrm rot="825887">
            <a:off x="7667043" y="307497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C962CA29-3A68-CC4A-E8FF-0600D2CD4435}"/>
              </a:ext>
            </a:extLst>
          </p:cNvPr>
          <p:cNvSpPr txBox="1">
            <a:spLocks noChangeArrowheads="1"/>
          </p:cNvSpPr>
          <p:nvPr/>
        </p:nvSpPr>
        <p:spPr bwMode="auto">
          <a:xfrm>
            <a:off x="2368020" y="4515624"/>
            <a:ext cx="4841844" cy="107721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の位置に木の先端があれば、</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 AB= C5E</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となり高さが測定できる。しかし実際には</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C6</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が木の先端となっている。</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の位置に合わせて高さを短くする必要がある。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B57045B1-6F5D-B6C0-AEA2-699784E69664}"/>
              </a:ext>
            </a:extLst>
          </p:cNvPr>
          <p:cNvCxnSpPr>
            <a:cxnSpLocks/>
            <a:stCxn id="17" idx="1"/>
          </p:cNvCxnSpPr>
          <p:nvPr/>
        </p:nvCxnSpPr>
        <p:spPr>
          <a:xfrm>
            <a:off x="733419" y="98807"/>
            <a:ext cx="1722678" cy="427519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2">
            <a:extLst>
              <a:ext uri="{FF2B5EF4-FFF2-40B4-BE49-F238E27FC236}">
                <a16:creationId xmlns:a16="http://schemas.microsoft.com/office/drawing/2014/main" id="{76CCEAC3-E458-BE24-AC76-63C4985A6B4C}"/>
              </a:ext>
            </a:extLst>
          </p:cNvPr>
          <p:cNvSpPr txBox="1">
            <a:spLocks noChangeArrowheads="1"/>
          </p:cNvSpPr>
          <p:nvPr/>
        </p:nvSpPr>
        <p:spPr bwMode="auto">
          <a:xfrm>
            <a:off x="733419" y="-70470"/>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8" name="テキスト ボックス 2">
            <a:extLst>
              <a:ext uri="{FF2B5EF4-FFF2-40B4-BE49-F238E27FC236}">
                <a16:creationId xmlns:a16="http://schemas.microsoft.com/office/drawing/2014/main" id="{0CECC8C8-A70B-247A-D0E7-4A44234F215C}"/>
              </a:ext>
            </a:extLst>
          </p:cNvPr>
          <p:cNvSpPr txBox="1">
            <a:spLocks noChangeArrowheads="1"/>
          </p:cNvSpPr>
          <p:nvPr/>
        </p:nvSpPr>
        <p:spPr bwMode="auto">
          <a:xfrm>
            <a:off x="183702" y="-76919"/>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C6</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414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82128" y="153461"/>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1600" kern="0">
                <a:ea typeface="ＭＳ Ｐゴシック" panose="020B0600070205080204" pitchFamily="50" charset="-128"/>
              </a:rPr>
              <a:t>フロント・スタッフから高さ測定治具を作る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
        <p:nvSpPr>
          <p:cNvPr id="4" name="Text Box 5">
            <a:extLst>
              <a:ext uri="{FF2B5EF4-FFF2-40B4-BE49-F238E27FC236}">
                <a16:creationId xmlns:a16="http://schemas.microsoft.com/office/drawing/2014/main" id="{C30DD046-4DE1-142A-DC1C-60DE937669FA}"/>
              </a:ext>
            </a:extLst>
          </p:cNvPr>
          <p:cNvSpPr txBox="1">
            <a:spLocks noChangeArrowheads="1"/>
          </p:cNvSpPr>
          <p:nvPr/>
        </p:nvSpPr>
        <p:spPr bwMode="auto">
          <a:xfrm>
            <a:off x="7019671" y="1054367"/>
            <a:ext cx="1200882"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．おもりに糸とワッシャーを付ける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5" name="グループ化 4">
            <a:extLst>
              <a:ext uri="{FF2B5EF4-FFF2-40B4-BE49-F238E27FC236}">
                <a16:creationId xmlns:a16="http://schemas.microsoft.com/office/drawing/2014/main" id="{332E78FC-9EAA-AACC-7E0F-157A9EAFB5AC}"/>
              </a:ext>
            </a:extLst>
          </p:cNvPr>
          <p:cNvGrpSpPr/>
          <p:nvPr/>
        </p:nvGrpSpPr>
        <p:grpSpPr>
          <a:xfrm>
            <a:off x="7351612" y="2522570"/>
            <a:ext cx="307487" cy="3297552"/>
            <a:chOff x="5250202" y="1340948"/>
            <a:chExt cx="307487" cy="3297552"/>
          </a:xfrm>
        </p:grpSpPr>
        <p:sp>
          <p:nvSpPr>
            <p:cNvPr id="7" name="正方形/長方形 6">
              <a:extLst>
                <a:ext uri="{FF2B5EF4-FFF2-40B4-BE49-F238E27FC236}">
                  <a16:creationId xmlns:a16="http://schemas.microsoft.com/office/drawing/2014/main" id="{E384157E-3835-5229-4361-69D3AB574453}"/>
                </a:ext>
              </a:extLst>
            </p:cNvPr>
            <p:cNvSpPr/>
            <p:nvPr/>
          </p:nvSpPr>
          <p:spPr>
            <a:xfrm>
              <a:off x="5250202" y="4134876"/>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a:extLst>
                <a:ext uri="{FF2B5EF4-FFF2-40B4-BE49-F238E27FC236}">
                  <a16:creationId xmlns:a16="http://schemas.microsoft.com/office/drawing/2014/main" id="{DA035ACA-4BFA-4458-EDED-090A39D29C88}"/>
                </a:ext>
              </a:extLst>
            </p:cNvPr>
            <p:cNvSpPr/>
            <p:nvPr/>
          </p:nvSpPr>
          <p:spPr>
            <a:xfrm rot="10800000">
              <a:off x="5250210" y="4440054"/>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 塗りつぶしなし 8">
              <a:extLst>
                <a:ext uri="{FF2B5EF4-FFF2-40B4-BE49-F238E27FC236}">
                  <a16:creationId xmlns:a16="http://schemas.microsoft.com/office/drawing/2014/main" id="{30324C09-7F12-4CB5-10E5-6E260EE5502B}"/>
                </a:ext>
              </a:extLst>
            </p:cNvPr>
            <p:cNvSpPr/>
            <p:nvPr/>
          </p:nvSpPr>
          <p:spPr>
            <a:xfrm>
              <a:off x="5276820" y="4279310"/>
              <a:ext cx="254249" cy="246221"/>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円: 塗りつぶしなし 9">
              <a:extLst>
                <a:ext uri="{FF2B5EF4-FFF2-40B4-BE49-F238E27FC236}">
                  <a16:creationId xmlns:a16="http://schemas.microsoft.com/office/drawing/2014/main" id="{67FA6AD6-AEEB-4BBB-9874-76230EAE8513}"/>
                </a:ext>
              </a:extLst>
            </p:cNvPr>
            <p:cNvSpPr/>
            <p:nvPr/>
          </p:nvSpPr>
          <p:spPr>
            <a:xfrm>
              <a:off x="5353020" y="4095223"/>
              <a:ext cx="101848" cy="100066"/>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1" name="直線コネクタ 10">
              <a:extLst>
                <a:ext uri="{FF2B5EF4-FFF2-40B4-BE49-F238E27FC236}">
                  <a16:creationId xmlns:a16="http://schemas.microsoft.com/office/drawing/2014/main" id="{54ADA637-4765-6788-4AD1-B9094CA66E7E}"/>
                </a:ext>
              </a:extLst>
            </p:cNvPr>
            <p:cNvCxnSpPr>
              <a:cxnSpLocks/>
            </p:cNvCxnSpPr>
            <p:nvPr/>
          </p:nvCxnSpPr>
          <p:spPr>
            <a:xfrm flipH="1" flipV="1">
              <a:off x="5377272" y="1340948"/>
              <a:ext cx="23515" cy="27326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2" name="正方形/長方形 11">
            <a:extLst>
              <a:ext uri="{FF2B5EF4-FFF2-40B4-BE49-F238E27FC236}">
                <a16:creationId xmlns:a16="http://schemas.microsoft.com/office/drawing/2014/main" id="{98FFE556-9D37-8207-2C18-0661C23E06F9}"/>
              </a:ext>
            </a:extLst>
          </p:cNvPr>
          <p:cNvSpPr/>
          <p:nvPr/>
        </p:nvSpPr>
        <p:spPr>
          <a:xfrm rot="16200000">
            <a:off x="6044026" y="5942338"/>
            <a:ext cx="454293" cy="703257"/>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C9085ED-E675-9B77-D957-64752DB454F2}"/>
              </a:ext>
            </a:extLst>
          </p:cNvPr>
          <p:cNvSpPr/>
          <p:nvPr/>
        </p:nvSpPr>
        <p:spPr>
          <a:xfrm rot="16200000">
            <a:off x="5713100" y="4901780"/>
            <a:ext cx="72959" cy="763912"/>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F4C2FFAB-453A-BD83-FEB9-3EE0CEA89404}"/>
              </a:ext>
            </a:extLst>
          </p:cNvPr>
          <p:cNvSpPr/>
          <p:nvPr/>
        </p:nvSpPr>
        <p:spPr>
          <a:xfrm rot="16200000">
            <a:off x="4017324" y="3137600"/>
            <a:ext cx="3132914"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083EFC10-682E-06C1-7AFD-DE2033D7BA93}"/>
              </a:ext>
            </a:extLst>
          </p:cNvPr>
          <p:cNvSpPr txBox="1">
            <a:spLocks noChangeArrowheads="1"/>
          </p:cNvSpPr>
          <p:nvPr/>
        </p:nvSpPr>
        <p:spPr bwMode="auto">
          <a:xfrm>
            <a:off x="5051190" y="778348"/>
            <a:ext cx="1205783"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．重りおさえを張り付ける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6" name="正方形/長方形 15">
            <a:extLst>
              <a:ext uri="{FF2B5EF4-FFF2-40B4-BE49-F238E27FC236}">
                <a16:creationId xmlns:a16="http://schemas.microsoft.com/office/drawing/2014/main" id="{2F8A7F1C-53FD-AC8C-D9FF-097EFE84BDE9}"/>
              </a:ext>
            </a:extLst>
          </p:cNvPr>
          <p:cNvSpPr/>
          <p:nvPr/>
        </p:nvSpPr>
        <p:spPr>
          <a:xfrm rot="16200000">
            <a:off x="5405993" y="5412259"/>
            <a:ext cx="418901" cy="1432202"/>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87A02EC-4A37-C6E8-FC84-23663A8B0261}"/>
              </a:ext>
            </a:extLst>
          </p:cNvPr>
          <p:cNvSpPr/>
          <p:nvPr/>
        </p:nvSpPr>
        <p:spPr>
          <a:xfrm rot="16200000">
            <a:off x="4721077" y="6077707"/>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01FF2CCF-2E14-E64D-55A1-4EA355940838}"/>
              </a:ext>
            </a:extLst>
          </p:cNvPr>
          <p:cNvSpPr/>
          <p:nvPr/>
        </p:nvSpPr>
        <p:spPr>
          <a:xfrm rot="16200000">
            <a:off x="5375177" y="4270494"/>
            <a:ext cx="418901" cy="1083446"/>
          </a:xfrm>
          <a:prstGeom prst="rect">
            <a:avLst/>
          </a:prstGeom>
          <a:solidFill>
            <a:srgbClr val="92D050">
              <a:alpha val="50000"/>
            </a:srgbClr>
          </a:solidFill>
          <a:ln w="3175">
            <a:solidFill>
              <a:schemeClr val="tx1">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右 18">
            <a:extLst>
              <a:ext uri="{FF2B5EF4-FFF2-40B4-BE49-F238E27FC236}">
                <a16:creationId xmlns:a16="http://schemas.microsoft.com/office/drawing/2014/main" id="{6DA8F0AB-7A8B-493A-6299-F5B294AEC1E4}"/>
              </a:ext>
            </a:extLst>
          </p:cNvPr>
          <p:cNvSpPr/>
          <p:nvPr/>
        </p:nvSpPr>
        <p:spPr>
          <a:xfrm rot="16200000" flipV="1">
            <a:off x="5116829" y="5335530"/>
            <a:ext cx="852296" cy="20743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62D2AA34-3D9D-FD9B-3AB5-A69576DF6228}"/>
              </a:ext>
            </a:extLst>
          </p:cNvPr>
          <p:cNvSpPr/>
          <p:nvPr/>
        </p:nvSpPr>
        <p:spPr>
          <a:xfrm rot="16200000">
            <a:off x="6098178" y="6077707"/>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1B26E0B5-71F7-BDFE-3E91-F7F74117AC56}"/>
              </a:ext>
            </a:extLst>
          </p:cNvPr>
          <p:cNvSpPr/>
          <p:nvPr/>
        </p:nvSpPr>
        <p:spPr>
          <a:xfrm rot="16200000">
            <a:off x="5613606" y="5071351"/>
            <a:ext cx="66833" cy="55879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Text Box 5">
            <a:extLst>
              <a:ext uri="{FF2B5EF4-FFF2-40B4-BE49-F238E27FC236}">
                <a16:creationId xmlns:a16="http://schemas.microsoft.com/office/drawing/2014/main" id="{C013AA88-2E82-F45C-13C7-45819667CAEB}"/>
              </a:ext>
            </a:extLst>
          </p:cNvPr>
          <p:cNvSpPr txBox="1">
            <a:spLocks noChangeArrowheads="1"/>
          </p:cNvSpPr>
          <p:nvPr/>
        </p:nvSpPr>
        <p:spPr bwMode="auto">
          <a:xfrm>
            <a:off x="5061891" y="4616013"/>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Text Box 5">
            <a:extLst>
              <a:ext uri="{FF2B5EF4-FFF2-40B4-BE49-F238E27FC236}">
                <a16:creationId xmlns:a16="http://schemas.microsoft.com/office/drawing/2014/main" id="{5150F871-5802-F54D-DA75-9B5102D4221E}"/>
              </a:ext>
            </a:extLst>
          </p:cNvPr>
          <p:cNvSpPr txBox="1">
            <a:spLocks noChangeArrowheads="1"/>
          </p:cNvSpPr>
          <p:nvPr/>
        </p:nvSpPr>
        <p:spPr bwMode="auto">
          <a:xfrm>
            <a:off x="5916783" y="5443511"/>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折る</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4" name="直線矢印コネクタ 23">
            <a:extLst>
              <a:ext uri="{FF2B5EF4-FFF2-40B4-BE49-F238E27FC236}">
                <a16:creationId xmlns:a16="http://schemas.microsoft.com/office/drawing/2014/main" id="{696C7CF2-E300-5868-7A16-44C49F5F05F7}"/>
              </a:ext>
            </a:extLst>
          </p:cNvPr>
          <p:cNvCxnSpPr>
            <a:cxnSpLocks/>
          </p:cNvCxnSpPr>
          <p:nvPr/>
        </p:nvCxnSpPr>
        <p:spPr>
          <a:xfrm flipH="1">
            <a:off x="5009574" y="5556410"/>
            <a:ext cx="952128" cy="40110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BF64B49-4C1E-45B4-E81C-7CC9DBF3594C}"/>
              </a:ext>
            </a:extLst>
          </p:cNvPr>
          <p:cNvCxnSpPr>
            <a:cxnSpLocks/>
          </p:cNvCxnSpPr>
          <p:nvPr/>
        </p:nvCxnSpPr>
        <p:spPr>
          <a:xfrm>
            <a:off x="5884911" y="5556409"/>
            <a:ext cx="379711" cy="41447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 Box 5">
            <a:extLst>
              <a:ext uri="{FF2B5EF4-FFF2-40B4-BE49-F238E27FC236}">
                <a16:creationId xmlns:a16="http://schemas.microsoft.com/office/drawing/2014/main" id="{A8B211DD-7602-123B-D831-048FCF56D1AB}"/>
              </a:ext>
            </a:extLst>
          </p:cNvPr>
          <p:cNvSpPr txBox="1">
            <a:spLocks noChangeArrowheads="1"/>
          </p:cNvSpPr>
          <p:nvPr/>
        </p:nvSpPr>
        <p:spPr bwMode="auto">
          <a:xfrm>
            <a:off x="5137774" y="2684326"/>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7" name="Text Box 5">
            <a:extLst>
              <a:ext uri="{FF2B5EF4-FFF2-40B4-BE49-F238E27FC236}">
                <a16:creationId xmlns:a16="http://schemas.microsoft.com/office/drawing/2014/main" id="{BACB5BEB-0296-39A5-EF86-20148FAF640F}"/>
              </a:ext>
            </a:extLst>
          </p:cNvPr>
          <p:cNvSpPr txBox="1">
            <a:spLocks noChangeArrowheads="1"/>
          </p:cNvSpPr>
          <p:nvPr/>
        </p:nvSpPr>
        <p:spPr bwMode="auto">
          <a:xfrm>
            <a:off x="5135314" y="6038076"/>
            <a:ext cx="979580"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891049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
            <a:extLst>
              <a:ext uri="{FF2B5EF4-FFF2-40B4-BE49-F238E27FC236}">
                <a16:creationId xmlns:a16="http://schemas.microsoft.com/office/drawing/2014/main" id="{FC3CD9A8-F60C-AD08-625A-0AC95E4CB297}"/>
              </a:ext>
            </a:extLst>
          </p:cNvPr>
          <p:cNvSpPr txBox="1">
            <a:spLocks noChangeArrowheads="1"/>
          </p:cNvSpPr>
          <p:nvPr/>
        </p:nvSpPr>
        <p:spPr bwMode="auto">
          <a:xfrm>
            <a:off x="1183516" y="6399342"/>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75</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3" name="テキスト ボックス 2">
            <a:extLst>
              <a:ext uri="{FF2B5EF4-FFF2-40B4-BE49-F238E27FC236}">
                <a16:creationId xmlns:a16="http://schemas.microsoft.com/office/drawing/2014/main" id="{5A4E30B2-2686-183D-C78C-9B4EC7C4DE2E}"/>
              </a:ext>
            </a:extLst>
          </p:cNvPr>
          <p:cNvSpPr txBox="1">
            <a:spLocks noChangeArrowheads="1"/>
          </p:cNvSpPr>
          <p:nvPr/>
        </p:nvSpPr>
        <p:spPr bwMode="auto">
          <a:xfrm>
            <a:off x="1149717" y="6571801"/>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dirty="0">
                <a:latin typeface="游明朝" panose="02020400000000000000" pitchFamily="18" charset="-128"/>
                <a:ea typeface="游明朝" panose="02020400000000000000" pitchFamily="18" charset="-128"/>
                <a:cs typeface="Times New Roman" panose="02020603050405020304" pitchFamily="18" charset="0"/>
              </a:rPr>
              <a:t>105</a:t>
            </a:r>
            <a:r>
              <a:rPr kumimoji="0" lang="ja-JP" altLang="en-US" sz="1000" dirty="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22" name="テキスト ボックス 2">
            <a:extLst>
              <a:ext uri="{FF2B5EF4-FFF2-40B4-BE49-F238E27FC236}">
                <a16:creationId xmlns:a16="http://schemas.microsoft.com/office/drawing/2014/main" id="{B25A6B7B-A1D4-C65B-4341-C48511B32C15}"/>
              </a:ext>
            </a:extLst>
          </p:cNvPr>
          <p:cNvSpPr txBox="1">
            <a:spLocks noChangeArrowheads="1"/>
          </p:cNvSpPr>
          <p:nvPr/>
        </p:nvSpPr>
        <p:spPr bwMode="auto">
          <a:xfrm>
            <a:off x="7089222" y="2854487"/>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20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貼れパネ必要寸法　</a:t>
            </a:r>
            <a:r>
              <a:rPr lang="ja-JP" altLang="en-US" sz="2000" kern="0">
                <a:ea typeface="ＭＳ Ｐゴシック" panose="020B0600070205080204" pitchFamily="50" charset="-128"/>
              </a:rPr>
              <a:t>一人当たり　片面ノリあり。厚さ　約</a:t>
            </a:r>
            <a:r>
              <a:rPr lang="en-US" altLang="ja-JP" sz="2000" kern="0">
                <a:ea typeface="ＭＳ Ｐゴシック" panose="020B0600070205080204" pitchFamily="50" charset="-128"/>
              </a:rPr>
              <a:t>5㎜</a:t>
            </a:r>
            <a:endParaRPr lang="ja-JP" altLang="en-US" sz="2000" kern="0">
              <a:ea typeface="ＭＳ Ｐゴシック" panose="020B0600070205080204" pitchFamily="50" charset="-128"/>
            </a:endParaRP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　　　　　　　　　　　　　　</a:t>
            </a:r>
          </a:p>
        </p:txBody>
      </p:sp>
      <p:sp>
        <p:nvSpPr>
          <p:cNvPr id="3" name="正方形/長方形 2">
            <a:extLst>
              <a:ext uri="{FF2B5EF4-FFF2-40B4-BE49-F238E27FC236}">
                <a16:creationId xmlns:a16="http://schemas.microsoft.com/office/drawing/2014/main" id="{B81125A7-C66E-DA0B-9B1A-AE52CD151577}"/>
              </a:ext>
            </a:extLst>
          </p:cNvPr>
          <p:cNvSpPr/>
          <p:nvPr/>
        </p:nvSpPr>
        <p:spPr>
          <a:xfrm>
            <a:off x="61055" y="1534797"/>
            <a:ext cx="8875937" cy="10860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2">
            <a:extLst>
              <a:ext uri="{FF2B5EF4-FFF2-40B4-BE49-F238E27FC236}">
                <a16:creationId xmlns:a16="http://schemas.microsoft.com/office/drawing/2014/main" id="{1217778C-C0DD-B3C8-0FC5-53F5920C8768}"/>
              </a:ext>
            </a:extLst>
          </p:cNvPr>
          <p:cNvSpPr txBox="1">
            <a:spLocks noChangeArrowheads="1"/>
          </p:cNvSpPr>
          <p:nvPr/>
        </p:nvSpPr>
        <p:spPr bwMode="auto">
          <a:xfrm>
            <a:off x="7528045" y="963620"/>
            <a:ext cx="1225056" cy="4001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600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㎜以上</a:t>
            </a:r>
            <a:endParaRPr kumimoji="0" lang="en-US" altLang="ja-JP" sz="1000">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幅</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2</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本</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5" name="正方形/長方形 4">
            <a:extLst>
              <a:ext uri="{FF2B5EF4-FFF2-40B4-BE49-F238E27FC236}">
                <a16:creationId xmlns:a16="http://schemas.microsoft.com/office/drawing/2014/main" id="{32ED2B57-6970-352E-B368-EB8F5BBBA1FE}"/>
              </a:ext>
            </a:extLst>
          </p:cNvPr>
          <p:cNvSpPr/>
          <p:nvPr/>
        </p:nvSpPr>
        <p:spPr>
          <a:xfrm>
            <a:off x="61055" y="1815006"/>
            <a:ext cx="8875937" cy="10860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
            <a:extLst>
              <a:ext uri="{FF2B5EF4-FFF2-40B4-BE49-F238E27FC236}">
                <a16:creationId xmlns:a16="http://schemas.microsoft.com/office/drawing/2014/main" id="{68110CA1-722C-CA97-2A80-3369AFAABC0A}"/>
              </a:ext>
            </a:extLst>
          </p:cNvPr>
          <p:cNvSpPr txBox="1">
            <a:spLocks noChangeArrowheads="1"/>
          </p:cNvSpPr>
          <p:nvPr/>
        </p:nvSpPr>
        <p:spPr bwMode="auto">
          <a:xfrm>
            <a:off x="61056" y="1031097"/>
            <a:ext cx="2898147"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枚を貼り付け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9889E34D-5CD1-3EC6-98E5-A79EFF7CA01C}"/>
              </a:ext>
            </a:extLst>
          </p:cNvPr>
          <p:cNvSpPr/>
          <p:nvPr/>
        </p:nvSpPr>
        <p:spPr>
          <a:xfrm rot="16200000">
            <a:off x="-5457" y="3588096"/>
            <a:ext cx="3176690" cy="1494368"/>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16200000">
            <a:off x="1152082" y="5625105"/>
            <a:ext cx="557868"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365FB641-CF40-C945-1DA9-1B7DFF00CADE}"/>
              </a:ext>
            </a:extLst>
          </p:cNvPr>
          <p:cNvCxnSpPr>
            <a:cxnSpLocks/>
          </p:cNvCxnSpPr>
          <p:nvPr/>
        </p:nvCxnSpPr>
        <p:spPr>
          <a:xfrm>
            <a:off x="18695" y="1480653"/>
            <a:ext cx="8959229" cy="2973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2">
            <a:extLst>
              <a:ext uri="{FF2B5EF4-FFF2-40B4-BE49-F238E27FC236}">
                <a16:creationId xmlns:a16="http://schemas.microsoft.com/office/drawing/2014/main" id="{3800B0E2-07A7-5C87-98B5-757A594C3690}"/>
              </a:ext>
            </a:extLst>
          </p:cNvPr>
          <p:cNvSpPr txBox="1">
            <a:spLocks noChangeArrowheads="1"/>
          </p:cNvSpPr>
          <p:nvPr/>
        </p:nvSpPr>
        <p:spPr bwMode="auto">
          <a:xfrm rot="16200000">
            <a:off x="91715" y="4262077"/>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325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Text Box 5">
            <a:extLst>
              <a:ext uri="{FF2B5EF4-FFF2-40B4-BE49-F238E27FC236}">
                <a16:creationId xmlns:a16="http://schemas.microsoft.com/office/drawing/2014/main" id="{7BCBABD2-C6A3-8DE5-9A92-046E84ABDC2B}"/>
              </a:ext>
            </a:extLst>
          </p:cNvPr>
          <p:cNvSpPr txBox="1">
            <a:spLocks noChangeArrowheads="1"/>
          </p:cNvSpPr>
          <p:nvPr/>
        </p:nvSpPr>
        <p:spPr bwMode="auto">
          <a:xfrm>
            <a:off x="186257" y="1983840"/>
            <a:ext cx="2322859"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副軸　スライド窓の側面用　左</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枚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7" name="Text Box 5">
            <a:extLst>
              <a:ext uri="{FF2B5EF4-FFF2-40B4-BE49-F238E27FC236}">
                <a16:creationId xmlns:a16="http://schemas.microsoft.com/office/drawing/2014/main" id="{E992D06C-0C9B-75F9-41E5-6CA4718A65FE}"/>
              </a:ext>
            </a:extLst>
          </p:cNvPr>
          <p:cNvSpPr txBox="1">
            <a:spLocks noChangeArrowheads="1"/>
          </p:cNvSpPr>
          <p:nvPr/>
        </p:nvSpPr>
        <p:spPr bwMode="auto">
          <a:xfrm>
            <a:off x="5463079" y="2095155"/>
            <a:ext cx="2933921"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副軸　スライド窓　補強用　</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枚　＋</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枚</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2" name="テキスト ボックス 2">
            <a:extLst>
              <a:ext uri="{FF2B5EF4-FFF2-40B4-BE49-F238E27FC236}">
                <a16:creationId xmlns:a16="http://schemas.microsoft.com/office/drawing/2014/main" id="{06C06B8F-85B5-D8CD-D9D3-FAC631487DC1}"/>
              </a:ext>
            </a:extLst>
          </p:cNvPr>
          <p:cNvSpPr txBox="1">
            <a:spLocks noChangeArrowheads="1"/>
          </p:cNvSpPr>
          <p:nvPr/>
        </p:nvSpPr>
        <p:spPr bwMode="auto">
          <a:xfrm>
            <a:off x="5635288" y="4248687"/>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75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31" name="グループ化 30">
            <a:extLst>
              <a:ext uri="{FF2B5EF4-FFF2-40B4-BE49-F238E27FC236}">
                <a16:creationId xmlns:a16="http://schemas.microsoft.com/office/drawing/2014/main" id="{0E0D78FF-E1CC-99F9-F1CB-0ACF44B7A92F}"/>
              </a:ext>
            </a:extLst>
          </p:cNvPr>
          <p:cNvGrpSpPr/>
          <p:nvPr/>
        </p:nvGrpSpPr>
        <p:grpSpPr>
          <a:xfrm>
            <a:off x="5483801" y="2760728"/>
            <a:ext cx="1221874" cy="524349"/>
            <a:chOff x="5483801" y="2760728"/>
            <a:chExt cx="1221874" cy="524349"/>
          </a:xfrm>
        </p:grpSpPr>
        <p:sp>
          <p:nvSpPr>
            <p:cNvPr id="28" name="正方形/長方形 27">
              <a:extLst>
                <a:ext uri="{FF2B5EF4-FFF2-40B4-BE49-F238E27FC236}">
                  <a16:creationId xmlns:a16="http://schemas.microsoft.com/office/drawing/2014/main" id="{A42F6FD6-6734-1A37-124B-49CCB4C515AA}"/>
                </a:ext>
              </a:extLst>
            </p:cNvPr>
            <p:cNvSpPr/>
            <p:nvPr/>
          </p:nvSpPr>
          <p:spPr>
            <a:xfrm>
              <a:off x="5483801" y="3123015"/>
              <a:ext cx="813086" cy="11258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a:extLst>
                <a:ext uri="{FF2B5EF4-FFF2-40B4-BE49-F238E27FC236}">
                  <a16:creationId xmlns:a16="http://schemas.microsoft.com/office/drawing/2014/main" id="{05BF03CC-E477-0BE6-4BBC-A0EA3BAAA6B4}"/>
                </a:ext>
              </a:extLst>
            </p:cNvPr>
            <p:cNvCxnSpPr>
              <a:cxnSpLocks/>
            </p:cNvCxnSpPr>
            <p:nvPr/>
          </p:nvCxnSpPr>
          <p:spPr>
            <a:xfrm flipV="1">
              <a:off x="6413801" y="3031979"/>
              <a:ext cx="0" cy="23464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2">
              <a:extLst>
                <a:ext uri="{FF2B5EF4-FFF2-40B4-BE49-F238E27FC236}">
                  <a16:creationId xmlns:a16="http://schemas.microsoft.com/office/drawing/2014/main" id="{9F92EC63-EEDA-17F6-54EE-18C005A7C326}"/>
                </a:ext>
              </a:extLst>
            </p:cNvPr>
            <p:cNvSpPr txBox="1">
              <a:spLocks noChangeArrowheads="1"/>
            </p:cNvSpPr>
            <p:nvPr/>
          </p:nvSpPr>
          <p:spPr bwMode="auto">
            <a:xfrm rot="16200000">
              <a:off x="6320390" y="2899792"/>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20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sp>
        <p:nvSpPr>
          <p:cNvPr id="39" name="正方形/長方形 38">
            <a:extLst>
              <a:ext uri="{FF2B5EF4-FFF2-40B4-BE49-F238E27FC236}">
                <a16:creationId xmlns:a16="http://schemas.microsoft.com/office/drawing/2014/main" id="{51E0B776-D9E6-7BA5-0F11-178D3A61308B}"/>
              </a:ext>
            </a:extLst>
          </p:cNvPr>
          <p:cNvSpPr/>
          <p:nvPr/>
        </p:nvSpPr>
        <p:spPr>
          <a:xfrm>
            <a:off x="5483801" y="3782244"/>
            <a:ext cx="813086" cy="99346"/>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Text Box 5">
            <a:extLst>
              <a:ext uri="{FF2B5EF4-FFF2-40B4-BE49-F238E27FC236}">
                <a16:creationId xmlns:a16="http://schemas.microsoft.com/office/drawing/2014/main" id="{7FF46BFC-969B-50A3-8D8A-4E47E7802661}"/>
              </a:ext>
            </a:extLst>
          </p:cNvPr>
          <p:cNvSpPr txBox="1">
            <a:spLocks noChangeArrowheads="1"/>
          </p:cNvSpPr>
          <p:nvPr/>
        </p:nvSpPr>
        <p:spPr bwMode="auto">
          <a:xfrm>
            <a:off x="5430862" y="4509069"/>
            <a:ext cx="3014887"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観測ガイド窓　補強用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1" name="正方形/長方形 40">
            <a:extLst>
              <a:ext uri="{FF2B5EF4-FFF2-40B4-BE49-F238E27FC236}">
                <a16:creationId xmlns:a16="http://schemas.microsoft.com/office/drawing/2014/main" id="{D61FBEFA-4C41-4ABF-FCF0-E6DD50D1FFF3}"/>
              </a:ext>
            </a:extLst>
          </p:cNvPr>
          <p:cNvSpPr/>
          <p:nvPr/>
        </p:nvSpPr>
        <p:spPr>
          <a:xfrm>
            <a:off x="5456843" y="5894767"/>
            <a:ext cx="261547" cy="48716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矢印コネクタ 41">
            <a:extLst>
              <a:ext uri="{FF2B5EF4-FFF2-40B4-BE49-F238E27FC236}">
                <a16:creationId xmlns:a16="http://schemas.microsoft.com/office/drawing/2014/main" id="{1A587079-D3C2-E85E-17E4-C4129859AA4D}"/>
              </a:ext>
            </a:extLst>
          </p:cNvPr>
          <p:cNvCxnSpPr>
            <a:cxnSpLocks/>
          </p:cNvCxnSpPr>
          <p:nvPr/>
        </p:nvCxnSpPr>
        <p:spPr>
          <a:xfrm>
            <a:off x="5504523" y="4242580"/>
            <a:ext cx="85867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E3A6F295-9FEE-1C5C-B248-AD76693A72F1}"/>
              </a:ext>
            </a:extLst>
          </p:cNvPr>
          <p:cNvCxnSpPr>
            <a:cxnSpLocks/>
          </p:cNvCxnSpPr>
          <p:nvPr/>
        </p:nvCxnSpPr>
        <p:spPr>
          <a:xfrm>
            <a:off x="5430862" y="5787053"/>
            <a:ext cx="33318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2">
            <a:extLst>
              <a:ext uri="{FF2B5EF4-FFF2-40B4-BE49-F238E27FC236}">
                <a16:creationId xmlns:a16="http://schemas.microsoft.com/office/drawing/2014/main" id="{53EA1F24-B248-A35B-AADD-A6CF263AE18B}"/>
              </a:ext>
            </a:extLst>
          </p:cNvPr>
          <p:cNvSpPr txBox="1">
            <a:spLocks noChangeArrowheads="1"/>
          </p:cNvSpPr>
          <p:nvPr/>
        </p:nvSpPr>
        <p:spPr bwMode="auto">
          <a:xfrm>
            <a:off x="5399754" y="5477981"/>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7" name="正方形/長方形 46">
            <a:extLst>
              <a:ext uri="{FF2B5EF4-FFF2-40B4-BE49-F238E27FC236}">
                <a16:creationId xmlns:a16="http://schemas.microsoft.com/office/drawing/2014/main" id="{C2DCE421-828D-B0D8-1369-B17E66692CD5}"/>
              </a:ext>
            </a:extLst>
          </p:cNvPr>
          <p:cNvSpPr/>
          <p:nvPr/>
        </p:nvSpPr>
        <p:spPr>
          <a:xfrm>
            <a:off x="5861579" y="5907058"/>
            <a:ext cx="261547" cy="138811"/>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F4B5FBB-C467-A55E-F3B3-9E21EE56EF9E}"/>
              </a:ext>
            </a:extLst>
          </p:cNvPr>
          <p:cNvSpPr/>
          <p:nvPr/>
        </p:nvSpPr>
        <p:spPr>
          <a:xfrm>
            <a:off x="6171795" y="5907058"/>
            <a:ext cx="261547" cy="138811"/>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21CCEBB6-26AD-F45F-9DF2-45A25AAE2A24}"/>
              </a:ext>
            </a:extLst>
          </p:cNvPr>
          <p:cNvSpPr/>
          <p:nvPr/>
        </p:nvSpPr>
        <p:spPr>
          <a:xfrm>
            <a:off x="5861579" y="6228725"/>
            <a:ext cx="261547" cy="13909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41654743-3D73-D223-A4F0-7503663C6E8D}"/>
              </a:ext>
            </a:extLst>
          </p:cNvPr>
          <p:cNvSpPr/>
          <p:nvPr/>
        </p:nvSpPr>
        <p:spPr>
          <a:xfrm>
            <a:off x="6171795" y="6228725"/>
            <a:ext cx="261547" cy="13909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743300" y="6761046"/>
            <a:ext cx="165783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66F9A0B-3137-5E72-F415-7152D437EB07}"/>
              </a:ext>
            </a:extLst>
          </p:cNvPr>
          <p:cNvCxnSpPr>
            <a:cxnSpLocks/>
          </p:cNvCxnSpPr>
          <p:nvPr/>
        </p:nvCxnSpPr>
        <p:spPr>
          <a:xfrm flipV="1">
            <a:off x="841936" y="5925869"/>
            <a:ext cx="0" cy="5663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
            <a:extLst>
              <a:ext uri="{FF2B5EF4-FFF2-40B4-BE49-F238E27FC236}">
                <a16:creationId xmlns:a16="http://schemas.microsoft.com/office/drawing/2014/main" id="{D92172A9-0321-EF36-16DE-14F35B5294F4}"/>
              </a:ext>
            </a:extLst>
          </p:cNvPr>
          <p:cNvSpPr txBox="1">
            <a:spLocks noChangeArrowheads="1"/>
          </p:cNvSpPr>
          <p:nvPr/>
        </p:nvSpPr>
        <p:spPr bwMode="auto">
          <a:xfrm rot="16200000">
            <a:off x="358015" y="5939936"/>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50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13" name="直線矢印コネクタ 12">
            <a:extLst>
              <a:ext uri="{FF2B5EF4-FFF2-40B4-BE49-F238E27FC236}">
                <a16:creationId xmlns:a16="http://schemas.microsoft.com/office/drawing/2014/main" id="{D982D7D2-9675-0EA6-BC91-AA19E12A4CAF}"/>
              </a:ext>
            </a:extLst>
          </p:cNvPr>
          <p:cNvCxnSpPr>
            <a:cxnSpLocks/>
          </p:cNvCxnSpPr>
          <p:nvPr/>
        </p:nvCxnSpPr>
        <p:spPr>
          <a:xfrm flipV="1">
            <a:off x="477000" y="2746934"/>
            <a:ext cx="0" cy="36619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直線矢印コネクタ 57">
            <a:extLst>
              <a:ext uri="{FF2B5EF4-FFF2-40B4-BE49-F238E27FC236}">
                <a16:creationId xmlns:a16="http://schemas.microsoft.com/office/drawing/2014/main" id="{AC69DE17-2FF2-4CD3-FFA6-73DBE602CA4A}"/>
              </a:ext>
            </a:extLst>
          </p:cNvPr>
          <p:cNvCxnSpPr>
            <a:cxnSpLocks/>
          </p:cNvCxnSpPr>
          <p:nvPr/>
        </p:nvCxnSpPr>
        <p:spPr>
          <a:xfrm flipV="1">
            <a:off x="8622000" y="1761066"/>
            <a:ext cx="0" cy="2164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1811A72-43C2-49E3-236B-9210DCF098FE}"/>
              </a:ext>
            </a:extLst>
          </p:cNvPr>
          <p:cNvSpPr/>
          <p:nvPr/>
        </p:nvSpPr>
        <p:spPr>
          <a:xfrm rot="5400000">
            <a:off x="5982663" y="6088265"/>
            <a:ext cx="184477" cy="96448"/>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877A543-5F15-A925-D0D7-815B4F3F5F68}"/>
              </a:ext>
            </a:extLst>
          </p:cNvPr>
          <p:cNvSpPr/>
          <p:nvPr/>
        </p:nvSpPr>
        <p:spPr>
          <a:xfrm rot="5400000">
            <a:off x="6290950" y="6085849"/>
            <a:ext cx="184477" cy="96448"/>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8FCCC5DA-34C0-295A-12AF-B70A6752FCDA}"/>
              </a:ext>
            </a:extLst>
          </p:cNvPr>
          <p:cNvSpPr/>
          <p:nvPr/>
        </p:nvSpPr>
        <p:spPr>
          <a:xfrm>
            <a:off x="7205914" y="3163062"/>
            <a:ext cx="123729" cy="8283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a:extLst>
              <a:ext uri="{FF2B5EF4-FFF2-40B4-BE49-F238E27FC236}">
                <a16:creationId xmlns:a16="http://schemas.microsoft.com/office/drawing/2014/main" id="{3076E07C-CB92-99A4-69B5-DCF0D1ACECE4}"/>
              </a:ext>
            </a:extLst>
          </p:cNvPr>
          <p:cNvCxnSpPr>
            <a:cxnSpLocks/>
          </p:cNvCxnSpPr>
          <p:nvPr/>
        </p:nvCxnSpPr>
        <p:spPr>
          <a:xfrm>
            <a:off x="7205914" y="3089483"/>
            <a:ext cx="1799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8B7A3B61-6C0F-D9FD-613D-9B59A56ED2A6}"/>
              </a:ext>
            </a:extLst>
          </p:cNvPr>
          <p:cNvCxnSpPr>
            <a:cxnSpLocks/>
          </p:cNvCxnSpPr>
          <p:nvPr/>
        </p:nvCxnSpPr>
        <p:spPr>
          <a:xfrm flipV="1">
            <a:off x="7403621" y="3163062"/>
            <a:ext cx="0" cy="1579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2">
            <a:extLst>
              <a:ext uri="{FF2B5EF4-FFF2-40B4-BE49-F238E27FC236}">
                <a16:creationId xmlns:a16="http://schemas.microsoft.com/office/drawing/2014/main" id="{0C6A4C2C-E9D2-289C-094D-2594A2A049F8}"/>
              </a:ext>
            </a:extLst>
          </p:cNvPr>
          <p:cNvSpPr txBox="1">
            <a:spLocks noChangeArrowheads="1"/>
          </p:cNvSpPr>
          <p:nvPr/>
        </p:nvSpPr>
        <p:spPr bwMode="auto">
          <a:xfrm rot="16200000">
            <a:off x="7363787" y="3026192"/>
            <a:ext cx="473847"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3" name="テキスト ボックス 2">
            <a:extLst>
              <a:ext uri="{FF2B5EF4-FFF2-40B4-BE49-F238E27FC236}">
                <a16:creationId xmlns:a16="http://schemas.microsoft.com/office/drawing/2014/main" id="{DF1C4ACF-31F3-1D28-1DB9-6A340EB577F8}"/>
              </a:ext>
            </a:extLst>
          </p:cNvPr>
          <p:cNvSpPr txBox="1">
            <a:spLocks noChangeArrowheads="1"/>
          </p:cNvSpPr>
          <p:nvPr/>
        </p:nvSpPr>
        <p:spPr bwMode="auto">
          <a:xfrm>
            <a:off x="7749541" y="2843262"/>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20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44" name="直線矢印コネクタ 43">
            <a:extLst>
              <a:ext uri="{FF2B5EF4-FFF2-40B4-BE49-F238E27FC236}">
                <a16:creationId xmlns:a16="http://schemas.microsoft.com/office/drawing/2014/main" id="{D732FCC7-2038-F9BF-0070-096609EDDA8E}"/>
              </a:ext>
            </a:extLst>
          </p:cNvPr>
          <p:cNvCxnSpPr>
            <a:cxnSpLocks/>
          </p:cNvCxnSpPr>
          <p:nvPr/>
        </p:nvCxnSpPr>
        <p:spPr>
          <a:xfrm>
            <a:off x="7866233" y="3078258"/>
            <a:ext cx="1799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B913C53C-8149-F6E3-8490-677B0CC32A08}"/>
              </a:ext>
            </a:extLst>
          </p:cNvPr>
          <p:cNvCxnSpPr>
            <a:cxnSpLocks/>
          </p:cNvCxnSpPr>
          <p:nvPr/>
        </p:nvCxnSpPr>
        <p:spPr>
          <a:xfrm flipV="1">
            <a:off x="8063940" y="3151837"/>
            <a:ext cx="0" cy="1579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テキスト ボックス 2">
            <a:extLst>
              <a:ext uri="{FF2B5EF4-FFF2-40B4-BE49-F238E27FC236}">
                <a16:creationId xmlns:a16="http://schemas.microsoft.com/office/drawing/2014/main" id="{0371704F-1CBB-C7CA-F46C-F11BD3C678A3}"/>
              </a:ext>
            </a:extLst>
          </p:cNvPr>
          <p:cNvSpPr txBox="1">
            <a:spLocks noChangeArrowheads="1"/>
          </p:cNvSpPr>
          <p:nvPr/>
        </p:nvSpPr>
        <p:spPr bwMode="auto">
          <a:xfrm rot="16200000">
            <a:off x="8024106" y="3014967"/>
            <a:ext cx="473847"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5" name="正方形/長方形 14">
            <a:extLst>
              <a:ext uri="{FF2B5EF4-FFF2-40B4-BE49-F238E27FC236}">
                <a16:creationId xmlns:a16="http://schemas.microsoft.com/office/drawing/2014/main" id="{1D698BBF-A44D-BF2D-6528-3F8638A934EE}"/>
              </a:ext>
            </a:extLst>
          </p:cNvPr>
          <p:cNvSpPr/>
          <p:nvPr/>
        </p:nvSpPr>
        <p:spPr>
          <a:xfrm rot="16200000">
            <a:off x="2280193" y="4456087"/>
            <a:ext cx="3661947" cy="246221"/>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2">
            <a:extLst>
              <a:ext uri="{FF2B5EF4-FFF2-40B4-BE49-F238E27FC236}">
                <a16:creationId xmlns:a16="http://schemas.microsoft.com/office/drawing/2014/main" id="{547AF2EE-33D4-0A40-E225-ADC2FA2B057C}"/>
              </a:ext>
            </a:extLst>
          </p:cNvPr>
          <p:cNvSpPr txBox="1">
            <a:spLocks noChangeArrowheads="1"/>
          </p:cNvSpPr>
          <p:nvPr/>
        </p:nvSpPr>
        <p:spPr bwMode="auto">
          <a:xfrm rot="16200000">
            <a:off x="4314213" y="4314336"/>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325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5" name="テキスト ボックス 2">
            <a:extLst>
              <a:ext uri="{FF2B5EF4-FFF2-40B4-BE49-F238E27FC236}">
                <a16:creationId xmlns:a16="http://schemas.microsoft.com/office/drawing/2014/main" id="{DD11FF10-8CB1-FADD-E2AA-CBCF36821FD5}"/>
              </a:ext>
            </a:extLst>
          </p:cNvPr>
          <p:cNvSpPr txBox="1">
            <a:spLocks noChangeArrowheads="1"/>
          </p:cNvSpPr>
          <p:nvPr/>
        </p:nvSpPr>
        <p:spPr bwMode="auto">
          <a:xfrm>
            <a:off x="3368140" y="2835472"/>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18</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66" name="直線矢印コネクタ 65">
            <a:extLst>
              <a:ext uri="{FF2B5EF4-FFF2-40B4-BE49-F238E27FC236}">
                <a16:creationId xmlns:a16="http://schemas.microsoft.com/office/drawing/2014/main" id="{709B88A6-8E58-7D41-7AA0-5D8D826935DD}"/>
              </a:ext>
            </a:extLst>
          </p:cNvPr>
          <p:cNvCxnSpPr>
            <a:cxnSpLocks/>
          </p:cNvCxnSpPr>
          <p:nvPr/>
        </p:nvCxnSpPr>
        <p:spPr>
          <a:xfrm>
            <a:off x="3979495" y="2977597"/>
            <a:ext cx="25478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75436A7D-6AF6-4D07-AD0E-C923E6DB81C1}"/>
              </a:ext>
            </a:extLst>
          </p:cNvPr>
          <p:cNvCxnSpPr>
            <a:cxnSpLocks/>
          </p:cNvCxnSpPr>
          <p:nvPr/>
        </p:nvCxnSpPr>
        <p:spPr>
          <a:xfrm flipV="1">
            <a:off x="4461645" y="2781362"/>
            <a:ext cx="0" cy="366194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Text Box 5">
            <a:extLst>
              <a:ext uri="{FF2B5EF4-FFF2-40B4-BE49-F238E27FC236}">
                <a16:creationId xmlns:a16="http://schemas.microsoft.com/office/drawing/2014/main" id="{088016F7-70F8-CB26-7CA1-4A0E1D5E2EEF}"/>
              </a:ext>
            </a:extLst>
          </p:cNvPr>
          <p:cNvSpPr txBox="1">
            <a:spLocks noChangeArrowheads="1"/>
          </p:cNvSpPr>
          <p:nvPr/>
        </p:nvSpPr>
        <p:spPr bwMode="auto">
          <a:xfrm>
            <a:off x="2717693" y="1974843"/>
            <a:ext cx="2322859"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副軸　スライド窓の側面用　右</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枚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3" name="正方形/長方形 72">
            <a:extLst>
              <a:ext uri="{FF2B5EF4-FFF2-40B4-BE49-F238E27FC236}">
                <a16:creationId xmlns:a16="http://schemas.microsoft.com/office/drawing/2014/main" id="{F31139B1-9E06-1FB6-D250-4DF82D55E973}"/>
              </a:ext>
            </a:extLst>
          </p:cNvPr>
          <p:cNvSpPr/>
          <p:nvPr/>
        </p:nvSpPr>
        <p:spPr>
          <a:xfrm>
            <a:off x="5483801" y="3961149"/>
            <a:ext cx="813086" cy="99346"/>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a:extLst>
              <a:ext uri="{FF2B5EF4-FFF2-40B4-BE49-F238E27FC236}">
                <a16:creationId xmlns:a16="http://schemas.microsoft.com/office/drawing/2014/main" id="{21C65CF7-38F7-B909-B78B-9A41773E7E25}"/>
              </a:ext>
            </a:extLst>
          </p:cNvPr>
          <p:cNvSpPr/>
          <p:nvPr/>
        </p:nvSpPr>
        <p:spPr>
          <a:xfrm>
            <a:off x="6512477" y="5894767"/>
            <a:ext cx="261547" cy="48716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2">
            <a:extLst>
              <a:ext uri="{FF2B5EF4-FFF2-40B4-BE49-F238E27FC236}">
                <a16:creationId xmlns:a16="http://schemas.microsoft.com/office/drawing/2014/main" id="{22064396-BC8E-358F-AEBA-F0A7592B1C82}"/>
              </a:ext>
            </a:extLst>
          </p:cNvPr>
          <p:cNvSpPr txBox="1">
            <a:spLocks noChangeArrowheads="1"/>
          </p:cNvSpPr>
          <p:nvPr/>
        </p:nvSpPr>
        <p:spPr bwMode="auto">
          <a:xfrm>
            <a:off x="3336787" y="6495745"/>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75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84" name="正方形/長方形 83">
            <a:extLst>
              <a:ext uri="{FF2B5EF4-FFF2-40B4-BE49-F238E27FC236}">
                <a16:creationId xmlns:a16="http://schemas.microsoft.com/office/drawing/2014/main" id="{F19E4554-3E2D-9175-45AB-6C7E57930E07}"/>
              </a:ext>
            </a:extLst>
          </p:cNvPr>
          <p:cNvSpPr/>
          <p:nvPr/>
        </p:nvSpPr>
        <p:spPr>
          <a:xfrm rot="16200000">
            <a:off x="3364938" y="5656960"/>
            <a:ext cx="557868" cy="115260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矢印コネクタ 84">
            <a:extLst>
              <a:ext uri="{FF2B5EF4-FFF2-40B4-BE49-F238E27FC236}">
                <a16:creationId xmlns:a16="http://schemas.microsoft.com/office/drawing/2014/main" id="{B18077FF-087C-1F9D-D156-3601E34F2059}"/>
              </a:ext>
            </a:extLst>
          </p:cNvPr>
          <p:cNvCxnSpPr>
            <a:cxnSpLocks/>
          </p:cNvCxnSpPr>
          <p:nvPr/>
        </p:nvCxnSpPr>
        <p:spPr>
          <a:xfrm>
            <a:off x="3095399" y="6694912"/>
            <a:ext cx="11582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a:extLst>
              <a:ext uri="{FF2B5EF4-FFF2-40B4-BE49-F238E27FC236}">
                <a16:creationId xmlns:a16="http://schemas.microsoft.com/office/drawing/2014/main" id="{5D0AC8E8-ADAC-360F-C0F7-8E2FC4FE56CD}"/>
              </a:ext>
            </a:extLst>
          </p:cNvPr>
          <p:cNvCxnSpPr>
            <a:cxnSpLocks/>
          </p:cNvCxnSpPr>
          <p:nvPr/>
        </p:nvCxnSpPr>
        <p:spPr>
          <a:xfrm flipV="1">
            <a:off x="3029471" y="5917799"/>
            <a:ext cx="0" cy="5663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a:extLst>
              <a:ext uri="{FF2B5EF4-FFF2-40B4-BE49-F238E27FC236}">
                <a16:creationId xmlns:a16="http://schemas.microsoft.com/office/drawing/2014/main" id="{0DBDE047-5DF5-B219-C19E-9720223FEBAA}"/>
              </a:ext>
            </a:extLst>
          </p:cNvPr>
          <p:cNvSpPr/>
          <p:nvPr/>
        </p:nvSpPr>
        <p:spPr>
          <a:xfrm>
            <a:off x="7841358" y="3152768"/>
            <a:ext cx="123729" cy="8283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2">
            <a:extLst>
              <a:ext uri="{FF2B5EF4-FFF2-40B4-BE49-F238E27FC236}">
                <a16:creationId xmlns:a16="http://schemas.microsoft.com/office/drawing/2014/main" id="{37FBE607-582E-5039-63B3-3CBBF7AE7D20}"/>
              </a:ext>
            </a:extLst>
          </p:cNvPr>
          <p:cNvSpPr txBox="1">
            <a:spLocks noChangeArrowheads="1"/>
          </p:cNvSpPr>
          <p:nvPr/>
        </p:nvSpPr>
        <p:spPr bwMode="auto">
          <a:xfrm>
            <a:off x="7089222" y="3421075"/>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20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0" name="正方形/長方形 89">
            <a:extLst>
              <a:ext uri="{FF2B5EF4-FFF2-40B4-BE49-F238E27FC236}">
                <a16:creationId xmlns:a16="http://schemas.microsoft.com/office/drawing/2014/main" id="{5A75D042-9562-BDAE-FABF-87008F7F2980}"/>
              </a:ext>
            </a:extLst>
          </p:cNvPr>
          <p:cNvSpPr/>
          <p:nvPr/>
        </p:nvSpPr>
        <p:spPr>
          <a:xfrm>
            <a:off x="7205914" y="3729650"/>
            <a:ext cx="123729" cy="8283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1" name="直線矢印コネクタ 90">
            <a:extLst>
              <a:ext uri="{FF2B5EF4-FFF2-40B4-BE49-F238E27FC236}">
                <a16:creationId xmlns:a16="http://schemas.microsoft.com/office/drawing/2014/main" id="{12B4EB34-AEC7-240F-50A1-11256ACAF7A3}"/>
              </a:ext>
            </a:extLst>
          </p:cNvPr>
          <p:cNvCxnSpPr>
            <a:cxnSpLocks/>
          </p:cNvCxnSpPr>
          <p:nvPr/>
        </p:nvCxnSpPr>
        <p:spPr>
          <a:xfrm>
            <a:off x="7205914" y="3656071"/>
            <a:ext cx="1799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直線矢印コネクタ 91">
            <a:extLst>
              <a:ext uri="{FF2B5EF4-FFF2-40B4-BE49-F238E27FC236}">
                <a16:creationId xmlns:a16="http://schemas.microsoft.com/office/drawing/2014/main" id="{1559873D-1090-879F-6BB4-1EB52CE709AE}"/>
              </a:ext>
            </a:extLst>
          </p:cNvPr>
          <p:cNvCxnSpPr>
            <a:cxnSpLocks/>
          </p:cNvCxnSpPr>
          <p:nvPr/>
        </p:nvCxnSpPr>
        <p:spPr>
          <a:xfrm flipV="1">
            <a:off x="7403621" y="3729650"/>
            <a:ext cx="0" cy="1579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テキスト ボックス 2">
            <a:extLst>
              <a:ext uri="{FF2B5EF4-FFF2-40B4-BE49-F238E27FC236}">
                <a16:creationId xmlns:a16="http://schemas.microsoft.com/office/drawing/2014/main" id="{0C2099B4-5BAC-BABE-63ED-5670C46BF6C7}"/>
              </a:ext>
            </a:extLst>
          </p:cNvPr>
          <p:cNvSpPr txBox="1">
            <a:spLocks noChangeArrowheads="1"/>
          </p:cNvSpPr>
          <p:nvPr/>
        </p:nvSpPr>
        <p:spPr bwMode="auto">
          <a:xfrm rot="16200000">
            <a:off x="7363787" y="3592780"/>
            <a:ext cx="473847"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94" name="直線矢印コネクタ 93">
            <a:extLst>
              <a:ext uri="{FF2B5EF4-FFF2-40B4-BE49-F238E27FC236}">
                <a16:creationId xmlns:a16="http://schemas.microsoft.com/office/drawing/2014/main" id="{458CBF44-65CA-793B-AA21-872AF1C57A76}"/>
              </a:ext>
            </a:extLst>
          </p:cNvPr>
          <p:cNvCxnSpPr>
            <a:cxnSpLocks/>
          </p:cNvCxnSpPr>
          <p:nvPr/>
        </p:nvCxnSpPr>
        <p:spPr>
          <a:xfrm>
            <a:off x="7866233" y="3644846"/>
            <a:ext cx="17999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A95F5409-788A-2029-5AC0-383A37148CDB}"/>
              </a:ext>
            </a:extLst>
          </p:cNvPr>
          <p:cNvCxnSpPr>
            <a:cxnSpLocks/>
          </p:cNvCxnSpPr>
          <p:nvPr/>
        </p:nvCxnSpPr>
        <p:spPr>
          <a:xfrm flipV="1">
            <a:off x="8063940" y="3718425"/>
            <a:ext cx="0" cy="1579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2">
            <a:extLst>
              <a:ext uri="{FF2B5EF4-FFF2-40B4-BE49-F238E27FC236}">
                <a16:creationId xmlns:a16="http://schemas.microsoft.com/office/drawing/2014/main" id="{F5F8DC47-5FEB-7381-7D38-15BAA77C12E7}"/>
              </a:ext>
            </a:extLst>
          </p:cNvPr>
          <p:cNvSpPr txBox="1">
            <a:spLocks noChangeArrowheads="1"/>
          </p:cNvSpPr>
          <p:nvPr/>
        </p:nvSpPr>
        <p:spPr bwMode="auto">
          <a:xfrm rot="16200000">
            <a:off x="8024106" y="3581555"/>
            <a:ext cx="473847"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97" name="正方形/長方形 96">
            <a:extLst>
              <a:ext uri="{FF2B5EF4-FFF2-40B4-BE49-F238E27FC236}">
                <a16:creationId xmlns:a16="http://schemas.microsoft.com/office/drawing/2014/main" id="{267B1F07-82CC-C1E5-88FF-4B7A976E96E0}"/>
              </a:ext>
            </a:extLst>
          </p:cNvPr>
          <p:cNvSpPr/>
          <p:nvPr/>
        </p:nvSpPr>
        <p:spPr>
          <a:xfrm>
            <a:off x="7841358" y="3719356"/>
            <a:ext cx="123729" cy="8283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AB3F058B-B8E9-DFCB-9F8C-9A18B5D2BE91}"/>
              </a:ext>
            </a:extLst>
          </p:cNvPr>
          <p:cNvCxnSpPr>
            <a:cxnSpLocks/>
          </p:cNvCxnSpPr>
          <p:nvPr/>
        </p:nvCxnSpPr>
        <p:spPr>
          <a:xfrm>
            <a:off x="832776" y="6618855"/>
            <a:ext cx="11582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0B167D92-BE77-496F-C437-58A3CF8C5A07}"/>
              </a:ext>
            </a:extLst>
          </p:cNvPr>
          <p:cNvSpPr/>
          <p:nvPr/>
        </p:nvSpPr>
        <p:spPr>
          <a:xfrm>
            <a:off x="1690750" y="1719634"/>
            <a:ext cx="3532674" cy="4648190"/>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Text Box 5">
            <a:extLst>
              <a:ext uri="{FF2B5EF4-FFF2-40B4-BE49-F238E27FC236}">
                <a16:creationId xmlns:a16="http://schemas.microsoft.com/office/drawing/2014/main" id="{AC7A0202-D724-9D57-2F2F-61E19945F762}"/>
              </a:ext>
            </a:extLst>
          </p:cNvPr>
          <p:cNvSpPr txBox="1">
            <a:spLocks noChangeArrowheads="1"/>
          </p:cNvSpPr>
          <p:nvPr/>
        </p:nvSpPr>
        <p:spPr bwMode="auto">
          <a:xfrm>
            <a:off x="5846839" y="6448590"/>
            <a:ext cx="2898147"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武村の方で作成済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6" name="四角形: 角を丸くする 25">
            <a:extLst>
              <a:ext uri="{FF2B5EF4-FFF2-40B4-BE49-F238E27FC236}">
                <a16:creationId xmlns:a16="http://schemas.microsoft.com/office/drawing/2014/main" id="{2BA5C833-32E9-AA4C-D4EA-C0A674F75853}"/>
              </a:ext>
            </a:extLst>
          </p:cNvPr>
          <p:cNvSpPr/>
          <p:nvPr/>
        </p:nvSpPr>
        <p:spPr>
          <a:xfrm>
            <a:off x="5345443" y="1913104"/>
            <a:ext cx="2548438" cy="4648190"/>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 Box 5">
            <a:extLst>
              <a:ext uri="{FF2B5EF4-FFF2-40B4-BE49-F238E27FC236}">
                <a16:creationId xmlns:a16="http://schemas.microsoft.com/office/drawing/2014/main" id="{E3BC71F0-B092-900D-BB66-C45C91BDBD8E}"/>
              </a:ext>
            </a:extLst>
          </p:cNvPr>
          <p:cNvSpPr txBox="1">
            <a:spLocks noChangeArrowheads="1"/>
          </p:cNvSpPr>
          <p:nvPr/>
        </p:nvSpPr>
        <p:spPr bwMode="auto">
          <a:xfrm>
            <a:off x="2757560" y="6406848"/>
            <a:ext cx="2898147"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武村の方で</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枚作成済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AF721DE5-CB80-D901-6FB7-8F71B030EFC5}"/>
              </a:ext>
            </a:extLst>
          </p:cNvPr>
          <p:cNvSpPr/>
          <p:nvPr/>
        </p:nvSpPr>
        <p:spPr>
          <a:xfrm>
            <a:off x="5483801" y="2961697"/>
            <a:ext cx="813086" cy="99346"/>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621D7C0-73AD-5F6D-E041-0F50C740C437}"/>
              </a:ext>
            </a:extLst>
          </p:cNvPr>
          <p:cNvSpPr/>
          <p:nvPr/>
        </p:nvSpPr>
        <p:spPr>
          <a:xfrm>
            <a:off x="5466743" y="2824939"/>
            <a:ext cx="813086" cy="99346"/>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3A3D169-7AF2-481A-BBDA-2A704B8ACF23}"/>
              </a:ext>
            </a:extLst>
          </p:cNvPr>
          <p:cNvSpPr/>
          <p:nvPr/>
        </p:nvSpPr>
        <p:spPr>
          <a:xfrm>
            <a:off x="5483801" y="3583705"/>
            <a:ext cx="813086" cy="99346"/>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75872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8" y="151066"/>
            <a:ext cx="9151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風土記の丘にて必要な「のりパネ」のサイズと枚数</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
        <p:nvSpPr>
          <p:cNvPr id="3" name="Text Box 5">
            <a:extLst>
              <a:ext uri="{FF2B5EF4-FFF2-40B4-BE49-F238E27FC236}">
                <a16:creationId xmlns:a16="http://schemas.microsoft.com/office/drawing/2014/main" id="{EEF4529E-613A-7871-445E-5937517DEBC5}"/>
              </a:ext>
            </a:extLst>
          </p:cNvPr>
          <p:cNvSpPr txBox="1">
            <a:spLocks noChangeArrowheads="1"/>
          </p:cNvSpPr>
          <p:nvPr/>
        </p:nvSpPr>
        <p:spPr bwMode="auto">
          <a:xfrm>
            <a:off x="232140" y="951139"/>
            <a:ext cx="2686050" cy="1631216"/>
          </a:xfrm>
          <a:prstGeom prst="rect">
            <a:avLst/>
          </a:prstGeom>
          <a:no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主軸：長さ　　</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6000mm</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以上　幅　</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以上　</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40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枚→幅がさらに大きければ枚数はさらに減る。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8" name="図 7">
            <a:extLst>
              <a:ext uri="{FF2B5EF4-FFF2-40B4-BE49-F238E27FC236}">
                <a16:creationId xmlns:a16="http://schemas.microsoft.com/office/drawing/2014/main" id="{F4367D5F-C96D-CA68-29DB-53C0D62CC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439" y="1164082"/>
            <a:ext cx="5660421" cy="608247"/>
          </a:xfrm>
          <a:prstGeom prst="rect">
            <a:avLst/>
          </a:prstGeom>
        </p:spPr>
      </p:pic>
      <p:sp>
        <p:nvSpPr>
          <p:cNvPr id="9" name="Text Box 5">
            <a:extLst>
              <a:ext uri="{FF2B5EF4-FFF2-40B4-BE49-F238E27FC236}">
                <a16:creationId xmlns:a16="http://schemas.microsoft.com/office/drawing/2014/main" id="{145D571E-DDD3-FFFD-5F18-109FA2461B8E}"/>
              </a:ext>
            </a:extLst>
          </p:cNvPr>
          <p:cNvSpPr txBox="1">
            <a:spLocks noChangeArrowheads="1"/>
          </p:cNvSpPr>
          <p:nvPr/>
        </p:nvSpPr>
        <p:spPr bwMode="auto">
          <a:xfrm>
            <a:off x="232140" y="2786469"/>
            <a:ext cx="4873260" cy="1015663"/>
          </a:xfrm>
          <a:prstGeom prst="rect">
            <a:avLst/>
          </a:prstGeom>
          <a:no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読み取り窓、左側＋右側　幅　約スライド主軸：長さ　約</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420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幅　約</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110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枚。</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11" name="図 10" descr="テキスト&#10;&#10;自動的に生成された説明">
            <a:extLst>
              <a:ext uri="{FF2B5EF4-FFF2-40B4-BE49-F238E27FC236}">
                <a16:creationId xmlns:a16="http://schemas.microsoft.com/office/drawing/2014/main" id="{B0E5F07C-62C6-9942-C24A-C7D41FCE6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902" y="2861967"/>
            <a:ext cx="3011710" cy="1037145"/>
          </a:xfrm>
          <a:prstGeom prst="rect">
            <a:avLst/>
          </a:prstGeom>
        </p:spPr>
      </p:pic>
      <p:sp>
        <p:nvSpPr>
          <p:cNvPr id="12" name="Text Box 5">
            <a:extLst>
              <a:ext uri="{FF2B5EF4-FFF2-40B4-BE49-F238E27FC236}">
                <a16:creationId xmlns:a16="http://schemas.microsoft.com/office/drawing/2014/main" id="{765CE5DD-272B-67B1-A9B0-A2A7FE66BF22}"/>
              </a:ext>
            </a:extLst>
          </p:cNvPr>
          <p:cNvSpPr txBox="1">
            <a:spLocks noChangeArrowheads="1"/>
          </p:cNvSpPr>
          <p:nvPr/>
        </p:nvSpPr>
        <p:spPr bwMode="auto">
          <a:xfrm>
            <a:off x="232140" y="4646198"/>
            <a:ext cx="2686050" cy="1631216"/>
          </a:xfrm>
          <a:prstGeom prst="rect">
            <a:avLst/>
          </a:prstGeom>
          <a:no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そのほかの小さな部品パネル（補強レール、観察窓、観察窓押さえなど）は武村の方で、製作すみ。</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四角形: 角を丸くする 3">
            <a:extLst>
              <a:ext uri="{FF2B5EF4-FFF2-40B4-BE49-F238E27FC236}">
                <a16:creationId xmlns:a16="http://schemas.microsoft.com/office/drawing/2014/main" id="{08AF77F3-332F-0065-9F67-3DACEDF629AD}"/>
              </a:ext>
            </a:extLst>
          </p:cNvPr>
          <p:cNvSpPr/>
          <p:nvPr/>
        </p:nvSpPr>
        <p:spPr>
          <a:xfrm>
            <a:off x="116902" y="2642248"/>
            <a:ext cx="8511531" cy="1462825"/>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6CEF91F6-AEB2-A57E-695E-5A1FB7B42F91}"/>
              </a:ext>
            </a:extLst>
          </p:cNvPr>
          <p:cNvSpPr/>
          <p:nvPr/>
        </p:nvSpPr>
        <p:spPr>
          <a:xfrm>
            <a:off x="67244" y="4482753"/>
            <a:ext cx="8629284" cy="2073690"/>
          </a:xfrm>
          <a:prstGeom prst="roundRect">
            <a:avLst/>
          </a:prstGeom>
          <a:solidFill>
            <a:schemeClr val="accent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
            <a:extLst>
              <a:ext uri="{FF2B5EF4-FFF2-40B4-BE49-F238E27FC236}">
                <a16:creationId xmlns:a16="http://schemas.microsoft.com/office/drawing/2014/main" id="{D3C9D8B3-CB1B-D1B4-A8EF-13CD3B721B0B}"/>
              </a:ext>
            </a:extLst>
          </p:cNvPr>
          <p:cNvSpPr txBox="1">
            <a:spLocks noChangeArrowheads="1"/>
          </p:cNvSpPr>
          <p:nvPr/>
        </p:nvSpPr>
        <p:spPr bwMode="auto">
          <a:xfrm>
            <a:off x="3101195" y="3924682"/>
            <a:ext cx="2898147"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武村の方で一部は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枚作成済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Text Box 5">
            <a:extLst>
              <a:ext uri="{FF2B5EF4-FFF2-40B4-BE49-F238E27FC236}">
                <a16:creationId xmlns:a16="http://schemas.microsoft.com/office/drawing/2014/main" id="{11CBB743-4018-B5E2-BBD0-8A5A1357A34B}"/>
              </a:ext>
            </a:extLst>
          </p:cNvPr>
          <p:cNvSpPr txBox="1">
            <a:spLocks noChangeArrowheads="1"/>
          </p:cNvSpPr>
          <p:nvPr/>
        </p:nvSpPr>
        <p:spPr bwMode="auto">
          <a:xfrm>
            <a:off x="3251439" y="6356388"/>
            <a:ext cx="2898147"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武村の方で作成済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13418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258084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ーブル, 空気, スキー, ブルー が含まれている画像&#10;&#10;自動的に生成された説明">
            <a:extLst>
              <a:ext uri="{FF2B5EF4-FFF2-40B4-BE49-F238E27FC236}">
                <a16:creationId xmlns:a16="http://schemas.microsoft.com/office/drawing/2014/main" id="{973F7684-AAE7-4E29-3202-E87BA55FE43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210" r="29576" b="29976"/>
          <a:stretch/>
        </p:blipFill>
        <p:spPr>
          <a:xfrm rot="19046565">
            <a:off x="1487217" y="1049577"/>
            <a:ext cx="830400" cy="750318"/>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98053" y="73487"/>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木の高さをはかりたいときの例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161561" y="-92893"/>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き　　　　　　たか　　　　　　　　　　　　　　　　　　　　　　　　　　　　　　れい　　　　　　　　　　　　　　</a:t>
            </a:r>
          </a:p>
        </p:txBody>
      </p:sp>
      <p:pic>
        <p:nvPicPr>
          <p:cNvPr id="9" name="図 8" descr="テーブル, 空気, スキー, ブルー が含まれている画像&#10;&#10;自動的に生成された説明">
            <a:extLst>
              <a:ext uri="{FF2B5EF4-FFF2-40B4-BE49-F238E27FC236}">
                <a16:creationId xmlns:a16="http://schemas.microsoft.com/office/drawing/2014/main" id="{95B69B1A-F821-3FF6-8F1D-9563DFC6051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9936" y="5170892"/>
            <a:ext cx="1994064" cy="1536042"/>
          </a:xfrm>
          <a:prstGeom prst="rect">
            <a:avLst/>
          </a:prstGeom>
        </p:spPr>
      </p:pic>
      <p:sp>
        <p:nvSpPr>
          <p:cNvPr id="13" name="フリーフォーム: 図形 12">
            <a:extLst>
              <a:ext uri="{FF2B5EF4-FFF2-40B4-BE49-F238E27FC236}">
                <a16:creationId xmlns:a16="http://schemas.microsoft.com/office/drawing/2014/main" id="{ADF647FF-E9EB-8D0C-3531-D254851CC79D}"/>
              </a:ext>
            </a:extLst>
          </p:cNvPr>
          <p:cNvSpPr/>
          <p:nvPr/>
        </p:nvSpPr>
        <p:spPr>
          <a:xfrm flipH="1">
            <a:off x="1608755" y="1255509"/>
            <a:ext cx="5818023" cy="4465063"/>
          </a:xfrm>
          <a:custGeom>
            <a:avLst/>
            <a:gdLst>
              <a:gd name="connsiteX0" fmla="*/ 0 w 5041900"/>
              <a:gd name="connsiteY0" fmla="*/ 4102100 h 4102100"/>
              <a:gd name="connsiteX1" fmla="*/ 5041900 w 5041900"/>
              <a:gd name="connsiteY1" fmla="*/ 0 h 4102100"/>
              <a:gd name="connsiteX2" fmla="*/ 5041900 w 5041900"/>
              <a:gd name="connsiteY2" fmla="*/ 0 h 4102100"/>
              <a:gd name="connsiteX0" fmla="*/ 0 w 5041900"/>
              <a:gd name="connsiteY0" fmla="*/ 4102100 h 4102100"/>
              <a:gd name="connsiteX1" fmla="*/ 2730500 w 5041900"/>
              <a:gd name="connsiteY1" fmla="*/ 1549400 h 4102100"/>
              <a:gd name="connsiteX2" fmla="*/ 5041900 w 5041900"/>
              <a:gd name="connsiteY2" fmla="*/ 0 h 4102100"/>
              <a:gd name="connsiteX3" fmla="*/ 5041900 w 5041900"/>
              <a:gd name="connsiteY3" fmla="*/ 0 h 4102100"/>
              <a:gd name="connsiteX0" fmla="*/ 0 w 5041900"/>
              <a:gd name="connsiteY0" fmla="*/ 4102100 h 4102100"/>
              <a:gd name="connsiteX1" fmla="*/ 2730500 w 5041900"/>
              <a:gd name="connsiteY1" fmla="*/ 1549400 h 4102100"/>
              <a:gd name="connsiteX2" fmla="*/ 5041900 w 5041900"/>
              <a:gd name="connsiteY2" fmla="*/ 0 h 4102100"/>
              <a:gd name="connsiteX3" fmla="*/ 5041900 w 5041900"/>
              <a:gd name="connsiteY3" fmla="*/ 0 h 4102100"/>
              <a:gd name="connsiteX0" fmla="*/ 0 w 5041900"/>
              <a:gd name="connsiteY0" fmla="*/ 4102100 h 4102100"/>
              <a:gd name="connsiteX1" fmla="*/ 2730500 w 5041900"/>
              <a:gd name="connsiteY1" fmla="*/ 1549400 h 4102100"/>
              <a:gd name="connsiteX2" fmla="*/ 4483100 w 5041900"/>
              <a:gd name="connsiteY2" fmla="*/ 292100 h 4102100"/>
              <a:gd name="connsiteX3" fmla="*/ 5041900 w 5041900"/>
              <a:gd name="connsiteY3" fmla="*/ 0 h 4102100"/>
              <a:gd name="connsiteX4" fmla="*/ 5041900 w 5041900"/>
              <a:gd name="connsiteY4" fmla="*/ 0 h 4102100"/>
              <a:gd name="connsiteX0" fmla="*/ 0 w 5041900"/>
              <a:gd name="connsiteY0" fmla="*/ 4102100 h 4102100"/>
              <a:gd name="connsiteX1" fmla="*/ 2730500 w 5041900"/>
              <a:gd name="connsiteY1" fmla="*/ 1549400 h 4102100"/>
              <a:gd name="connsiteX2" fmla="*/ 4483100 w 5041900"/>
              <a:gd name="connsiteY2" fmla="*/ 292100 h 4102100"/>
              <a:gd name="connsiteX3" fmla="*/ 5041900 w 5041900"/>
              <a:gd name="connsiteY3" fmla="*/ 0 h 4102100"/>
              <a:gd name="connsiteX4" fmla="*/ 5041900 w 5041900"/>
              <a:gd name="connsiteY4" fmla="*/ 0 h 410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1900" h="4102100">
                <a:moveTo>
                  <a:pt x="0" y="4102100"/>
                </a:moveTo>
                <a:cubicBezTo>
                  <a:pt x="918633" y="3340100"/>
                  <a:pt x="1811867" y="2311400"/>
                  <a:pt x="2730500" y="1549400"/>
                </a:cubicBezTo>
                <a:cubicBezTo>
                  <a:pt x="3477683" y="929217"/>
                  <a:pt x="4097867" y="550333"/>
                  <a:pt x="4483100" y="292100"/>
                </a:cubicBezTo>
                <a:cubicBezTo>
                  <a:pt x="4906433" y="46567"/>
                  <a:pt x="4948767" y="63500"/>
                  <a:pt x="5041900" y="0"/>
                </a:cubicBezTo>
                <a:lnTo>
                  <a:pt x="5041900" y="0"/>
                </a:lnTo>
              </a:path>
            </a:pathLst>
          </a:custGeom>
          <a:noFill/>
          <a:ln w="3175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CA41FA1F-7460-0E28-0351-3AB9BE7AC028}"/>
              </a:ext>
            </a:extLst>
          </p:cNvPr>
          <p:cNvSpPr txBox="1">
            <a:spLocks noChangeArrowheads="1"/>
          </p:cNvSpPr>
          <p:nvPr/>
        </p:nvSpPr>
        <p:spPr bwMode="auto">
          <a:xfrm>
            <a:off x="3402719" y="774572"/>
            <a:ext cx="5575888" cy="224676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ペットボトルロケットを飛ばし、高い木にひっかかった。</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ハシゴでのぼって近くまでは行けるが、棒を使わないと届かない。</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木の高さがわかれば、棒の長さもわかるのだが</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t>
            </a: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巻き尺は高いところでは使えない</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t>
            </a:r>
          </a:p>
        </p:txBody>
      </p:sp>
      <p:pic>
        <p:nvPicPr>
          <p:cNvPr id="16" name="図 15" descr="テーブル が含まれている画像&#10;&#10;自動的に生成された説明">
            <a:extLst>
              <a:ext uri="{FF2B5EF4-FFF2-40B4-BE49-F238E27FC236}">
                <a16:creationId xmlns:a16="http://schemas.microsoft.com/office/drawing/2014/main" id="{12AF6F8B-EFF7-B815-CBCC-CF368FB33AE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9667742">
            <a:off x="1748911" y="3821410"/>
            <a:ext cx="1004083" cy="2939091"/>
          </a:xfrm>
          <a:prstGeom prst="rect">
            <a:avLst/>
          </a:prstGeom>
        </p:spPr>
      </p:pic>
      <p:grpSp>
        <p:nvGrpSpPr>
          <p:cNvPr id="28" name="グループ化 27">
            <a:extLst>
              <a:ext uri="{FF2B5EF4-FFF2-40B4-BE49-F238E27FC236}">
                <a16:creationId xmlns:a16="http://schemas.microsoft.com/office/drawing/2014/main" id="{EF93FE21-0070-0F28-4F3D-19ED62873A3D}"/>
              </a:ext>
            </a:extLst>
          </p:cNvPr>
          <p:cNvGrpSpPr/>
          <p:nvPr/>
        </p:nvGrpSpPr>
        <p:grpSpPr>
          <a:xfrm>
            <a:off x="6873421" y="3693823"/>
            <a:ext cx="1994063" cy="1879259"/>
            <a:chOff x="6580271" y="2974886"/>
            <a:chExt cx="2351121" cy="2314919"/>
          </a:xfrm>
        </p:grpSpPr>
        <p:pic>
          <p:nvPicPr>
            <p:cNvPr id="25" name="図 24" descr="ツール が含まれている画像&#10;&#10;自動的に生成された説明">
              <a:extLst>
                <a:ext uri="{FF2B5EF4-FFF2-40B4-BE49-F238E27FC236}">
                  <a16:creationId xmlns:a16="http://schemas.microsoft.com/office/drawing/2014/main" id="{555132B7-5B6B-6CE7-B65E-EDDFC42EA4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948" t="23735" r="9281" b="14360"/>
            <a:stretch/>
          </p:blipFill>
          <p:spPr>
            <a:xfrm>
              <a:off x="6580271" y="3195463"/>
              <a:ext cx="2186805" cy="1676001"/>
            </a:xfrm>
            <a:prstGeom prst="rect">
              <a:avLst/>
            </a:prstGeom>
          </p:spPr>
        </p:pic>
        <p:sp>
          <p:nvSpPr>
            <p:cNvPr id="26" name="正方形/長方形 25">
              <a:extLst>
                <a:ext uri="{FF2B5EF4-FFF2-40B4-BE49-F238E27FC236}">
                  <a16:creationId xmlns:a16="http://schemas.microsoft.com/office/drawing/2014/main" id="{38708D51-53D3-72CE-9C9B-9296D053AC7B}"/>
                </a:ext>
              </a:extLst>
            </p:cNvPr>
            <p:cNvSpPr/>
            <p:nvPr/>
          </p:nvSpPr>
          <p:spPr>
            <a:xfrm rot="2815433">
              <a:off x="7708916" y="2876003"/>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9DDA00B-9944-403D-CD65-A9606BD1FCC9}"/>
                </a:ext>
              </a:extLst>
            </p:cNvPr>
            <p:cNvSpPr/>
            <p:nvPr/>
          </p:nvSpPr>
          <p:spPr>
            <a:xfrm rot="18920315">
              <a:off x="7700306" y="2974886"/>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463B595A-2091-B145-5DB1-B5A0B59A32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64" y="554172"/>
            <a:ext cx="3144774" cy="6303828"/>
          </a:xfrm>
          <a:prstGeom prst="rect">
            <a:avLst/>
          </a:prstGeom>
        </p:spPr>
      </p:pic>
      <p:pic>
        <p:nvPicPr>
          <p:cNvPr id="17" name="グラフィックス 16">
            <a:extLst>
              <a:ext uri="{FF2B5EF4-FFF2-40B4-BE49-F238E27FC236}">
                <a16:creationId xmlns:a16="http://schemas.microsoft.com/office/drawing/2014/main" id="{C8CDF1E2-E2FE-5DAC-8DE6-5F25D6EBA88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1518921" y="3185746"/>
            <a:ext cx="625347" cy="1016154"/>
          </a:xfrm>
          <a:prstGeom prst="rect">
            <a:avLst/>
          </a:prstGeom>
        </p:spPr>
      </p:pic>
      <p:sp>
        <p:nvSpPr>
          <p:cNvPr id="20" name="正方形/長方形 19">
            <a:extLst>
              <a:ext uri="{FF2B5EF4-FFF2-40B4-BE49-F238E27FC236}">
                <a16:creationId xmlns:a16="http://schemas.microsoft.com/office/drawing/2014/main" id="{4183FFF4-34FA-776C-2A39-350E75A83504}"/>
              </a:ext>
            </a:extLst>
          </p:cNvPr>
          <p:cNvSpPr/>
          <p:nvPr/>
        </p:nvSpPr>
        <p:spPr>
          <a:xfrm>
            <a:off x="1616622" y="1596219"/>
            <a:ext cx="45719"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87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a:extLst>
              <a:ext uri="{FF2B5EF4-FFF2-40B4-BE49-F238E27FC236}">
                <a16:creationId xmlns:a16="http://schemas.microsoft.com/office/drawing/2014/main" id="{C85D4026-B74C-D5BC-CF50-7DC37F6B17C5}"/>
              </a:ext>
            </a:extLst>
          </p:cNvPr>
          <p:cNvSpPr/>
          <p:nvPr/>
        </p:nvSpPr>
        <p:spPr>
          <a:xfrm rot="16200000">
            <a:off x="3562340" y="4670771"/>
            <a:ext cx="153168" cy="111832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2">
            <a:extLst>
              <a:ext uri="{FF2B5EF4-FFF2-40B4-BE49-F238E27FC236}">
                <a16:creationId xmlns:a16="http://schemas.microsoft.com/office/drawing/2014/main" id="{53EA1F24-B248-A35B-AADD-A6CF263AE18B}"/>
              </a:ext>
            </a:extLst>
          </p:cNvPr>
          <p:cNvSpPr txBox="1">
            <a:spLocks noChangeArrowheads="1"/>
          </p:cNvSpPr>
          <p:nvPr/>
        </p:nvSpPr>
        <p:spPr bwMode="auto">
          <a:xfrm>
            <a:off x="2762003" y="5623960"/>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110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工作画用紙　必要寸法</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　　　　　　　　　　　　　　</a:t>
            </a:r>
          </a:p>
        </p:txBody>
      </p:sp>
      <p:sp>
        <p:nvSpPr>
          <p:cNvPr id="8" name="正方形/長方形 7">
            <a:extLst>
              <a:ext uri="{FF2B5EF4-FFF2-40B4-BE49-F238E27FC236}">
                <a16:creationId xmlns:a16="http://schemas.microsoft.com/office/drawing/2014/main" id="{9889E34D-5CD1-3EC6-98E5-A79EFF7CA01C}"/>
              </a:ext>
            </a:extLst>
          </p:cNvPr>
          <p:cNvSpPr/>
          <p:nvPr/>
        </p:nvSpPr>
        <p:spPr>
          <a:xfrm rot="16200000">
            <a:off x="-273102" y="3662141"/>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16200000">
            <a:off x="798317" y="4815484"/>
            <a:ext cx="557870" cy="11526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2">
            <a:extLst>
              <a:ext uri="{FF2B5EF4-FFF2-40B4-BE49-F238E27FC236}">
                <a16:creationId xmlns:a16="http://schemas.microsoft.com/office/drawing/2014/main" id="{3800B0E2-07A7-5C87-98B5-757A594C3690}"/>
              </a:ext>
            </a:extLst>
          </p:cNvPr>
          <p:cNvSpPr txBox="1">
            <a:spLocks noChangeArrowheads="1"/>
          </p:cNvSpPr>
          <p:nvPr/>
        </p:nvSpPr>
        <p:spPr bwMode="auto">
          <a:xfrm rot="16200000">
            <a:off x="1813050" y="3540495"/>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325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1" name="Text Box 5">
            <a:extLst>
              <a:ext uri="{FF2B5EF4-FFF2-40B4-BE49-F238E27FC236}">
                <a16:creationId xmlns:a16="http://schemas.microsoft.com/office/drawing/2014/main" id="{7BCBABD2-C6A3-8DE5-9A92-046E84ABDC2B}"/>
              </a:ext>
            </a:extLst>
          </p:cNvPr>
          <p:cNvSpPr txBox="1">
            <a:spLocks noChangeArrowheads="1"/>
          </p:cNvSpPr>
          <p:nvPr/>
        </p:nvSpPr>
        <p:spPr bwMode="auto">
          <a:xfrm>
            <a:off x="293037" y="751187"/>
            <a:ext cx="1683273"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副軸　スライド窓　左　　外側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9" name="直線矢印コネクタ 28">
            <a:extLst>
              <a:ext uri="{FF2B5EF4-FFF2-40B4-BE49-F238E27FC236}">
                <a16:creationId xmlns:a16="http://schemas.microsoft.com/office/drawing/2014/main" id="{C8E71551-227F-D97E-31E6-1635705F32E3}"/>
              </a:ext>
            </a:extLst>
          </p:cNvPr>
          <p:cNvCxnSpPr>
            <a:cxnSpLocks/>
          </p:cNvCxnSpPr>
          <p:nvPr/>
        </p:nvCxnSpPr>
        <p:spPr>
          <a:xfrm>
            <a:off x="1105553" y="1839288"/>
            <a:ext cx="58259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05BF03CC-E477-0BE6-4BBC-A0EA3BAAA6B4}"/>
              </a:ext>
            </a:extLst>
          </p:cNvPr>
          <p:cNvCxnSpPr>
            <a:cxnSpLocks/>
          </p:cNvCxnSpPr>
          <p:nvPr/>
        </p:nvCxnSpPr>
        <p:spPr>
          <a:xfrm flipV="1">
            <a:off x="5207753" y="2227656"/>
            <a:ext cx="0" cy="152726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2">
            <a:extLst>
              <a:ext uri="{FF2B5EF4-FFF2-40B4-BE49-F238E27FC236}">
                <a16:creationId xmlns:a16="http://schemas.microsoft.com/office/drawing/2014/main" id="{9F92EC63-EEDA-17F6-54EE-18C005A7C326}"/>
              </a:ext>
            </a:extLst>
          </p:cNvPr>
          <p:cNvSpPr txBox="1">
            <a:spLocks noChangeArrowheads="1"/>
          </p:cNvSpPr>
          <p:nvPr/>
        </p:nvSpPr>
        <p:spPr bwMode="auto">
          <a:xfrm>
            <a:off x="4670444" y="1826505"/>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39" name="正方形/長方形 38">
            <a:extLst>
              <a:ext uri="{FF2B5EF4-FFF2-40B4-BE49-F238E27FC236}">
                <a16:creationId xmlns:a16="http://schemas.microsoft.com/office/drawing/2014/main" id="{51E0B776-D9E6-7BA5-0F11-178D3A61308B}"/>
              </a:ext>
            </a:extLst>
          </p:cNvPr>
          <p:cNvSpPr/>
          <p:nvPr/>
        </p:nvSpPr>
        <p:spPr>
          <a:xfrm>
            <a:off x="4670444" y="2227656"/>
            <a:ext cx="323299" cy="152726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Text Box 5">
            <a:extLst>
              <a:ext uri="{FF2B5EF4-FFF2-40B4-BE49-F238E27FC236}">
                <a16:creationId xmlns:a16="http://schemas.microsoft.com/office/drawing/2014/main" id="{7FF46BFC-969B-50A3-8D8A-4E47E7802661}"/>
              </a:ext>
            </a:extLst>
          </p:cNvPr>
          <p:cNvSpPr txBox="1">
            <a:spLocks noChangeArrowheads="1"/>
          </p:cNvSpPr>
          <p:nvPr/>
        </p:nvSpPr>
        <p:spPr bwMode="auto">
          <a:xfrm>
            <a:off x="4477004" y="781101"/>
            <a:ext cx="1104994"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観測ガイド窓　補強用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42" name="直線矢印コネクタ 41">
            <a:extLst>
              <a:ext uri="{FF2B5EF4-FFF2-40B4-BE49-F238E27FC236}">
                <a16:creationId xmlns:a16="http://schemas.microsoft.com/office/drawing/2014/main" id="{1A587079-D3C2-E85E-17E4-C4129859AA4D}"/>
              </a:ext>
            </a:extLst>
          </p:cNvPr>
          <p:cNvCxnSpPr>
            <a:cxnSpLocks/>
          </p:cNvCxnSpPr>
          <p:nvPr/>
        </p:nvCxnSpPr>
        <p:spPr>
          <a:xfrm>
            <a:off x="4661164" y="2129866"/>
            <a:ext cx="35537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E3A6F295-9FEE-1C5C-B248-AD76693A72F1}"/>
              </a:ext>
            </a:extLst>
          </p:cNvPr>
          <p:cNvCxnSpPr>
            <a:cxnSpLocks/>
          </p:cNvCxnSpPr>
          <p:nvPr/>
        </p:nvCxnSpPr>
        <p:spPr>
          <a:xfrm flipV="1">
            <a:off x="2465237" y="5856659"/>
            <a:ext cx="1751647" cy="144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545688" y="5860461"/>
            <a:ext cx="115822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2">
            <a:extLst>
              <a:ext uri="{FF2B5EF4-FFF2-40B4-BE49-F238E27FC236}">
                <a16:creationId xmlns:a16="http://schemas.microsoft.com/office/drawing/2014/main" id="{5A4E30B2-2686-183D-C78C-9B4EC7C4DE2E}"/>
              </a:ext>
            </a:extLst>
          </p:cNvPr>
          <p:cNvSpPr txBox="1">
            <a:spLocks noChangeArrowheads="1"/>
          </p:cNvSpPr>
          <p:nvPr/>
        </p:nvSpPr>
        <p:spPr bwMode="auto">
          <a:xfrm>
            <a:off x="905917" y="5681601"/>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75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54" name="直線矢印コネクタ 53">
            <a:extLst>
              <a:ext uri="{FF2B5EF4-FFF2-40B4-BE49-F238E27FC236}">
                <a16:creationId xmlns:a16="http://schemas.microsoft.com/office/drawing/2014/main" id="{666F9A0B-3137-5E72-F415-7152D437EB07}"/>
              </a:ext>
            </a:extLst>
          </p:cNvPr>
          <p:cNvCxnSpPr>
            <a:cxnSpLocks/>
          </p:cNvCxnSpPr>
          <p:nvPr/>
        </p:nvCxnSpPr>
        <p:spPr>
          <a:xfrm flipV="1">
            <a:off x="1923025" y="5074752"/>
            <a:ext cx="0" cy="55787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2">
            <a:extLst>
              <a:ext uri="{FF2B5EF4-FFF2-40B4-BE49-F238E27FC236}">
                <a16:creationId xmlns:a16="http://schemas.microsoft.com/office/drawing/2014/main" id="{D92172A9-0321-EF36-16DE-14F35B5294F4}"/>
              </a:ext>
            </a:extLst>
          </p:cNvPr>
          <p:cNvSpPr txBox="1">
            <a:spLocks noChangeArrowheads="1"/>
          </p:cNvSpPr>
          <p:nvPr/>
        </p:nvSpPr>
        <p:spPr bwMode="auto">
          <a:xfrm rot="16200000">
            <a:off x="1514488" y="5258604"/>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50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13" name="直線矢印コネクタ 12">
            <a:extLst>
              <a:ext uri="{FF2B5EF4-FFF2-40B4-BE49-F238E27FC236}">
                <a16:creationId xmlns:a16="http://schemas.microsoft.com/office/drawing/2014/main" id="{D982D7D2-9675-0EA6-BC91-AA19E12A4CAF}"/>
              </a:ext>
            </a:extLst>
          </p:cNvPr>
          <p:cNvCxnSpPr>
            <a:cxnSpLocks/>
          </p:cNvCxnSpPr>
          <p:nvPr/>
        </p:nvCxnSpPr>
        <p:spPr>
          <a:xfrm flipH="1" flipV="1">
            <a:off x="1968855" y="1887018"/>
            <a:ext cx="29089" cy="374560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36D7E34C-A654-1BF8-ED92-DE832BAC09E9}"/>
              </a:ext>
            </a:extLst>
          </p:cNvPr>
          <p:cNvSpPr/>
          <p:nvPr/>
        </p:nvSpPr>
        <p:spPr>
          <a:xfrm rot="16200000">
            <a:off x="1328148" y="1962428"/>
            <a:ext cx="246222" cy="10881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5CFED35B-BC6C-0B17-0686-36C3F19AEE6E}"/>
              </a:ext>
            </a:extLst>
          </p:cNvPr>
          <p:cNvSpPr/>
          <p:nvPr/>
        </p:nvSpPr>
        <p:spPr>
          <a:xfrm rot="16200000">
            <a:off x="-211569" y="3466146"/>
            <a:ext cx="3206553" cy="6171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0C95B95-279F-7483-EF56-A7B758CBB61C}"/>
              </a:ext>
            </a:extLst>
          </p:cNvPr>
          <p:cNvSpPr/>
          <p:nvPr/>
        </p:nvSpPr>
        <p:spPr>
          <a:xfrm rot="16200000">
            <a:off x="5998" y="3146449"/>
            <a:ext cx="2599555" cy="941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59904F85-7F3A-FDDE-2805-D7E07D1D2171}"/>
              </a:ext>
            </a:extLst>
          </p:cNvPr>
          <p:cNvSpPr/>
          <p:nvPr/>
        </p:nvSpPr>
        <p:spPr>
          <a:xfrm rot="16200000">
            <a:off x="1348816" y="3468470"/>
            <a:ext cx="246222" cy="6963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16200000">
            <a:off x="1747686" y="2682536"/>
            <a:ext cx="3274295" cy="165432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
            <a:extLst>
              <a:ext uri="{FF2B5EF4-FFF2-40B4-BE49-F238E27FC236}">
                <a16:creationId xmlns:a16="http://schemas.microsoft.com/office/drawing/2014/main" id="{B2B886C0-35C1-68A2-868F-5282DF060339}"/>
              </a:ext>
            </a:extLst>
          </p:cNvPr>
          <p:cNvSpPr txBox="1">
            <a:spLocks noChangeArrowheads="1"/>
          </p:cNvSpPr>
          <p:nvPr/>
        </p:nvSpPr>
        <p:spPr bwMode="auto">
          <a:xfrm rot="16200000">
            <a:off x="4854679" y="2845285"/>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110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25" name="正方形/長方形 24">
            <a:extLst>
              <a:ext uri="{FF2B5EF4-FFF2-40B4-BE49-F238E27FC236}">
                <a16:creationId xmlns:a16="http://schemas.microsoft.com/office/drawing/2014/main" id="{49B14A30-2C5C-F477-DED6-40A4F2A5522E}"/>
              </a:ext>
            </a:extLst>
          </p:cNvPr>
          <p:cNvSpPr/>
          <p:nvPr/>
        </p:nvSpPr>
        <p:spPr>
          <a:xfrm rot="16200000">
            <a:off x="913946" y="5688191"/>
            <a:ext cx="320985" cy="115822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769D0EC6-BB9F-E0B1-BC56-4A6756DF63A9}"/>
              </a:ext>
            </a:extLst>
          </p:cNvPr>
          <p:cNvCxnSpPr>
            <a:cxnSpLocks/>
          </p:cNvCxnSpPr>
          <p:nvPr/>
        </p:nvCxnSpPr>
        <p:spPr>
          <a:xfrm>
            <a:off x="545688" y="6584131"/>
            <a:ext cx="9679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2">
            <a:extLst>
              <a:ext uri="{FF2B5EF4-FFF2-40B4-BE49-F238E27FC236}">
                <a16:creationId xmlns:a16="http://schemas.microsoft.com/office/drawing/2014/main" id="{92C4FE31-803F-79F7-ED7F-2624A01C7308}"/>
              </a:ext>
            </a:extLst>
          </p:cNvPr>
          <p:cNvSpPr txBox="1">
            <a:spLocks noChangeArrowheads="1"/>
          </p:cNvSpPr>
          <p:nvPr/>
        </p:nvSpPr>
        <p:spPr bwMode="auto">
          <a:xfrm>
            <a:off x="872500" y="6382854"/>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75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4" name="正方形/長方形 43">
            <a:extLst>
              <a:ext uri="{FF2B5EF4-FFF2-40B4-BE49-F238E27FC236}">
                <a16:creationId xmlns:a16="http://schemas.microsoft.com/office/drawing/2014/main" id="{F6A5B750-B549-2983-05E3-6AE121DEE352}"/>
              </a:ext>
            </a:extLst>
          </p:cNvPr>
          <p:cNvSpPr/>
          <p:nvPr/>
        </p:nvSpPr>
        <p:spPr>
          <a:xfrm>
            <a:off x="541653" y="5130469"/>
            <a:ext cx="1105311" cy="153404"/>
          </a:xfrm>
          <a:prstGeom prst="rect">
            <a:avLst/>
          </a:prstGeom>
          <a:solidFill>
            <a:srgbClr val="FFFF66">
              <a:alpha val="39000"/>
            </a:srgbClr>
          </a:solidFill>
          <a:ln w="31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A2F4CE0E-7BD7-D132-A739-C87921DD375C}"/>
              </a:ext>
            </a:extLst>
          </p:cNvPr>
          <p:cNvSpPr/>
          <p:nvPr/>
        </p:nvSpPr>
        <p:spPr>
          <a:xfrm>
            <a:off x="564982" y="5472182"/>
            <a:ext cx="1105311" cy="133885"/>
          </a:xfrm>
          <a:prstGeom prst="rect">
            <a:avLst/>
          </a:prstGeom>
          <a:solidFill>
            <a:srgbClr val="FFFF66">
              <a:alpha val="39000"/>
            </a:srgbClr>
          </a:solidFill>
          <a:ln w="31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0E089254-6370-59E3-5897-0336FF54B830}"/>
              </a:ext>
            </a:extLst>
          </p:cNvPr>
          <p:cNvSpPr/>
          <p:nvPr/>
        </p:nvSpPr>
        <p:spPr>
          <a:xfrm>
            <a:off x="3097707" y="5153116"/>
            <a:ext cx="1105311" cy="153404"/>
          </a:xfrm>
          <a:prstGeom prst="rect">
            <a:avLst/>
          </a:prstGeom>
          <a:solidFill>
            <a:srgbClr val="FFFF66">
              <a:alpha val="39000"/>
            </a:srgbClr>
          </a:solidFill>
          <a:ln w="31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0771C08-3B11-B446-8CE9-044E3BC1F111}"/>
              </a:ext>
            </a:extLst>
          </p:cNvPr>
          <p:cNvSpPr txBox="1">
            <a:spLocks noChangeArrowheads="1"/>
          </p:cNvSpPr>
          <p:nvPr/>
        </p:nvSpPr>
        <p:spPr bwMode="auto">
          <a:xfrm>
            <a:off x="533956" y="1945710"/>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Text Box 5">
            <a:extLst>
              <a:ext uri="{FF2B5EF4-FFF2-40B4-BE49-F238E27FC236}">
                <a16:creationId xmlns:a16="http://schemas.microsoft.com/office/drawing/2014/main" id="{27E4EA2F-6896-A9F9-2ECC-4C8DB0BF09B6}"/>
              </a:ext>
            </a:extLst>
          </p:cNvPr>
          <p:cNvSpPr txBox="1">
            <a:spLocks noChangeArrowheads="1"/>
          </p:cNvSpPr>
          <p:nvPr/>
        </p:nvSpPr>
        <p:spPr bwMode="auto">
          <a:xfrm>
            <a:off x="2259558" y="756353"/>
            <a:ext cx="1683273"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副軸　スライド窓　左　側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384B8C3C-3A68-AD86-0069-EEA7CAE547BC}"/>
              </a:ext>
            </a:extLst>
          </p:cNvPr>
          <p:cNvSpPr/>
          <p:nvPr/>
        </p:nvSpPr>
        <p:spPr>
          <a:xfrm rot="16200000">
            <a:off x="5386542" y="4223485"/>
            <a:ext cx="473983" cy="184601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5">
            <a:extLst>
              <a:ext uri="{FF2B5EF4-FFF2-40B4-BE49-F238E27FC236}">
                <a16:creationId xmlns:a16="http://schemas.microsoft.com/office/drawing/2014/main" id="{A32A578E-F18D-C0B9-9CD7-854ECAD36A79}"/>
              </a:ext>
            </a:extLst>
          </p:cNvPr>
          <p:cNvSpPr txBox="1">
            <a:spLocks noChangeArrowheads="1"/>
          </p:cNvSpPr>
          <p:nvPr/>
        </p:nvSpPr>
        <p:spPr bwMode="auto">
          <a:xfrm>
            <a:off x="4556787" y="4093174"/>
            <a:ext cx="2471088"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重りおさえ　補強用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2" name="直線コネクタ 21">
            <a:extLst>
              <a:ext uri="{FF2B5EF4-FFF2-40B4-BE49-F238E27FC236}">
                <a16:creationId xmlns:a16="http://schemas.microsoft.com/office/drawing/2014/main" id="{D3CE091A-978E-C56D-4AFF-1B48557CE64A}"/>
              </a:ext>
            </a:extLst>
          </p:cNvPr>
          <p:cNvCxnSpPr>
            <a:cxnSpLocks/>
          </p:cNvCxnSpPr>
          <p:nvPr/>
        </p:nvCxnSpPr>
        <p:spPr>
          <a:xfrm>
            <a:off x="6219870" y="4920416"/>
            <a:ext cx="0" cy="48723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D036A62-6605-B5B3-09A4-21F172E78B5B}"/>
              </a:ext>
            </a:extLst>
          </p:cNvPr>
          <p:cNvCxnSpPr>
            <a:cxnSpLocks/>
          </p:cNvCxnSpPr>
          <p:nvPr/>
        </p:nvCxnSpPr>
        <p:spPr>
          <a:xfrm>
            <a:off x="4964504" y="4909501"/>
            <a:ext cx="0" cy="48723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A9F3162-90CD-77FC-DF64-E84AF5618768}"/>
              </a:ext>
            </a:extLst>
          </p:cNvPr>
          <p:cNvCxnSpPr>
            <a:cxnSpLocks/>
          </p:cNvCxnSpPr>
          <p:nvPr/>
        </p:nvCxnSpPr>
        <p:spPr>
          <a:xfrm>
            <a:off x="6275426" y="4886853"/>
            <a:ext cx="0" cy="48723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3518AF5D-96B1-AAAE-2845-4E710313275C}"/>
              </a:ext>
            </a:extLst>
          </p:cNvPr>
          <p:cNvCxnSpPr>
            <a:cxnSpLocks/>
          </p:cNvCxnSpPr>
          <p:nvPr/>
        </p:nvCxnSpPr>
        <p:spPr>
          <a:xfrm>
            <a:off x="5016540" y="4918458"/>
            <a:ext cx="0" cy="46502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2">
            <a:extLst>
              <a:ext uri="{FF2B5EF4-FFF2-40B4-BE49-F238E27FC236}">
                <a16:creationId xmlns:a16="http://schemas.microsoft.com/office/drawing/2014/main" id="{92C8155B-5E26-F51C-6E8E-572D3B2EF1C9}"/>
              </a:ext>
            </a:extLst>
          </p:cNvPr>
          <p:cNvSpPr txBox="1">
            <a:spLocks noChangeArrowheads="1"/>
          </p:cNvSpPr>
          <p:nvPr/>
        </p:nvSpPr>
        <p:spPr bwMode="auto">
          <a:xfrm>
            <a:off x="5398261" y="4582449"/>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130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35" name="直線矢印コネクタ 34">
            <a:extLst>
              <a:ext uri="{FF2B5EF4-FFF2-40B4-BE49-F238E27FC236}">
                <a16:creationId xmlns:a16="http://schemas.microsoft.com/office/drawing/2014/main" id="{BD95598F-1251-AEA6-2BFF-64951781703A}"/>
              </a:ext>
            </a:extLst>
          </p:cNvPr>
          <p:cNvCxnSpPr>
            <a:cxnSpLocks/>
          </p:cNvCxnSpPr>
          <p:nvPr/>
        </p:nvCxnSpPr>
        <p:spPr>
          <a:xfrm flipV="1">
            <a:off x="4717365" y="4859732"/>
            <a:ext cx="1848687" cy="1044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4810A757-D9D2-CA69-CCD9-2554BEC4E26B}"/>
              </a:ext>
            </a:extLst>
          </p:cNvPr>
          <p:cNvCxnSpPr>
            <a:cxnSpLocks/>
          </p:cNvCxnSpPr>
          <p:nvPr/>
        </p:nvCxnSpPr>
        <p:spPr>
          <a:xfrm flipV="1">
            <a:off x="6861540" y="4896254"/>
            <a:ext cx="0" cy="5113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2">
            <a:extLst>
              <a:ext uri="{FF2B5EF4-FFF2-40B4-BE49-F238E27FC236}">
                <a16:creationId xmlns:a16="http://schemas.microsoft.com/office/drawing/2014/main" id="{0A44EB6C-70D3-A9C6-FB01-C100A8E15B20}"/>
              </a:ext>
            </a:extLst>
          </p:cNvPr>
          <p:cNvSpPr txBox="1">
            <a:spLocks noChangeArrowheads="1"/>
          </p:cNvSpPr>
          <p:nvPr/>
        </p:nvSpPr>
        <p:spPr bwMode="auto">
          <a:xfrm rot="16200000">
            <a:off x="6420600" y="4945758"/>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8" name="正方形/長方形 47">
            <a:extLst>
              <a:ext uri="{FF2B5EF4-FFF2-40B4-BE49-F238E27FC236}">
                <a16:creationId xmlns:a16="http://schemas.microsoft.com/office/drawing/2014/main" id="{2072422F-BD05-6948-B30D-3382CAC566CE}"/>
              </a:ext>
            </a:extLst>
          </p:cNvPr>
          <p:cNvSpPr/>
          <p:nvPr/>
        </p:nvSpPr>
        <p:spPr>
          <a:xfrm>
            <a:off x="6044326" y="2221588"/>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a:extLst>
              <a:ext uri="{FF2B5EF4-FFF2-40B4-BE49-F238E27FC236}">
                <a16:creationId xmlns:a16="http://schemas.microsoft.com/office/drawing/2014/main" id="{361758E6-C8AF-FBBD-F1C7-2D4FDB028585}"/>
              </a:ext>
            </a:extLst>
          </p:cNvPr>
          <p:cNvSpPr/>
          <p:nvPr/>
        </p:nvSpPr>
        <p:spPr>
          <a:xfrm rot="10800000">
            <a:off x="6044334" y="2526766"/>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Text Box 5">
            <a:extLst>
              <a:ext uri="{FF2B5EF4-FFF2-40B4-BE49-F238E27FC236}">
                <a16:creationId xmlns:a16="http://schemas.microsoft.com/office/drawing/2014/main" id="{B749D053-3046-E13E-4CF8-23F40CB65223}"/>
              </a:ext>
            </a:extLst>
          </p:cNvPr>
          <p:cNvSpPr txBox="1">
            <a:spLocks noChangeArrowheads="1"/>
          </p:cNvSpPr>
          <p:nvPr/>
        </p:nvSpPr>
        <p:spPr bwMode="auto">
          <a:xfrm>
            <a:off x="5726094" y="787061"/>
            <a:ext cx="1079791"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重り　支持用　</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7" name="テキスト ボックス 2">
            <a:extLst>
              <a:ext uri="{FF2B5EF4-FFF2-40B4-BE49-F238E27FC236}">
                <a16:creationId xmlns:a16="http://schemas.microsoft.com/office/drawing/2014/main" id="{4ADE3254-FF8C-E95E-89CD-3937C415EC03}"/>
              </a:ext>
            </a:extLst>
          </p:cNvPr>
          <p:cNvSpPr txBox="1">
            <a:spLocks noChangeArrowheads="1"/>
          </p:cNvSpPr>
          <p:nvPr/>
        </p:nvSpPr>
        <p:spPr bwMode="auto">
          <a:xfrm>
            <a:off x="6019415" y="1883645"/>
            <a:ext cx="524349" cy="24622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58" name="直線矢印コネクタ 57">
            <a:extLst>
              <a:ext uri="{FF2B5EF4-FFF2-40B4-BE49-F238E27FC236}">
                <a16:creationId xmlns:a16="http://schemas.microsoft.com/office/drawing/2014/main" id="{B8969715-2A16-A27C-B170-CE3DD626E7C1}"/>
              </a:ext>
            </a:extLst>
          </p:cNvPr>
          <p:cNvCxnSpPr>
            <a:cxnSpLocks/>
          </p:cNvCxnSpPr>
          <p:nvPr/>
        </p:nvCxnSpPr>
        <p:spPr>
          <a:xfrm>
            <a:off x="6041584" y="2139949"/>
            <a:ext cx="320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C789C6C9-CD2A-A08C-0756-1A054BAC4A98}"/>
              </a:ext>
            </a:extLst>
          </p:cNvPr>
          <p:cNvCxnSpPr>
            <a:cxnSpLocks/>
          </p:cNvCxnSpPr>
          <p:nvPr/>
        </p:nvCxnSpPr>
        <p:spPr>
          <a:xfrm flipH="1" flipV="1">
            <a:off x="6595869" y="2166775"/>
            <a:ext cx="12602" cy="5584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テキスト ボックス 2">
            <a:extLst>
              <a:ext uri="{FF2B5EF4-FFF2-40B4-BE49-F238E27FC236}">
                <a16:creationId xmlns:a16="http://schemas.microsoft.com/office/drawing/2014/main" id="{CA5D7F92-CB61-33EA-2F76-CD6E673EC598}"/>
              </a:ext>
            </a:extLst>
          </p:cNvPr>
          <p:cNvSpPr txBox="1">
            <a:spLocks noChangeArrowheads="1"/>
          </p:cNvSpPr>
          <p:nvPr/>
        </p:nvSpPr>
        <p:spPr bwMode="auto">
          <a:xfrm rot="16200000">
            <a:off x="6223186" y="2458102"/>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nvGrpSpPr>
          <p:cNvPr id="5" name="グループ化 4">
            <a:extLst>
              <a:ext uri="{FF2B5EF4-FFF2-40B4-BE49-F238E27FC236}">
                <a16:creationId xmlns:a16="http://schemas.microsoft.com/office/drawing/2014/main" id="{A1A4A1E2-BEEA-6D1D-D890-3A1FBD2BCE46}"/>
              </a:ext>
            </a:extLst>
          </p:cNvPr>
          <p:cNvGrpSpPr/>
          <p:nvPr/>
        </p:nvGrpSpPr>
        <p:grpSpPr>
          <a:xfrm>
            <a:off x="7337360" y="1725926"/>
            <a:ext cx="307487" cy="3817574"/>
            <a:chOff x="7801075" y="1788519"/>
            <a:chExt cx="307487" cy="3817574"/>
          </a:xfrm>
        </p:grpSpPr>
        <p:sp>
          <p:nvSpPr>
            <p:cNvPr id="63" name="正方形/長方形 62">
              <a:extLst>
                <a:ext uri="{FF2B5EF4-FFF2-40B4-BE49-F238E27FC236}">
                  <a16:creationId xmlns:a16="http://schemas.microsoft.com/office/drawing/2014/main" id="{CE6252E8-F687-A86D-3AA1-11EB6364E7B9}"/>
                </a:ext>
              </a:extLst>
            </p:cNvPr>
            <p:cNvSpPr/>
            <p:nvPr/>
          </p:nvSpPr>
          <p:spPr>
            <a:xfrm>
              <a:off x="7801075" y="5102469"/>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a:extLst>
                <a:ext uri="{FF2B5EF4-FFF2-40B4-BE49-F238E27FC236}">
                  <a16:creationId xmlns:a16="http://schemas.microsoft.com/office/drawing/2014/main" id="{FE78BE22-5E2B-74D6-7C2F-8E3DB1B046E6}"/>
                </a:ext>
              </a:extLst>
            </p:cNvPr>
            <p:cNvSpPr/>
            <p:nvPr/>
          </p:nvSpPr>
          <p:spPr>
            <a:xfrm rot="10800000">
              <a:off x="7801083" y="5407647"/>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円: 塗りつぶしなし 64">
              <a:extLst>
                <a:ext uri="{FF2B5EF4-FFF2-40B4-BE49-F238E27FC236}">
                  <a16:creationId xmlns:a16="http://schemas.microsoft.com/office/drawing/2014/main" id="{32EF1EC6-90EE-CC8A-C519-CB6D045C0D8A}"/>
                </a:ext>
              </a:extLst>
            </p:cNvPr>
            <p:cNvSpPr/>
            <p:nvPr/>
          </p:nvSpPr>
          <p:spPr>
            <a:xfrm>
              <a:off x="7827693" y="5246903"/>
              <a:ext cx="254249" cy="246221"/>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6" name="円: 塗りつぶしなし 65">
              <a:extLst>
                <a:ext uri="{FF2B5EF4-FFF2-40B4-BE49-F238E27FC236}">
                  <a16:creationId xmlns:a16="http://schemas.microsoft.com/office/drawing/2014/main" id="{D2D226E4-C5B2-3C26-0F50-2DE34C27E2FC}"/>
                </a:ext>
              </a:extLst>
            </p:cNvPr>
            <p:cNvSpPr/>
            <p:nvPr/>
          </p:nvSpPr>
          <p:spPr>
            <a:xfrm>
              <a:off x="7903893" y="5062816"/>
              <a:ext cx="101848" cy="100066"/>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68" name="直線コネクタ 67">
              <a:extLst>
                <a:ext uri="{FF2B5EF4-FFF2-40B4-BE49-F238E27FC236}">
                  <a16:creationId xmlns:a16="http://schemas.microsoft.com/office/drawing/2014/main" id="{8BBDEA2F-3372-5B52-E923-A0642396AF59}"/>
                </a:ext>
              </a:extLst>
            </p:cNvPr>
            <p:cNvCxnSpPr>
              <a:cxnSpLocks/>
            </p:cNvCxnSpPr>
            <p:nvPr/>
          </p:nvCxnSpPr>
          <p:spPr>
            <a:xfrm flipV="1">
              <a:off x="7941557" y="1788519"/>
              <a:ext cx="0" cy="327429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70" name="Text Box 5">
            <a:extLst>
              <a:ext uri="{FF2B5EF4-FFF2-40B4-BE49-F238E27FC236}">
                <a16:creationId xmlns:a16="http://schemas.microsoft.com/office/drawing/2014/main" id="{7550EEE7-70C9-33D5-994E-E71AB820E0AA}"/>
              </a:ext>
            </a:extLst>
          </p:cNvPr>
          <p:cNvSpPr txBox="1">
            <a:spLocks noChangeArrowheads="1"/>
          </p:cNvSpPr>
          <p:nvPr/>
        </p:nvSpPr>
        <p:spPr bwMode="auto">
          <a:xfrm>
            <a:off x="6884443" y="809233"/>
            <a:ext cx="1024976"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重り　組立図</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31" name="直線コネクタ 30">
            <a:extLst>
              <a:ext uri="{FF2B5EF4-FFF2-40B4-BE49-F238E27FC236}">
                <a16:creationId xmlns:a16="http://schemas.microsoft.com/office/drawing/2014/main" id="{3100BB72-CFA3-102B-A807-597AE445BC56}"/>
              </a:ext>
            </a:extLst>
          </p:cNvPr>
          <p:cNvCxnSpPr/>
          <p:nvPr/>
        </p:nvCxnSpPr>
        <p:spPr>
          <a:xfrm>
            <a:off x="4661164" y="2968395"/>
            <a:ext cx="368337" cy="0"/>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90AFC70-D926-1229-9F02-A4369AD17822}"/>
              </a:ext>
            </a:extLst>
          </p:cNvPr>
          <p:cNvCxnSpPr>
            <a:cxnSpLocks/>
          </p:cNvCxnSpPr>
          <p:nvPr/>
        </p:nvCxnSpPr>
        <p:spPr>
          <a:xfrm>
            <a:off x="4720140" y="3069000"/>
            <a:ext cx="2964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95F2EC84-634A-631D-507B-B5B276557C3B}"/>
              </a:ext>
            </a:extLst>
          </p:cNvPr>
          <p:cNvCxnSpPr>
            <a:cxnSpLocks/>
          </p:cNvCxnSpPr>
          <p:nvPr/>
        </p:nvCxnSpPr>
        <p:spPr>
          <a:xfrm>
            <a:off x="4750558" y="2870737"/>
            <a:ext cx="2964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E43D0CD-1024-17A8-74DF-CE3E15311BBA}"/>
              </a:ext>
            </a:extLst>
          </p:cNvPr>
          <p:cNvCxnSpPr>
            <a:cxnSpLocks/>
          </p:cNvCxnSpPr>
          <p:nvPr/>
        </p:nvCxnSpPr>
        <p:spPr>
          <a:xfrm flipV="1">
            <a:off x="1910933" y="6072738"/>
            <a:ext cx="0" cy="51139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2">
            <a:extLst>
              <a:ext uri="{FF2B5EF4-FFF2-40B4-BE49-F238E27FC236}">
                <a16:creationId xmlns:a16="http://schemas.microsoft.com/office/drawing/2014/main" id="{06F16373-EC58-5FEB-AB15-DA17884AC9B2}"/>
              </a:ext>
            </a:extLst>
          </p:cNvPr>
          <p:cNvSpPr txBox="1">
            <a:spLocks noChangeArrowheads="1"/>
          </p:cNvSpPr>
          <p:nvPr/>
        </p:nvSpPr>
        <p:spPr bwMode="auto">
          <a:xfrm rot="16200000">
            <a:off x="1514488" y="6134718"/>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25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1" name="テキスト ボックス 2">
            <a:extLst>
              <a:ext uri="{FF2B5EF4-FFF2-40B4-BE49-F238E27FC236}">
                <a16:creationId xmlns:a16="http://schemas.microsoft.com/office/drawing/2014/main" id="{16D5EEFE-E6D4-D1B2-D452-E7D32A6F6F03}"/>
              </a:ext>
            </a:extLst>
          </p:cNvPr>
          <p:cNvSpPr txBox="1">
            <a:spLocks noChangeArrowheads="1"/>
          </p:cNvSpPr>
          <p:nvPr/>
        </p:nvSpPr>
        <p:spPr bwMode="auto">
          <a:xfrm rot="16200000" flipV="1">
            <a:off x="5292641" y="5143001"/>
            <a:ext cx="614037"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35</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9" name="テキスト ボックス 2">
            <a:extLst>
              <a:ext uri="{FF2B5EF4-FFF2-40B4-BE49-F238E27FC236}">
                <a16:creationId xmlns:a16="http://schemas.microsoft.com/office/drawing/2014/main" id="{56F84C54-A4BE-EB0E-9DBF-DC78E7584382}"/>
              </a:ext>
            </a:extLst>
          </p:cNvPr>
          <p:cNvSpPr txBox="1">
            <a:spLocks noChangeArrowheads="1"/>
          </p:cNvSpPr>
          <p:nvPr/>
        </p:nvSpPr>
        <p:spPr bwMode="auto">
          <a:xfrm rot="16200000">
            <a:off x="4171247" y="4927145"/>
            <a:ext cx="524349" cy="246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a:ln>
                  <a:noFill/>
                </a:ln>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15</a:t>
            </a: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72" name="直線矢印コネクタ 71">
            <a:extLst>
              <a:ext uri="{FF2B5EF4-FFF2-40B4-BE49-F238E27FC236}">
                <a16:creationId xmlns:a16="http://schemas.microsoft.com/office/drawing/2014/main" id="{4409941F-1008-62CF-7FA2-884546D628F6}"/>
              </a:ext>
            </a:extLst>
          </p:cNvPr>
          <p:cNvCxnSpPr>
            <a:cxnSpLocks/>
          </p:cNvCxnSpPr>
          <p:nvPr/>
        </p:nvCxnSpPr>
        <p:spPr>
          <a:xfrm flipV="1">
            <a:off x="4310311" y="5126017"/>
            <a:ext cx="0" cy="26576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90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E180BA-E487-BF29-A163-FEF5AB6CA8AE}"/>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79DBFE5D-6F38-F986-FDD4-1B36439A3A9E}"/>
              </a:ext>
            </a:extLst>
          </p:cNvPr>
          <p:cNvSpPr>
            <a:spLocks noGrp="1"/>
          </p:cNvSpPr>
          <p:nvPr>
            <p:ph type="subTitle"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5CCBA12-2E14-524D-6005-44829905D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9</a:t>
            </a:r>
            <a:r>
              <a:rPr lang="zh-TW" altLang="en-US">
                <a:latin typeface="游ゴシック" panose="020B0400000000000000" pitchFamily="50" charset="-128"/>
              </a:rPr>
              <a:t>月</a:t>
            </a:r>
            <a:r>
              <a:rPr lang="en-US" altLang="zh-TW">
                <a:latin typeface="游ゴシック" panose="020B0400000000000000" pitchFamily="50" charset="-128"/>
              </a:rPr>
              <a:t>10</a:t>
            </a:r>
            <a:r>
              <a:rPr lang="zh-TW" altLang="en-US">
                <a:latin typeface="游ゴシック" panose="020B0400000000000000" pitchFamily="50" charset="-128"/>
              </a:rPr>
              <a:t>日 </a:t>
            </a:r>
            <a:r>
              <a:rPr lang="ja-JP" altLang="en-US">
                <a:latin typeface="游ゴシック" panose="020B0400000000000000" pitchFamily="50" charset="-128"/>
              </a:rPr>
              <a:t>観測会</a:t>
            </a:r>
          </a:p>
        </p:txBody>
      </p:sp>
    </p:spTree>
    <p:extLst>
      <p:ext uri="{BB962C8B-B14F-4D97-AF65-F5344CB8AC3E}">
        <p14:creationId xmlns:p14="http://schemas.microsoft.com/office/powerpoint/2010/main" val="454822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そのほかの必要部品と道具</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graphicFrame>
        <p:nvGraphicFramePr>
          <p:cNvPr id="3" name="表 4">
            <a:extLst>
              <a:ext uri="{FF2B5EF4-FFF2-40B4-BE49-F238E27FC236}">
                <a16:creationId xmlns:a16="http://schemas.microsoft.com/office/drawing/2014/main" id="{4949073F-448D-63C6-9BF1-192742932A7A}"/>
              </a:ext>
            </a:extLst>
          </p:cNvPr>
          <p:cNvGraphicFramePr>
            <a:graphicFrameLocks noGrp="1"/>
          </p:cNvGraphicFramePr>
          <p:nvPr>
            <p:extLst>
              <p:ext uri="{D42A27DB-BD31-4B8C-83A1-F6EECF244321}">
                <p14:modId xmlns:p14="http://schemas.microsoft.com/office/powerpoint/2010/main" val="1490799921"/>
              </p:ext>
            </p:extLst>
          </p:nvPr>
        </p:nvGraphicFramePr>
        <p:xfrm>
          <a:off x="296952" y="729000"/>
          <a:ext cx="8550095" cy="3719958"/>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a:p>
                  </a:txBody>
                  <a:tcPr/>
                </a:tc>
                <a:tc>
                  <a:txBody>
                    <a:bodyPr/>
                    <a:lstStyle/>
                    <a:p>
                      <a:r>
                        <a:rPr kumimoji="1" lang="ja-JP" altLang="en-US" sz="1600">
                          <a:solidFill>
                            <a:schemeClr val="tx1"/>
                          </a:solidFill>
                        </a:rPr>
                        <a:t>各自配布用</a:t>
                      </a:r>
                    </a:p>
                  </a:txBody>
                  <a:tcPr/>
                </a:tc>
                <a:tc>
                  <a:txBody>
                    <a:bodyPr/>
                    <a:lstStyle/>
                    <a:p>
                      <a:endParaRPr kumimoji="1" lang="ja-JP" altLang="en-US" sz="160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a:solidFill>
                            <a:schemeClr val="tx1"/>
                          </a:solidFill>
                        </a:rPr>
                        <a:t>共用の道具など</a:t>
                      </a:r>
                    </a:p>
                  </a:txBody>
                  <a:tcPr>
                    <a:noFill/>
                  </a:tcPr>
                </a:tc>
                <a:tc gridSpan="2">
                  <a:txBody>
                    <a:bodyPr/>
                    <a:lstStyle/>
                    <a:p>
                      <a:endParaRPr kumimoji="1" lang="ja-JP" altLang="en-US" sz="160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1</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貼れパネ</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11</a:t>
                      </a:r>
                      <a:r>
                        <a:rPr kumimoji="1" lang="ja-JP" altLang="en-US" sz="1200">
                          <a:latin typeface="ＭＳ ゴシック" panose="020B0609070205080204" pitchFamily="49" charset="-128"/>
                          <a:ea typeface="ＭＳ ゴシック" panose="020B0609070205080204" pitchFamily="49" charset="-128"/>
                        </a:rPr>
                        <a:t>　　クリップ　小</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１</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マジック</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11</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9923421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2</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ＭＳ ゴシック" panose="020B0609070205080204" pitchFamily="49" charset="-128"/>
                          <a:ea typeface="ＭＳ ゴシック" panose="020B0609070205080204" pitchFamily="49" charset="-128"/>
                        </a:rPr>
                        <a:t>工作画用紙</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12</a:t>
                      </a:r>
                      <a:r>
                        <a:rPr kumimoji="1" lang="ja-JP" altLang="en-US" sz="1200">
                          <a:latin typeface="ＭＳ ゴシック" panose="020B0609070205080204" pitchFamily="49" charset="-128"/>
                          <a:ea typeface="ＭＳ ゴシック" panose="020B0609070205080204" pitchFamily="49" charset="-128"/>
                        </a:rPr>
                        <a:t>　ワッシャー　</a:t>
                      </a:r>
                      <a:r>
                        <a:rPr kumimoji="1" lang="en-US" altLang="ja-JP" sz="1200">
                          <a:latin typeface="ＭＳ ゴシック" panose="020B0609070205080204" pitchFamily="49" charset="-128"/>
                          <a:ea typeface="ＭＳ ゴシック" panose="020B0609070205080204" pitchFamily="49" charset="-128"/>
                        </a:rPr>
                        <a:t>M10</a:t>
                      </a:r>
                      <a:r>
                        <a:rPr kumimoji="1" lang="ja-JP" altLang="en-US" sz="1200">
                          <a:latin typeface="ＭＳ ゴシック" panose="020B0609070205080204" pitchFamily="49" charset="-128"/>
                          <a:ea typeface="ＭＳ ゴシック" panose="020B0609070205080204" pitchFamily="49" charset="-128"/>
                        </a:rPr>
                        <a:t>　</a:t>
                      </a:r>
                      <a:r>
                        <a:rPr kumimoji="1" lang="en-US" altLang="ja-JP" sz="1200">
                          <a:latin typeface="ＭＳ ゴシック" panose="020B0609070205080204" pitchFamily="49" charset="-128"/>
                          <a:ea typeface="ＭＳ ゴシック" panose="020B0609070205080204" pitchFamily="49" charset="-128"/>
                        </a:rPr>
                        <a:t>M5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２</a:t>
                      </a:r>
                      <a:endParaRPr kumimoji="1" lang="en-US" altLang="ja-JP"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セロテープ</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12</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548615758"/>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3</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15㎜</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strike="noStrike" baseline="0">
                          <a:latin typeface="ＭＳ ゴシック" panose="020B0609070205080204" pitchFamily="49" charset="-128"/>
                          <a:ea typeface="ＭＳ ゴシック" panose="020B0609070205080204" pitchFamily="49" charset="-128"/>
                        </a:rPr>
                        <a:t>13</a:t>
                      </a:r>
                      <a:r>
                        <a:rPr kumimoji="1" lang="ja-JP" altLang="en-US" sz="1200" strike="noStrike" baseline="0">
                          <a:latin typeface="ＭＳ ゴシック" panose="020B0609070205080204" pitchFamily="49" charset="-128"/>
                          <a:ea typeface="ＭＳ ゴシック" panose="020B0609070205080204" pitchFamily="49" charset="-128"/>
                        </a:rPr>
                        <a:t>　　糸</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３</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ガムテープ</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13</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886111446"/>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4</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10㎜</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14</a:t>
                      </a:r>
                      <a:r>
                        <a:rPr kumimoji="1" lang="ja-JP" altLang="en-US" sz="1200">
                          <a:latin typeface="ＭＳ ゴシック" panose="020B0609070205080204" pitchFamily="49" charset="-128"/>
                          <a:ea typeface="ＭＳ ゴシック" panose="020B0609070205080204" pitchFamily="49" charset="-128"/>
                        </a:rPr>
                        <a:t>　ふせん</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４</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ＭＳ ゴシック" panose="020B0609070205080204" pitchFamily="49" charset="-128"/>
                          <a:ea typeface="ＭＳ ゴシック" panose="020B0609070205080204" pitchFamily="49" charset="-128"/>
                        </a:rPr>
                        <a:t>ペンチ</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14</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85933345"/>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5㎜</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15</a:t>
                      </a:r>
                      <a:r>
                        <a:rPr kumimoji="1" lang="ja-JP" altLang="en-US" sz="1200">
                          <a:latin typeface="ＭＳ ゴシック" panose="020B0609070205080204" pitchFamily="49" charset="-128"/>
                          <a:ea typeface="ＭＳ ゴシック" panose="020B0609070205080204" pitchFamily="49" charset="-128"/>
                        </a:rPr>
                        <a:t>　鉛筆</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５</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ポリ袋（ゴミ回収）</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345529555"/>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6</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カッター</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16</a:t>
                      </a:r>
                      <a:r>
                        <a:rPr kumimoji="1" lang="ja-JP" altLang="en-US" sz="1200">
                          <a:latin typeface="ＭＳ ゴシック" panose="020B0609070205080204" pitchFamily="49" charset="-128"/>
                          <a:ea typeface="ＭＳ ゴシック" panose="020B0609070205080204" pitchFamily="49" charset="-128"/>
                        </a:rPr>
                        <a:t>　釘</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６</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巻き尺</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16</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944561102"/>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カッター台</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７</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消しゴム</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6747484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8</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ハサミ</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18</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８</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ノギス</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0748986"/>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9</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定規</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19</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９</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177460411"/>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10</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クリップ　大</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10</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31190582"/>
                  </a:ext>
                </a:extLst>
              </a:tr>
            </a:tbl>
          </a:graphicData>
        </a:graphic>
      </p:graphicFrame>
    </p:spTree>
    <p:extLst>
      <p:ext uri="{BB962C8B-B14F-4D97-AF65-F5344CB8AC3E}">
        <p14:creationId xmlns:p14="http://schemas.microsoft.com/office/powerpoint/2010/main" val="847683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763" y="3291390"/>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706941" y="-11677"/>
            <a:ext cx="54566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フロント・スタッフの注意点　　</a:t>
            </a:r>
            <a:endParaRPr lang="en-US" altLang="ja-JP" sz="2400" kern="0">
              <a:ea typeface="ＭＳ Ｐゴシック" panose="020B0600070205080204" pitchFamily="50" charset="-128"/>
            </a:endParaRPr>
          </a:p>
          <a:p>
            <a:pPr eaLnBrk="1" hangingPunct="1"/>
            <a:r>
              <a:rPr lang="ja-JP" altLang="en-US" sz="2000" kern="0">
                <a:ea typeface="ＭＳ Ｐゴシック" panose="020B0600070205080204" pitchFamily="50" charset="-128"/>
              </a:rPr>
              <a:t>傾いている地面では、ズレがでる</a:t>
            </a: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6450034">
            <a:off x="7139168" y="301549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6715397">
            <a:off x="3260081" y="2488707"/>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p:cNvCxnSpPr>
          <p:nvPr/>
        </p:nvCxnSpPr>
        <p:spPr>
          <a:xfrm flipV="1">
            <a:off x="245831" y="3172074"/>
            <a:ext cx="3844774" cy="20883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240660" y="1199807"/>
            <a:ext cx="7820076" cy="195877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p:cNvCxnSpPr>
          <p:nvPr/>
        </p:nvCxnSpPr>
        <p:spPr>
          <a:xfrm flipV="1">
            <a:off x="185018" y="3158583"/>
            <a:ext cx="7875718" cy="208658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39753" y="2352049"/>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85541" y="2424135"/>
            <a:ext cx="48562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A1</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076" y="37617"/>
            <a:ext cx="843845" cy="2111669"/>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rot="1271360">
            <a:off x="2456940" y="2100260"/>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9D1E3B87-CF59-A0FD-EDD8-0B26A8780210}"/>
              </a:ext>
            </a:extLst>
          </p:cNvPr>
          <p:cNvSpPr/>
          <p:nvPr/>
        </p:nvSpPr>
        <p:spPr>
          <a:xfrm rot="825887">
            <a:off x="6609862" y="28278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5">
            <a:extLst>
              <a:ext uri="{FF2B5EF4-FFF2-40B4-BE49-F238E27FC236}">
                <a16:creationId xmlns:a16="http://schemas.microsoft.com/office/drawing/2014/main" id="{EA32BBE0-FE72-045B-FB01-8A12CE3E9BF0}"/>
              </a:ext>
            </a:extLst>
          </p:cNvPr>
          <p:cNvSpPr txBox="1">
            <a:spLocks noChangeArrowheads="1"/>
          </p:cNvSpPr>
          <p:nvPr/>
        </p:nvSpPr>
        <p:spPr bwMode="auto">
          <a:xfrm>
            <a:off x="2899678" y="878616"/>
            <a:ext cx="257054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木の高さ：高い　地面傾く</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重りを使用し半角で測定</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4" name="直線コネクタ 13">
            <a:extLst>
              <a:ext uri="{FF2B5EF4-FFF2-40B4-BE49-F238E27FC236}">
                <a16:creationId xmlns:a16="http://schemas.microsoft.com/office/drawing/2014/main" id="{AEDF0C8F-3149-0ED3-D00B-9F1B92D17507}"/>
              </a:ext>
            </a:extLst>
          </p:cNvPr>
          <p:cNvCxnSpPr>
            <a:cxnSpLocks/>
          </p:cNvCxnSpPr>
          <p:nvPr/>
        </p:nvCxnSpPr>
        <p:spPr>
          <a:xfrm>
            <a:off x="63408" y="2027873"/>
            <a:ext cx="8094377" cy="113866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0ED703D-308B-9815-0244-EE2C21364202}"/>
              </a:ext>
            </a:extLst>
          </p:cNvPr>
          <p:cNvCxnSpPr>
            <a:cxnSpLocks/>
          </p:cNvCxnSpPr>
          <p:nvPr/>
        </p:nvCxnSpPr>
        <p:spPr>
          <a:xfrm>
            <a:off x="245786" y="175961"/>
            <a:ext cx="7634950" cy="2946622"/>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74093A8-3DE8-4687-3B99-68C517E2B6F1}"/>
              </a:ext>
            </a:extLst>
          </p:cNvPr>
          <p:cNvCxnSpPr>
            <a:cxnSpLocks/>
            <a:endCxn id="49" idx="1"/>
          </p:cNvCxnSpPr>
          <p:nvPr/>
        </p:nvCxnSpPr>
        <p:spPr>
          <a:xfrm>
            <a:off x="283005" y="203055"/>
            <a:ext cx="3602536" cy="239035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1B38E5A-8CC9-5029-380D-8997F01BE002}"/>
              </a:ext>
            </a:extLst>
          </p:cNvPr>
          <p:cNvCxnSpPr>
            <a:cxnSpLocks/>
          </p:cNvCxnSpPr>
          <p:nvPr/>
        </p:nvCxnSpPr>
        <p:spPr>
          <a:xfrm flipV="1">
            <a:off x="278853" y="3158036"/>
            <a:ext cx="7781883" cy="477818"/>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134A104-F4F3-43F9-E1E0-3E95B61A95F1}"/>
              </a:ext>
            </a:extLst>
          </p:cNvPr>
          <p:cNvCxnSpPr>
            <a:cxnSpLocks/>
            <a:stCxn id="97" idx="1"/>
            <a:endCxn id="49" idx="1"/>
          </p:cNvCxnSpPr>
          <p:nvPr/>
        </p:nvCxnSpPr>
        <p:spPr>
          <a:xfrm flipV="1">
            <a:off x="215872" y="2593412"/>
            <a:ext cx="3669669" cy="1064423"/>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Text Box 5">
            <a:extLst>
              <a:ext uri="{FF2B5EF4-FFF2-40B4-BE49-F238E27FC236}">
                <a16:creationId xmlns:a16="http://schemas.microsoft.com/office/drawing/2014/main" id="{12F5F521-1CDF-95EB-F1EC-738A13D1F13A}"/>
              </a:ext>
            </a:extLst>
          </p:cNvPr>
          <p:cNvSpPr txBox="1">
            <a:spLocks noChangeArrowheads="1"/>
          </p:cNvSpPr>
          <p:nvPr/>
        </p:nvSpPr>
        <p:spPr bwMode="auto">
          <a:xfrm>
            <a:off x="4413536" y="2502860"/>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8" name="図 47">
            <a:extLst>
              <a:ext uri="{FF2B5EF4-FFF2-40B4-BE49-F238E27FC236}">
                <a16:creationId xmlns:a16="http://schemas.microsoft.com/office/drawing/2014/main" id="{D2F7AAC2-B780-3CC4-9438-D0FD5F42A6B1}"/>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99385">
            <a:off x="239666" y="129086"/>
            <a:ext cx="709788" cy="2015218"/>
          </a:xfrm>
          <a:prstGeom prst="rect">
            <a:avLst/>
          </a:prstGeom>
        </p:spPr>
      </p:pic>
      <p:sp>
        <p:nvSpPr>
          <p:cNvPr id="4" name="正方形/長方形 3">
            <a:extLst>
              <a:ext uri="{FF2B5EF4-FFF2-40B4-BE49-F238E27FC236}">
                <a16:creationId xmlns:a16="http://schemas.microsoft.com/office/drawing/2014/main" id="{4E17370B-5ED7-211A-018F-DE23A9B080CF}"/>
              </a:ext>
            </a:extLst>
          </p:cNvPr>
          <p:cNvSpPr/>
          <p:nvPr/>
        </p:nvSpPr>
        <p:spPr>
          <a:xfrm rot="1271360">
            <a:off x="2795965" y="223738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068C261-B0F5-AABD-60C6-A313D0A3505C}"/>
              </a:ext>
            </a:extLst>
          </p:cNvPr>
          <p:cNvSpPr/>
          <p:nvPr/>
        </p:nvSpPr>
        <p:spPr>
          <a:xfrm rot="1271360">
            <a:off x="3089841" y="236660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EBF2821-E4D6-C538-5B1E-0D7A7A0893A2}"/>
              </a:ext>
            </a:extLst>
          </p:cNvPr>
          <p:cNvSpPr/>
          <p:nvPr/>
        </p:nvSpPr>
        <p:spPr>
          <a:xfrm rot="1271360">
            <a:off x="3455233" y="250368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4732331-354C-FB33-F740-2AABC0D2BA44}"/>
              </a:ext>
            </a:extLst>
          </p:cNvPr>
          <p:cNvSpPr/>
          <p:nvPr/>
        </p:nvSpPr>
        <p:spPr>
          <a:xfrm rot="825887">
            <a:off x="6962295" y="290777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8E4028-F7F5-7715-F231-F9BD22E3EC5E}"/>
              </a:ext>
            </a:extLst>
          </p:cNvPr>
          <p:cNvSpPr/>
          <p:nvPr/>
        </p:nvSpPr>
        <p:spPr>
          <a:xfrm rot="825887">
            <a:off x="7300250" y="2997181"/>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6F7A4A2-47F1-8A07-220F-6BEFF64C06BE}"/>
              </a:ext>
            </a:extLst>
          </p:cNvPr>
          <p:cNvSpPr/>
          <p:nvPr/>
        </p:nvSpPr>
        <p:spPr>
          <a:xfrm rot="825887">
            <a:off x="7667043" y="307497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C962CA29-3A68-CC4A-E8FF-0600D2CD4435}"/>
              </a:ext>
            </a:extLst>
          </p:cNvPr>
          <p:cNvSpPr txBox="1">
            <a:spLocks noChangeArrowheads="1"/>
          </p:cNvSpPr>
          <p:nvPr/>
        </p:nvSpPr>
        <p:spPr bwMode="auto">
          <a:xfrm>
            <a:off x="2368020" y="4515624"/>
            <a:ext cx="4841844" cy="107721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の位置に木の先端があれば、</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 AB= C5E</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となり高さが測定できる。しかし実際には</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C6</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が木の先端となっている。</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の位置に合わせて高さを短くする必要がある。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B57045B1-6F5D-B6C0-AEA2-699784E69664}"/>
              </a:ext>
            </a:extLst>
          </p:cNvPr>
          <p:cNvCxnSpPr>
            <a:cxnSpLocks/>
            <a:stCxn id="17" idx="1"/>
          </p:cNvCxnSpPr>
          <p:nvPr/>
        </p:nvCxnSpPr>
        <p:spPr>
          <a:xfrm>
            <a:off x="733419" y="98807"/>
            <a:ext cx="1722678" cy="427519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2">
            <a:extLst>
              <a:ext uri="{FF2B5EF4-FFF2-40B4-BE49-F238E27FC236}">
                <a16:creationId xmlns:a16="http://schemas.microsoft.com/office/drawing/2014/main" id="{76CCEAC3-E458-BE24-AC76-63C4985A6B4C}"/>
              </a:ext>
            </a:extLst>
          </p:cNvPr>
          <p:cNvSpPr txBox="1">
            <a:spLocks noChangeArrowheads="1"/>
          </p:cNvSpPr>
          <p:nvPr/>
        </p:nvSpPr>
        <p:spPr bwMode="auto">
          <a:xfrm>
            <a:off x="733419" y="-70470"/>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8" name="テキスト ボックス 2">
            <a:extLst>
              <a:ext uri="{FF2B5EF4-FFF2-40B4-BE49-F238E27FC236}">
                <a16:creationId xmlns:a16="http://schemas.microsoft.com/office/drawing/2014/main" id="{0CECC8C8-A70B-247A-D0E7-4A44234F215C}"/>
              </a:ext>
            </a:extLst>
          </p:cNvPr>
          <p:cNvSpPr txBox="1">
            <a:spLocks noChangeArrowheads="1"/>
          </p:cNvSpPr>
          <p:nvPr/>
        </p:nvSpPr>
        <p:spPr bwMode="auto">
          <a:xfrm>
            <a:off x="183702" y="-76919"/>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C6</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59302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673" y="3388172"/>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324943" y="280232"/>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　</a:t>
            </a:r>
            <a:r>
              <a:rPr lang="en-US" altLang="ja-JP" sz="3200" kern="0">
                <a:ea typeface="ＭＳ Ｐゴシック" panose="020B0600070205080204" pitchFamily="50" charset="-128"/>
              </a:rPr>
              <a:t>3-1-1</a:t>
            </a:r>
            <a:r>
              <a:rPr lang="ja-JP" altLang="en-US" sz="3200" kern="0">
                <a:ea typeface="ＭＳ Ｐゴシック" panose="020B0600070205080204" pitchFamily="50" charset="-128"/>
              </a:rPr>
              <a:t>　注意点</a:t>
            </a:r>
            <a:endParaRPr lang="en-US" altLang="ja-JP" sz="3200" kern="0">
              <a:ea typeface="ＭＳ Ｐゴシック" panose="020B0600070205080204" pitchFamily="50" charset="-128"/>
            </a:endParaRPr>
          </a:p>
          <a:p>
            <a:pPr eaLnBrk="1" hangingPunct="1"/>
            <a:r>
              <a:rPr lang="ja-JP" altLang="en-US" sz="2400" kern="0">
                <a:ea typeface="ＭＳ Ｐゴシック" panose="020B0600070205080204" pitchFamily="50" charset="-128"/>
              </a:rPr>
              <a:t>横軸は上半分だけ使うこと</a:t>
            </a:r>
            <a:endParaRPr lang="en-US" altLang="ja-JP" sz="2400" kern="0">
              <a:ea typeface="ＭＳ Ｐゴシック" panose="020B0600070205080204" pitchFamily="50" charset="-128"/>
            </a:endParaRP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6507240">
            <a:off x="7153111" y="294805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7003379">
            <a:off x="3572137" y="3027742"/>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p:cNvCxnSpPr>
          <p:nvPr/>
        </p:nvCxnSpPr>
        <p:spPr>
          <a:xfrm flipV="1">
            <a:off x="245831" y="3172074"/>
            <a:ext cx="3844774" cy="20883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1194985" y="1524948"/>
            <a:ext cx="6768144" cy="1654627"/>
          </a:xfrm>
          <a:prstGeom prst="line">
            <a:avLst/>
          </a:prstGeom>
          <a:ln w="12700">
            <a:solidFill>
              <a:srgbClr val="00B0F0"/>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p:cNvCxnSpPr>
          <p:nvPr/>
        </p:nvCxnSpPr>
        <p:spPr>
          <a:xfrm flipV="1">
            <a:off x="149524" y="3232295"/>
            <a:ext cx="7875718" cy="208658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053524" y="2915352"/>
            <a:ext cx="250578" cy="407176"/>
          </a:xfrm>
          <a:prstGeom prst="rect">
            <a:avLst/>
          </a:prstGeom>
        </p:spPr>
      </p:pic>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567" y="-1097781"/>
            <a:ext cx="1466374" cy="4505156"/>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rot="1975362">
            <a:off x="2810921" y="2506331"/>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AEDF0C8F-3149-0ED3-D00B-9F1B92D17507}"/>
              </a:ext>
            </a:extLst>
          </p:cNvPr>
          <p:cNvCxnSpPr>
            <a:cxnSpLocks/>
          </p:cNvCxnSpPr>
          <p:nvPr/>
        </p:nvCxnSpPr>
        <p:spPr>
          <a:xfrm>
            <a:off x="-106419" y="2026244"/>
            <a:ext cx="7987155" cy="1168339"/>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0ED703D-308B-9815-0244-EE2C21364202}"/>
              </a:ext>
            </a:extLst>
          </p:cNvPr>
          <p:cNvCxnSpPr>
            <a:cxnSpLocks/>
            <a:endCxn id="58" idx="3"/>
          </p:cNvCxnSpPr>
          <p:nvPr/>
        </p:nvCxnSpPr>
        <p:spPr>
          <a:xfrm>
            <a:off x="1579220" y="-603378"/>
            <a:ext cx="6454063" cy="3781327"/>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74093A8-3DE8-4687-3B99-68C517E2B6F1}"/>
              </a:ext>
            </a:extLst>
          </p:cNvPr>
          <p:cNvCxnSpPr>
            <a:cxnSpLocks/>
          </p:cNvCxnSpPr>
          <p:nvPr/>
        </p:nvCxnSpPr>
        <p:spPr>
          <a:xfrm>
            <a:off x="1609542" y="-539356"/>
            <a:ext cx="2421441" cy="3639833"/>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134A104-F4F3-43F9-E1E0-3E95B61A95F1}"/>
              </a:ext>
            </a:extLst>
          </p:cNvPr>
          <p:cNvCxnSpPr>
            <a:cxnSpLocks/>
          </p:cNvCxnSpPr>
          <p:nvPr/>
        </p:nvCxnSpPr>
        <p:spPr>
          <a:xfrm>
            <a:off x="-673703" y="3193970"/>
            <a:ext cx="4638510" cy="0"/>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Text Box 5">
            <a:extLst>
              <a:ext uri="{FF2B5EF4-FFF2-40B4-BE49-F238E27FC236}">
                <a16:creationId xmlns:a16="http://schemas.microsoft.com/office/drawing/2014/main" id="{12F5F521-1CDF-95EB-F1EC-738A13D1F13A}"/>
              </a:ext>
            </a:extLst>
          </p:cNvPr>
          <p:cNvSpPr txBox="1">
            <a:spLocks noChangeArrowheads="1"/>
          </p:cNvSpPr>
          <p:nvPr/>
        </p:nvSpPr>
        <p:spPr bwMode="auto">
          <a:xfrm>
            <a:off x="4398916" y="2985006"/>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2" name="図 41">
            <a:extLst>
              <a:ext uri="{FF2B5EF4-FFF2-40B4-BE49-F238E27FC236}">
                <a16:creationId xmlns:a16="http://schemas.microsoft.com/office/drawing/2014/main" id="{EF45A8AD-8877-50AF-3001-FD0BCE53E190}"/>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20444">
            <a:off x="672776" y="-968062"/>
            <a:ext cx="641729" cy="4475142"/>
          </a:xfrm>
          <a:prstGeom prst="rect">
            <a:avLst/>
          </a:prstGeom>
        </p:spPr>
      </p:pic>
      <p:cxnSp>
        <p:nvCxnSpPr>
          <p:cNvPr id="53" name="直線矢印コネクタ 52">
            <a:extLst>
              <a:ext uri="{FF2B5EF4-FFF2-40B4-BE49-F238E27FC236}">
                <a16:creationId xmlns:a16="http://schemas.microsoft.com/office/drawing/2014/main" id="{D02C4DC8-66BB-0806-6580-7A5A928A8EB1}"/>
              </a:ext>
            </a:extLst>
          </p:cNvPr>
          <p:cNvCxnSpPr>
            <a:cxnSpLocks/>
          </p:cNvCxnSpPr>
          <p:nvPr/>
        </p:nvCxnSpPr>
        <p:spPr>
          <a:xfrm>
            <a:off x="1336600" y="539145"/>
            <a:ext cx="1096240" cy="4505781"/>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2">
            <a:extLst>
              <a:ext uri="{FF2B5EF4-FFF2-40B4-BE49-F238E27FC236}">
                <a16:creationId xmlns:a16="http://schemas.microsoft.com/office/drawing/2014/main" id="{50466C03-1494-F875-D4DA-5E443034A2E2}"/>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5" name="正方形/長方形 54">
            <a:extLst>
              <a:ext uri="{FF2B5EF4-FFF2-40B4-BE49-F238E27FC236}">
                <a16:creationId xmlns:a16="http://schemas.microsoft.com/office/drawing/2014/main" id="{D89F13BF-7693-1735-EFD3-BECB43353FCB}"/>
              </a:ext>
            </a:extLst>
          </p:cNvPr>
          <p:cNvSpPr/>
          <p:nvPr/>
        </p:nvSpPr>
        <p:spPr>
          <a:xfrm rot="829102">
            <a:off x="7320201" y="3022200"/>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E0B96E67-2CCD-7326-C82D-336EBC220F99}"/>
              </a:ext>
            </a:extLst>
          </p:cNvPr>
          <p:cNvSpPr/>
          <p:nvPr/>
        </p:nvSpPr>
        <p:spPr>
          <a:xfrm rot="829102">
            <a:off x="7678493" y="309895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5FF05F60-EE91-67DB-CD6F-75C63FB83D68}"/>
              </a:ext>
            </a:extLst>
          </p:cNvPr>
          <p:cNvSpPr/>
          <p:nvPr/>
        </p:nvSpPr>
        <p:spPr>
          <a:xfrm rot="829102">
            <a:off x="6923082" y="291511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F82231E5-0C6B-0404-C3AF-D4CB765F5732}"/>
              </a:ext>
            </a:extLst>
          </p:cNvPr>
          <p:cNvSpPr/>
          <p:nvPr/>
        </p:nvSpPr>
        <p:spPr>
          <a:xfrm rot="829102">
            <a:off x="6559693" y="282359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2">
            <a:extLst>
              <a:ext uri="{FF2B5EF4-FFF2-40B4-BE49-F238E27FC236}">
                <a16:creationId xmlns:a16="http://schemas.microsoft.com/office/drawing/2014/main" id="{378661D9-6065-1AE3-D052-E2E4B92423B1}"/>
              </a:ext>
            </a:extLst>
          </p:cNvPr>
          <p:cNvSpPr txBox="1">
            <a:spLocks noChangeArrowheads="1"/>
          </p:cNvSpPr>
          <p:nvPr/>
        </p:nvSpPr>
        <p:spPr bwMode="auto">
          <a:xfrm>
            <a:off x="8075507" y="28562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9" name="テキスト ボックス 2">
            <a:extLst>
              <a:ext uri="{FF2B5EF4-FFF2-40B4-BE49-F238E27FC236}">
                <a16:creationId xmlns:a16="http://schemas.microsoft.com/office/drawing/2014/main" id="{4CC64A39-7BCC-A62F-5CAB-0004064EF9C7}"/>
              </a:ext>
            </a:extLst>
          </p:cNvPr>
          <p:cNvSpPr txBox="1">
            <a:spLocks noChangeArrowheads="1"/>
          </p:cNvSpPr>
          <p:nvPr/>
        </p:nvSpPr>
        <p:spPr bwMode="auto">
          <a:xfrm>
            <a:off x="1551253" y="-1091169"/>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C3</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82" name="テキスト ボックス 2">
            <a:extLst>
              <a:ext uri="{FF2B5EF4-FFF2-40B4-BE49-F238E27FC236}">
                <a16:creationId xmlns:a16="http://schemas.microsoft.com/office/drawing/2014/main" id="{F68EC64D-AD90-2E58-26C9-B456C379C336}"/>
              </a:ext>
            </a:extLst>
          </p:cNvPr>
          <p:cNvSpPr txBox="1">
            <a:spLocks noChangeArrowheads="1"/>
          </p:cNvSpPr>
          <p:nvPr/>
        </p:nvSpPr>
        <p:spPr bwMode="auto">
          <a:xfrm>
            <a:off x="308666" y="-1070646"/>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C4</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7E9740CD-EE75-7F97-CF67-D8A3C20355CB}"/>
              </a:ext>
            </a:extLst>
          </p:cNvPr>
          <p:cNvSpPr txBox="1">
            <a:spLocks noChangeArrowheads="1"/>
          </p:cNvSpPr>
          <p:nvPr/>
        </p:nvSpPr>
        <p:spPr bwMode="auto">
          <a:xfrm>
            <a:off x="2167968" y="5097393"/>
            <a:ext cx="3574032"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測定者と木は地面に垂直となっている。しかし実際には、上半分とした半分を合わせて使用するとずれる。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2" name="直線矢印コネクタ 11">
            <a:extLst>
              <a:ext uri="{FF2B5EF4-FFF2-40B4-BE49-F238E27FC236}">
                <a16:creationId xmlns:a16="http://schemas.microsoft.com/office/drawing/2014/main" id="{91A602CA-7370-E90F-33FC-B10C84BFEF53}"/>
              </a:ext>
            </a:extLst>
          </p:cNvPr>
          <p:cNvCxnSpPr>
            <a:cxnSpLocks/>
          </p:cNvCxnSpPr>
          <p:nvPr/>
        </p:nvCxnSpPr>
        <p:spPr>
          <a:xfrm flipH="1">
            <a:off x="392873" y="-539356"/>
            <a:ext cx="1186347" cy="0"/>
          </a:xfrm>
          <a:prstGeom prst="straightConnector1">
            <a:avLst/>
          </a:prstGeom>
          <a:ln w="22225">
            <a:solidFill>
              <a:srgbClr val="FFC000"/>
            </a:solidFill>
            <a:tailEnd type="stealth"/>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ECFD8899-AADA-DB65-4405-178075E0C2C5}"/>
              </a:ext>
            </a:extLst>
          </p:cNvPr>
          <p:cNvSpPr/>
          <p:nvPr/>
        </p:nvSpPr>
        <p:spPr>
          <a:xfrm rot="1975362">
            <a:off x="3143869" y="270210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4F2C841-28EE-E9D1-7739-C52E02E9B5C9}"/>
              </a:ext>
            </a:extLst>
          </p:cNvPr>
          <p:cNvSpPr/>
          <p:nvPr/>
        </p:nvSpPr>
        <p:spPr>
          <a:xfrm rot="1975362">
            <a:off x="3432816" y="2873696"/>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48535938-35C7-FBAC-CAF4-5865AB5D95C5}"/>
              </a:ext>
            </a:extLst>
          </p:cNvPr>
          <p:cNvSpPr/>
          <p:nvPr/>
        </p:nvSpPr>
        <p:spPr>
          <a:xfrm rot="1975362">
            <a:off x="3730382" y="305337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5194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全角で測定し、傾きの補正の考え方</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
        <p:nvSpPr>
          <p:cNvPr id="3" name="テキスト ボックス 2">
            <a:extLst>
              <a:ext uri="{FF2B5EF4-FFF2-40B4-BE49-F238E27FC236}">
                <a16:creationId xmlns:a16="http://schemas.microsoft.com/office/drawing/2014/main" id="{D94EDC5A-A53A-B55F-5A00-294C85F533D2}"/>
              </a:ext>
            </a:extLst>
          </p:cNvPr>
          <p:cNvSpPr txBox="1">
            <a:spLocks noChangeArrowheads="1"/>
          </p:cNvSpPr>
          <p:nvPr/>
        </p:nvSpPr>
        <p:spPr bwMode="auto">
          <a:xfrm>
            <a:off x="387000" y="1042777"/>
            <a:ext cx="7650000" cy="59913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ヤコブの杖（フロント・スタッフ）で様々な方法で測定した場合、地面の傾きの補正について</a:t>
            </a:r>
            <a:endParaRPr lang="en-US"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endParaRPr lang="en-US" altLang="ja-JP" sz="120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r>
              <a:rPr lang="ja-JP" altLang="en-US" sz="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副軸は、重りなどを使用して地面と垂直に使用する。さらに副軸の半分だけを使用すれば、特に傾きの補正は必要ない。しかし多くの参加者は、副軸全体を使用する考えを持っている。その場合、地面などとの傾きから補正する必要がある。補正の方法について検討した。</a:t>
            </a:r>
            <a:endParaRPr lang="en-US" altLang="ja-JP" sz="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１．フロント・スタッフを使用し、地面より下にある高い木（例：谷間にある木）を測定するケース。（重りなし）→原理１のように、特に傾きによる補正はなし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２．フロント・スタッフを使用し、地面と水平の高さ（木の傾きなし）で、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半角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で測定するケース（重りを使用し、フロント・スタッフの</a:t>
            </a:r>
            <a:r>
              <a:rPr lang="en-US"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1/2</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角度で使用する）→原理２のように傾きによる補正はなし。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３．フロント・スタッフを地面と水平の高さで、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半角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で測定するケース（重り使用、フロント・スタッフの全角で使用する）→原理３のように傾きによる補正あり</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　</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C1</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を想定している。しかし実際には</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C2</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で測定しているため補正が必要。</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４．フロント・スタッフを地面と水平の高さで、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全角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で測定するケース（重りなし、フロント・スタッフの全角で使用する）→原理４のように傾きによる補正なし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５．フロント・スタッフを地面と水平の高さで、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全角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で測定するケース（重りなし、フロント・スタッフの全角で使用する）→原理５のように傾きによる補正あり</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　</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C3</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を想定している。しかし実際には</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C4 </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で測定しているため補正が必要</a:t>
            </a:r>
            <a:r>
              <a:rPr lang="ja-JP" altLang="ja-JP" sz="18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a:t>
            </a:r>
            <a:endParaRPr lang="ja-JP" altLang="ja-JP" sz="18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0" fontAlgn="base" latinLnBrk="0" hangingPunct="0">
              <a:lnSpc>
                <a:spcPts val="2000"/>
              </a:lnSpc>
              <a:spcBef>
                <a:spcPct val="0"/>
              </a:spcBef>
              <a:spcAft>
                <a:spcPct val="0"/>
              </a:spcAft>
              <a:buClrTx/>
              <a:buSzTx/>
              <a:buFontTx/>
              <a:buNone/>
              <a:tabLst/>
            </a:pP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5158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871283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月について</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pic>
        <p:nvPicPr>
          <p:cNvPr id="3" name="図 2">
            <a:extLst>
              <a:ext uri="{FF2B5EF4-FFF2-40B4-BE49-F238E27FC236}">
                <a16:creationId xmlns:a16="http://schemas.microsoft.com/office/drawing/2014/main" id="{ED534E09-C5CE-A962-125D-C8B9AE1C188D}"/>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573"/>
                    </a14:imgEffect>
                    <a14:imgEffect>
                      <a14:saturation sat="20000"/>
                    </a14:imgEffect>
                  </a14:imgLayer>
                </a14:imgProps>
              </a:ext>
              <a:ext uri="{28A0092B-C50C-407E-A947-70E740481C1C}">
                <a14:useLocalDpi xmlns:a14="http://schemas.microsoft.com/office/drawing/2010/main" val="0"/>
              </a:ext>
            </a:extLst>
          </a:blip>
          <a:stretch>
            <a:fillRect/>
          </a:stretch>
        </p:blipFill>
        <p:spPr>
          <a:xfrm>
            <a:off x="3124483" y="3807032"/>
            <a:ext cx="843845" cy="2111669"/>
          </a:xfrm>
          <a:prstGeom prst="rect">
            <a:avLst/>
          </a:prstGeom>
        </p:spPr>
      </p:pic>
    </p:spTree>
    <p:extLst>
      <p:ext uri="{BB962C8B-B14F-4D97-AF65-F5344CB8AC3E}">
        <p14:creationId xmlns:p14="http://schemas.microsoft.com/office/powerpoint/2010/main" val="3507045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347962" y="593756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　　　　　　　理事　 　　　武村　精一</a:t>
            </a:r>
          </a:p>
        </p:txBody>
      </p:sp>
      <p:sp>
        <p:nvSpPr>
          <p:cNvPr id="8" name="Text Box 5"/>
          <p:cNvSpPr txBox="1">
            <a:spLocks noChangeArrowheads="1"/>
          </p:cNvSpPr>
          <p:nvPr/>
        </p:nvSpPr>
        <p:spPr bwMode="auto">
          <a:xfrm>
            <a:off x="5601116" y="3135384"/>
            <a:ext cx="351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1957455" y="6208151"/>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73698" y="2377384"/>
            <a:ext cx="5399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204598" y="1769293"/>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165891" y="1231677"/>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1010777" y="126320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229977"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488891" y="1239483"/>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695574" y="1239483"/>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249679"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461376" y="1001003"/>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a:latin typeface="游ゴシック" panose="020B0400000000000000" pitchFamily="50" charset="-128"/>
              </a:rPr>
              <a:t>三次　　　　協会　　　　　　　　科学　　　　　　　　　　技術　　　　　　　　教育</a:t>
            </a:r>
            <a:endParaRPr lang="en-US" altLang="ja-JP" sz="1200" b="1">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399800" y="1517580"/>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338016" y="1797877"/>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489561" y="1797877"/>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835232"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134206"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137021" y="1797877"/>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204598" y="1504102"/>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305105" y="1540729"/>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784333" y="1504101"/>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418225" y="1527820"/>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245880" y="5618517"/>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274177" y="47941"/>
            <a:ext cx="589525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高さをはかる</a:t>
            </a:r>
            <a:r>
              <a:rPr lang="ja-JP" altLang="en-US" sz="1800" b="1" kern="0" dirty="0">
                <a:ea typeface="ＭＳ Ｐゴシック" panose="020B0600070205080204" pitchFamily="50" charset="-128"/>
              </a:rPr>
              <a:t>～自作による高さ測定器</a:t>
            </a:r>
            <a:endParaRPr lang="ja-JP" altLang="en-US" sz="1800" b="1" kern="0" dirty="0">
              <a:latin typeface="メイリオ" panose="020B0604030504040204" pitchFamily="50" charset="-128"/>
              <a:ea typeface="メイリオ" panose="020B0604030504040204" pitchFamily="50" charset="-128"/>
            </a:endParaRPr>
          </a:p>
        </p:txBody>
      </p:sp>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t="9754" r="30526" b="6781"/>
          <a:stretch/>
        </p:blipFill>
        <p:spPr>
          <a:xfrm>
            <a:off x="6441930" y="3628109"/>
            <a:ext cx="2560542" cy="3229891"/>
          </a:xfrm>
          <a:prstGeom prst="rect">
            <a:avLst/>
          </a:prstGeom>
        </p:spPr>
      </p:pic>
      <p:pic>
        <p:nvPicPr>
          <p:cNvPr id="3" name="図 2" descr="屋内, 座る, テーブル, 建物 が含まれている画像&#10;&#10;自動的に生成された説明">
            <a:extLst>
              <a:ext uri="{FF2B5EF4-FFF2-40B4-BE49-F238E27FC236}">
                <a16:creationId xmlns:a16="http://schemas.microsoft.com/office/drawing/2014/main" id="{C1B87259-D025-2948-84F9-63183840F790}"/>
              </a:ext>
            </a:extLst>
          </p:cNvPr>
          <p:cNvPicPr>
            <a:picLocks noChangeAspect="1"/>
          </p:cNvPicPr>
          <p:nvPr/>
        </p:nvPicPr>
        <p:blipFill rotWithShape="1">
          <a:blip r:embed="rId4">
            <a:extLst>
              <a:ext uri="{28A0092B-C50C-407E-A947-70E740481C1C}">
                <a14:useLocalDpi xmlns:a14="http://schemas.microsoft.com/office/drawing/2010/main" val="0"/>
              </a:ext>
            </a:extLst>
          </a:blip>
          <a:srcRect l="16174" r="24935"/>
          <a:stretch/>
        </p:blipFill>
        <p:spPr>
          <a:xfrm>
            <a:off x="6610537" y="66852"/>
            <a:ext cx="2410893" cy="3070404"/>
          </a:xfrm>
          <a:prstGeom prst="rect">
            <a:avLst/>
          </a:prstGeom>
        </p:spPr>
      </p:pic>
      <p:sp>
        <p:nvSpPr>
          <p:cNvPr id="5" name="Rectangle 2">
            <a:extLst>
              <a:ext uri="{FF2B5EF4-FFF2-40B4-BE49-F238E27FC236}">
                <a16:creationId xmlns:a16="http://schemas.microsoft.com/office/drawing/2014/main" id="{2C2D5818-EB52-CA3D-8C53-9A51B64E836F}"/>
              </a:ext>
            </a:extLst>
          </p:cNvPr>
          <p:cNvSpPr>
            <a:spLocks noChangeArrowheads="1"/>
          </p:cNvSpPr>
          <p:nvPr/>
        </p:nvSpPr>
        <p:spPr bwMode="gray">
          <a:xfrm>
            <a:off x="78668" y="7359"/>
            <a:ext cx="2410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たか　　　　　　　　　　　　　　　　　　　　　　　　　　　　　　　　　</a:t>
            </a:r>
          </a:p>
        </p:txBody>
      </p:sp>
      <p:sp>
        <p:nvSpPr>
          <p:cNvPr id="7" name="Rectangle 2">
            <a:extLst>
              <a:ext uri="{FF2B5EF4-FFF2-40B4-BE49-F238E27FC236}">
                <a16:creationId xmlns:a16="http://schemas.microsoft.com/office/drawing/2014/main" id="{7FF7A95F-8FEB-9E10-C4E6-26B3E0358B32}"/>
              </a:ext>
            </a:extLst>
          </p:cNvPr>
          <p:cNvSpPr>
            <a:spLocks noChangeArrowheads="1"/>
          </p:cNvSpPr>
          <p:nvPr/>
        </p:nvSpPr>
        <p:spPr bwMode="gray">
          <a:xfrm>
            <a:off x="2668288" y="12007"/>
            <a:ext cx="373730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じさく　　　　　　　たか　　そくていき　　　　　　　　　　　　　　　　　　　　　　　　　　　　　</a:t>
            </a:r>
          </a:p>
        </p:txBody>
      </p:sp>
      <p:pic>
        <p:nvPicPr>
          <p:cNvPr id="11" name="図 10" descr="屋内, 犬, テーブル, 座る が含まれている画像&#10;&#10;自動的に生成された説明">
            <a:extLst>
              <a:ext uri="{FF2B5EF4-FFF2-40B4-BE49-F238E27FC236}">
                <a16:creationId xmlns:a16="http://schemas.microsoft.com/office/drawing/2014/main" id="{1E5F4B1D-6AC8-FDC9-B30E-7F3C253ED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47" y="3724139"/>
            <a:ext cx="2032000" cy="1524000"/>
          </a:xfrm>
          <a:prstGeom prst="rect">
            <a:avLst/>
          </a:prstGeom>
        </p:spPr>
      </p:pic>
      <p:pic>
        <p:nvPicPr>
          <p:cNvPr id="15" name="図 14" descr="草の上にいる人たち&#10;&#10;中程度の精度で自動的に生成された説明">
            <a:extLst>
              <a:ext uri="{FF2B5EF4-FFF2-40B4-BE49-F238E27FC236}">
                <a16:creationId xmlns:a16="http://schemas.microsoft.com/office/drawing/2014/main" id="{8E26E1CB-AB8F-9F28-2F92-BA2F005B1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150" y="3688185"/>
            <a:ext cx="2032000" cy="1524000"/>
          </a:xfrm>
          <a:prstGeom prst="rect">
            <a:avLst/>
          </a:prstGeom>
        </p:spPr>
      </p:pic>
      <p:pic>
        <p:nvPicPr>
          <p:cNvPr id="24" name="図 23" descr="人, 屋内, 男, 若い が含まれている画像&#10;&#10;自動的に生成された説明">
            <a:extLst>
              <a:ext uri="{FF2B5EF4-FFF2-40B4-BE49-F238E27FC236}">
                <a16:creationId xmlns:a16="http://schemas.microsoft.com/office/drawing/2014/main" id="{02BECD0A-0B42-AE40-E700-9A91EEA03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429" y="3685170"/>
            <a:ext cx="1890232" cy="1524000"/>
          </a:xfrm>
          <a:prstGeom prst="rect">
            <a:avLst/>
          </a:prstGeom>
        </p:spPr>
      </p:pic>
      <p:sp>
        <p:nvSpPr>
          <p:cNvPr id="35" name="Text Box 5">
            <a:extLst>
              <a:ext uri="{FF2B5EF4-FFF2-40B4-BE49-F238E27FC236}">
                <a16:creationId xmlns:a16="http://schemas.microsoft.com/office/drawing/2014/main" id="{40AF8981-F0FB-2DC2-F230-37ADFC8DF56C}"/>
              </a:ext>
            </a:extLst>
          </p:cNvPr>
          <p:cNvSpPr txBox="1">
            <a:spLocks noChangeArrowheads="1"/>
          </p:cNvSpPr>
          <p:nvPr/>
        </p:nvSpPr>
        <p:spPr bwMode="auto">
          <a:xfrm>
            <a:off x="141774" y="5270402"/>
            <a:ext cx="2031999"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砂時計を作る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21982903-EA35-781D-0B26-7F69EA5C9457}"/>
              </a:ext>
            </a:extLst>
          </p:cNvPr>
          <p:cNvSpPr txBox="1">
            <a:spLocks noChangeArrowheads="1"/>
          </p:cNvSpPr>
          <p:nvPr/>
        </p:nvSpPr>
        <p:spPr bwMode="auto">
          <a:xfrm>
            <a:off x="2277879" y="5254346"/>
            <a:ext cx="195093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天体観測会</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Text Box 5">
            <a:extLst>
              <a:ext uri="{FF2B5EF4-FFF2-40B4-BE49-F238E27FC236}">
                <a16:creationId xmlns:a16="http://schemas.microsoft.com/office/drawing/2014/main" id="{02D6F996-BFDB-F8FA-C606-0EC273E3974D}"/>
              </a:ext>
            </a:extLst>
          </p:cNvPr>
          <p:cNvSpPr txBox="1">
            <a:spLocks noChangeArrowheads="1"/>
          </p:cNvSpPr>
          <p:nvPr/>
        </p:nvSpPr>
        <p:spPr bwMode="auto">
          <a:xfrm>
            <a:off x="4354976" y="5248139"/>
            <a:ext cx="1960790"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スマホ顕微鏡</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4410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1144BC8D-3E17-68DA-80DB-11CFF3CDAC7E}"/>
              </a:ext>
            </a:extLst>
          </p:cNvPr>
          <p:cNvSpPr/>
          <p:nvPr/>
        </p:nvSpPr>
        <p:spPr>
          <a:xfrm rot="5400000" flipH="1">
            <a:off x="4658166" y="3554360"/>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0595" y="1106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　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つか　かた　　　　　れい　　　　　　　　　　　　　　</a:t>
            </a:r>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6209430" y="2740095"/>
            <a:ext cx="19543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D5F2946-E3D4-907D-040E-350DD21B3736}"/>
              </a:ext>
            </a:extLst>
          </p:cNvPr>
          <p:cNvSpPr/>
          <p:nvPr/>
        </p:nvSpPr>
        <p:spPr>
          <a:xfrm flipH="1">
            <a:off x="47452" y="4472535"/>
            <a:ext cx="3373323" cy="7513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5400000" flipH="1">
            <a:off x="1726932" y="4252449"/>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5400000" flipH="1">
            <a:off x="1179949" y="3633546"/>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01B067A-3EBD-F852-535C-29381CB10152}"/>
              </a:ext>
            </a:extLst>
          </p:cNvPr>
          <p:cNvSpPr/>
          <p:nvPr/>
        </p:nvSpPr>
        <p:spPr>
          <a:xfrm rot="5400000" flipH="1">
            <a:off x="3251559" y="4454710"/>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0D552666-31B3-88F9-2E1A-1D8574CF32E5}"/>
              </a:ext>
            </a:extLst>
          </p:cNvPr>
          <p:cNvCxnSpPr>
            <a:cxnSpLocks/>
          </p:cNvCxnSpPr>
          <p:nvPr/>
        </p:nvCxnSpPr>
        <p:spPr>
          <a:xfrm flipH="1">
            <a:off x="1854831"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円: 塗りつぶしなし 27">
            <a:extLst>
              <a:ext uri="{FF2B5EF4-FFF2-40B4-BE49-F238E27FC236}">
                <a16:creationId xmlns:a16="http://schemas.microsoft.com/office/drawing/2014/main" id="{9549D674-3177-9016-A3A3-D88B305CD22F}"/>
              </a:ext>
            </a:extLst>
          </p:cNvPr>
          <p:cNvSpPr/>
          <p:nvPr/>
        </p:nvSpPr>
        <p:spPr>
          <a:xfrm flipH="1">
            <a:off x="1774230" y="4336449"/>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3A1F121-B8F6-309D-D2BC-FBB254BD1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 y="877568"/>
            <a:ext cx="606091" cy="1403148"/>
          </a:xfrm>
          <a:prstGeom prst="rect">
            <a:avLst/>
          </a:prstGeom>
        </p:spPr>
      </p:pic>
      <p:grpSp>
        <p:nvGrpSpPr>
          <p:cNvPr id="33" name="グループ化 32">
            <a:extLst>
              <a:ext uri="{FF2B5EF4-FFF2-40B4-BE49-F238E27FC236}">
                <a16:creationId xmlns:a16="http://schemas.microsoft.com/office/drawing/2014/main" id="{D6929029-6510-F5EF-F006-C71FB78074A9}"/>
              </a:ext>
            </a:extLst>
          </p:cNvPr>
          <p:cNvGrpSpPr/>
          <p:nvPr/>
        </p:nvGrpSpPr>
        <p:grpSpPr>
          <a:xfrm flipH="1">
            <a:off x="4348499" y="1917148"/>
            <a:ext cx="1477679" cy="363141"/>
            <a:chOff x="-384790" y="198830"/>
            <a:chExt cx="8837464" cy="3712977"/>
          </a:xfrm>
        </p:grpSpPr>
        <p:sp>
          <p:nvSpPr>
            <p:cNvPr id="15" name="正方形/長方形 14">
              <a:extLst>
                <a:ext uri="{FF2B5EF4-FFF2-40B4-BE49-F238E27FC236}">
                  <a16:creationId xmlns:a16="http://schemas.microsoft.com/office/drawing/2014/main" id="{23B0677B-551A-9244-5798-E4C5002236EF}"/>
                </a:ext>
              </a:extLst>
            </p:cNvPr>
            <p:cNvSpPr/>
            <p:nvPr/>
          </p:nvSpPr>
          <p:spPr>
            <a:xfrm>
              <a:off x="2800546" y="3560818"/>
              <a:ext cx="5652128" cy="17789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E4D073-444F-1A2D-FB38-F5D457283FBF}"/>
                </a:ext>
              </a:extLst>
            </p:cNvPr>
            <p:cNvSpPr/>
            <p:nvPr/>
          </p:nvSpPr>
          <p:spPr>
            <a:xfrm rot="16200000">
              <a:off x="888696" y="1976262"/>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083FCB9-0298-AC01-2FB2-D86C1590E31F}"/>
                </a:ext>
              </a:extLst>
            </p:cNvPr>
            <p:cNvSpPr/>
            <p:nvPr/>
          </p:nvSpPr>
          <p:spPr>
            <a:xfrm rot="16200000">
              <a:off x="2013469" y="3119183"/>
              <a:ext cx="483011"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00F1B25-7286-30B4-951D-E5763510B606}"/>
                </a:ext>
              </a:extLst>
            </p:cNvPr>
            <p:cNvSpPr/>
            <p:nvPr/>
          </p:nvSpPr>
          <p:spPr>
            <a:xfrm rot="16200000">
              <a:off x="671259" y="1332522"/>
              <a:ext cx="3217329" cy="9752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24DA104-EF7D-81DB-4674-BD87E9A27F67}"/>
                </a:ext>
              </a:extLst>
            </p:cNvPr>
            <p:cNvSpPr/>
            <p:nvPr/>
          </p:nvSpPr>
          <p:spPr>
            <a:xfrm>
              <a:off x="-321612" y="3581060"/>
              <a:ext cx="2037440" cy="15765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0B1C0C-F239-73A9-A1FC-76B5CC49BF57}"/>
                </a:ext>
              </a:extLst>
            </p:cNvPr>
            <p:cNvSpPr/>
            <p:nvPr/>
          </p:nvSpPr>
          <p:spPr>
            <a:xfrm rot="16200000">
              <a:off x="-466676" y="3506525"/>
              <a:ext cx="483011" cy="31924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A660E66-4B7A-1018-F14F-49255A439DAA}"/>
                </a:ext>
              </a:extLst>
            </p:cNvPr>
            <p:cNvCxnSpPr>
              <a:cxnSpLocks/>
              <a:endCxn id="31" idx="0"/>
            </p:cNvCxnSpPr>
            <p:nvPr/>
          </p:nvCxnSpPr>
          <p:spPr>
            <a:xfrm>
              <a:off x="2308788" y="215593"/>
              <a:ext cx="2850" cy="2859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円: 塗りつぶしなし 30">
              <a:extLst>
                <a:ext uri="{FF2B5EF4-FFF2-40B4-BE49-F238E27FC236}">
                  <a16:creationId xmlns:a16="http://schemas.microsoft.com/office/drawing/2014/main" id="{FF82E0DE-C719-96E7-9F23-2556C9611BD7}"/>
                </a:ext>
              </a:extLst>
            </p:cNvPr>
            <p:cNvSpPr/>
            <p:nvPr/>
          </p:nvSpPr>
          <p:spPr>
            <a:xfrm>
              <a:off x="2131638" y="3074833"/>
              <a:ext cx="360000" cy="3600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正方形/長方形 33">
            <a:extLst>
              <a:ext uri="{FF2B5EF4-FFF2-40B4-BE49-F238E27FC236}">
                <a16:creationId xmlns:a16="http://schemas.microsoft.com/office/drawing/2014/main" id="{572CD0C9-0518-5836-7D1C-A732CED2AE3C}"/>
              </a:ext>
            </a:extLst>
          </p:cNvPr>
          <p:cNvSpPr/>
          <p:nvPr/>
        </p:nvSpPr>
        <p:spPr>
          <a:xfrm flipH="1">
            <a:off x="7148639" y="2261973"/>
            <a:ext cx="1483847" cy="1796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66222E2-91ED-9AAC-FEBA-93926869EADC}"/>
              </a:ext>
            </a:extLst>
          </p:cNvPr>
          <p:cNvSpPr/>
          <p:nvPr/>
        </p:nvSpPr>
        <p:spPr>
          <a:xfrm rot="5400000" flipH="1">
            <a:off x="7390222" y="2163817"/>
            <a:ext cx="44588" cy="21710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9CE805F-21AE-5C7D-A3D1-FC5F65AFC89E}"/>
              </a:ext>
            </a:extLst>
          </p:cNvPr>
          <p:cNvSpPr/>
          <p:nvPr/>
        </p:nvSpPr>
        <p:spPr>
          <a:xfrm rot="5400000" flipH="1">
            <a:off x="7264016" y="2011718"/>
            <a:ext cx="297000" cy="19208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A3AE1D7-233D-F115-16E9-674F9152598C}"/>
              </a:ext>
            </a:extLst>
          </p:cNvPr>
          <p:cNvSpPr/>
          <p:nvPr/>
        </p:nvSpPr>
        <p:spPr>
          <a:xfrm rot="5400000" flipH="1">
            <a:off x="8583397" y="2238744"/>
            <a:ext cx="44588" cy="6288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4BD4C73-3C88-F7FF-090C-E2060096E22D}"/>
              </a:ext>
            </a:extLst>
          </p:cNvPr>
          <p:cNvCxnSpPr>
            <a:cxnSpLocks/>
          </p:cNvCxnSpPr>
          <p:nvPr/>
        </p:nvCxnSpPr>
        <p:spPr>
          <a:xfrm flipH="1">
            <a:off x="7431345" y="1989743"/>
            <a:ext cx="561" cy="263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円: 塗りつぶしなし 39">
            <a:extLst>
              <a:ext uri="{FF2B5EF4-FFF2-40B4-BE49-F238E27FC236}">
                <a16:creationId xmlns:a16="http://schemas.microsoft.com/office/drawing/2014/main" id="{9536B973-2153-C739-64D7-707321AD35AD}"/>
              </a:ext>
            </a:extLst>
          </p:cNvPr>
          <p:cNvSpPr/>
          <p:nvPr/>
        </p:nvSpPr>
        <p:spPr>
          <a:xfrm flipH="1">
            <a:off x="7568106" y="2209891"/>
            <a:ext cx="70909" cy="33233"/>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93164E7C-44DE-482F-ED95-AC606DD5D3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67299" y="2206863"/>
            <a:ext cx="250578" cy="407176"/>
          </a:xfrm>
          <a:prstGeom prst="rect">
            <a:avLst/>
          </a:prstGeom>
        </p:spPr>
      </p:pic>
      <p:pic>
        <p:nvPicPr>
          <p:cNvPr id="44" name="グラフィックス 43">
            <a:extLst>
              <a:ext uri="{FF2B5EF4-FFF2-40B4-BE49-F238E27FC236}">
                <a16:creationId xmlns:a16="http://schemas.microsoft.com/office/drawing/2014/main" id="{2527E4B5-901D-3333-76C8-D9D3C22CAC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750680" y="2197740"/>
            <a:ext cx="250578" cy="407176"/>
          </a:xfrm>
          <a:prstGeom prst="rect">
            <a:avLst/>
          </a:prstGeom>
        </p:spPr>
      </p:pic>
      <p:pic>
        <p:nvPicPr>
          <p:cNvPr id="45" name="グラフィックス 44">
            <a:extLst>
              <a:ext uri="{FF2B5EF4-FFF2-40B4-BE49-F238E27FC236}">
                <a16:creationId xmlns:a16="http://schemas.microsoft.com/office/drawing/2014/main" id="{84230886-66D6-1717-064A-DAA020AAF639}"/>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27009" y="2491521"/>
            <a:ext cx="1854988" cy="219814"/>
          </a:xfrm>
          <a:prstGeom prst="rect">
            <a:avLst/>
          </a:prstGeom>
        </p:spPr>
      </p:pic>
      <p:pic>
        <p:nvPicPr>
          <p:cNvPr id="46" name="グラフィックス 45">
            <a:extLst>
              <a:ext uri="{FF2B5EF4-FFF2-40B4-BE49-F238E27FC236}">
                <a16:creationId xmlns:a16="http://schemas.microsoft.com/office/drawing/2014/main" id="{8AFDC473-FBA3-62A2-3822-677A5C445E6A}"/>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650249" y="2471681"/>
            <a:ext cx="1854988" cy="219814"/>
          </a:xfrm>
          <a:prstGeom prst="rect">
            <a:avLst/>
          </a:prstGeom>
        </p:spPr>
      </p:pic>
      <p:pic>
        <p:nvPicPr>
          <p:cNvPr id="47" name="グラフィックス 46">
            <a:extLst>
              <a:ext uri="{FF2B5EF4-FFF2-40B4-BE49-F238E27FC236}">
                <a16:creationId xmlns:a16="http://schemas.microsoft.com/office/drawing/2014/main" id="{11763B4C-F602-19DC-C636-0D9801A3BE55}"/>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503593" y="2465294"/>
            <a:ext cx="1854988" cy="219814"/>
          </a:xfrm>
          <a:prstGeom prst="rect">
            <a:avLst/>
          </a:prstGeom>
        </p:spPr>
      </p:pic>
      <p:pic>
        <p:nvPicPr>
          <p:cNvPr id="48" name="グラフィックス 47">
            <a:extLst>
              <a:ext uri="{FF2B5EF4-FFF2-40B4-BE49-F238E27FC236}">
                <a16:creationId xmlns:a16="http://schemas.microsoft.com/office/drawing/2014/main" id="{EB718D2E-4ED2-6540-AB6E-F4F2AA0F0376}"/>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273789" y="2463217"/>
            <a:ext cx="1854988" cy="219814"/>
          </a:xfrm>
          <a:prstGeom prst="rect">
            <a:avLst/>
          </a:prstGeom>
        </p:spPr>
      </p:pic>
      <p:pic>
        <p:nvPicPr>
          <p:cNvPr id="49" name="グラフィックス 48">
            <a:extLst>
              <a:ext uri="{FF2B5EF4-FFF2-40B4-BE49-F238E27FC236}">
                <a16:creationId xmlns:a16="http://schemas.microsoft.com/office/drawing/2014/main" id="{F8B52618-BAD3-17D8-0DF7-09D79CEBA782}"/>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7044326" y="2465815"/>
            <a:ext cx="1854988" cy="219814"/>
          </a:xfrm>
          <a:prstGeom prst="rect">
            <a:avLst/>
          </a:prstGeom>
        </p:spPr>
      </p:pic>
      <p:cxnSp>
        <p:nvCxnSpPr>
          <p:cNvPr id="50" name="直線コネクタ 49">
            <a:extLst>
              <a:ext uri="{FF2B5EF4-FFF2-40B4-BE49-F238E27FC236}">
                <a16:creationId xmlns:a16="http://schemas.microsoft.com/office/drawing/2014/main" id="{BB0E8D4F-DB24-A42B-6EA0-503ED431E683}"/>
              </a:ext>
            </a:extLst>
          </p:cNvPr>
          <p:cNvCxnSpPr>
            <a:cxnSpLocks/>
          </p:cNvCxnSpPr>
          <p:nvPr/>
        </p:nvCxnSpPr>
        <p:spPr>
          <a:xfrm>
            <a:off x="256615" y="1026239"/>
            <a:ext cx="8317635" cy="120424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00A3C2-F4CF-6EAC-D32D-C287DDF57A0E}"/>
              </a:ext>
            </a:extLst>
          </p:cNvPr>
          <p:cNvCxnSpPr>
            <a:cxnSpLocks/>
            <a:endCxn id="25" idx="3"/>
          </p:cNvCxnSpPr>
          <p:nvPr/>
        </p:nvCxnSpPr>
        <p:spPr>
          <a:xfrm>
            <a:off x="342273" y="999072"/>
            <a:ext cx="5457216" cy="123357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3FA946F6-2470-5FEB-CD52-904F614D6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53287" y="723719"/>
            <a:ext cx="513445" cy="1545357"/>
          </a:xfrm>
          <a:prstGeom prst="rect">
            <a:avLst/>
          </a:prstGeom>
        </p:spPr>
      </p:pic>
      <p:pic>
        <p:nvPicPr>
          <p:cNvPr id="61" name="図 60">
            <a:extLst>
              <a:ext uri="{FF2B5EF4-FFF2-40B4-BE49-F238E27FC236}">
                <a16:creationId xmlns:a16="http://schemas.microsoft.com/office/drawing/2014/main" id="{8522A1AC-A2A4-C250-BD4C-1C279D322A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459593" y="870701"/>
            <a:ext cx="432790" cy="1302602"/>
          </a:xfrm>
          <a:prstGeom prst="rect">
            <a:avLst/>
          </a:prstGeom>
        </p:spPr>
      </p:pic>
      <p:sp>
        <p:nvSpPr>
          <p:cNvPr id="66" name="テキスト ボックス 2">
            <a:extLst>
              <a:ext uri="{FF2B5EF4-FFF2-40B4-BE49-F238E27FC236}">
                <a16:creationId xmlns:a16="http://schemas.microsoft.com/office/drawing/2014/main" id="{7DF1822B-977E-6596-967B-EA98E9D225F8}"/>
              </a:ext>
            </a:extLst>
          </p:cNvPr>
          <p:cNvSpPr txBox="1">
            <a:spLocks noChangeArrowheads="1"/>
          </p:cNvSpPr>
          <p:nvPr/>
        </p:nvSpPr>
        <p:spPr bwMode="auto">
          <a:xfrm>
            <a:off x="5681209" y="165470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7" name="楕円 66">
            <a:extLst>
              <a:ext uri="{FF2B5EF4-FFF2-40B4-BE49-F238E27FC236}">
                <a16:creationId xmlns:a16="http://schemas.microsoft.com/office/drawing/2014/main" id="{0649F634-5717-5507-D8B2-FDCE2C3243E3}"/>
              </a:ext>
            </a:extLst>
          </p:cNvPr>
          <p:cNvSpPr/>
          <p:nvPr/>
        </p:nvSpPr>
        <p:spPr>
          <a:xfrm>
            <a:off x="8141957" y="1731125"/>
            <a:ext cx="883586" cy="881067"/>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75F9308-290F-90A6-9BDC-6B0F85AF6E08}"/>
              </a:ext>
            </a:extLst>
          </p:cNvPr>
          <p:cNvCxnSpPr>
            <a:cxnSpLocks/>
          </p:cNvCxnSpPr>
          <p:nvPr/>
        </p:nvCxnSpPr>
        <p:spPr>
          <a:xfrm>
            <a:off x="97453" y="3294785"/>
            <a:ext cx="3364339" cy="118270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BE35C2A-2E79-1129-D7F4-E8EC7AD2D760}"/>
              </a:ext>
            </a:extLst>
          </p:cNvPr>
          <p:cNvSpPr/>
          <p:nvPr/>
        </p:nvSpPr>
        <p:spPr>
          <a:xfrm flipH="1">
            <a:off x="4524539" y="4442395"/>
            <a:ext cx="3844378" cy="4571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3A83322-7EB5-B05E-FEB6-768F7C2BA98D}"/>
              </a:ext>
            </a:extLst>
          </p:cNvPr>
          <p:cNvSpPr/>
          <p:nvPr/>
        </p:nvSpPr>
        <p:spPr>
          <a:xfrm rot="5400000" flipH="1">
            <a:off x="5221274" y="4095557"/>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B4C6F64-7F05-1FEC-6F03-88F6639FADA6}"/>
              </a:ext>
            </a:extLst>
          </p:cNvPr>
          <p:cNvSpPr/>
          <p:nvPr/>
        </p:nvSpPr>
        <p:spPr>
          <a:xfrm rot="5400000" flipH="1">
            <a:off x="8307905" y="4393779"/>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58D10E7B-144B-5356-6B5E-E4068330B193}"/>
              </a:ext>
            </a:extLst>
          </p:cNvPr>
          <p:cNvCxnSpPr>
            <a:cxnSpLocks/>
          </p:cNvCxnSpPr>
          <p:nvPr/>
        </p:nvCxnSpPr>
        <p:spPr>
          <a:xfrm flipH="1">
            <a:off x="5340493"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円: 塗りつぶしなし 81">
            <a:extLst>
              <a:ext uri="{FF2B5EF4-FFF2-40B4-BE49-F238E27FC236}">
                <a16:creationId xmlns:a16="http://schemas.microsoft.com/office/drawing/2014/main" id="{098DC139-BD13-296B-C012-BAD8DDB33CA9}"/>
              </a:ext>
            </a:extLst>
          </p:cNvPr>
          <p:cNvSpPr/>
          <p:nvPr/>
        </p:nvSpPr>
        <p:spPr>
          <a:xfrm flipH="1">
            <a:off x="5259891" y="4320092"/>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6" name="直線コネクタ 85">
            <a:extLst>
              <a:ext uri="{FF2B5EF4-FFF2-40B4-BE49-F238E27FC236}">
                <a16:creationId xmlns:a16="http://schemas.microsoft.com/office/drawing/2014/main" id="{B5EA71B2-656A-03A9-294A-D1D6CD283522}"/>
              </a:ext>
            </a:extLst>
          </p:cNvPr>
          <p:cNvCxnSpPr>
            <a:cxnSpLocks/>
          </p:cNvCxnSpPr>
          <p:nvPr/>
        </p:nvCxnSpPr>
        <p:spPr>
          <a:xfrm>
            <a:off x="3992538" y="3687921"/>
            <a:ext cx="4370385" cy="685589"/>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885952D-992B-2711-E38D-98CB1409CF1B}"/>
              </a:ext>
            </a:extLst>
          </p:cNvPr>
          <p:cNvCxnSpPr/>
          <p:nvPr/>
        </p:nvCxnSpPr>
        <p:spPr>
          <a:xfrm flipV="1">
            <a:off x="2066983" y="3991979"/>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1123FBF-86A9-91AA-ED9D-4A962B792855}"/>
              </a:ext>
            </a:extLst>
          </p:cNvPr>
          <p:cNvCxnSpPr/>
          <p:nvPr/>
        </p:nvCxnSpPr>
        <p:spPr>
          <a:xfrm flipV="1">
            <a:off x="5538073" y="3953346"/>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B59A701-AC28-75A4-2D1C-C9C5EA9A4AFA}"/>
              </a:ext>
            </a:extLst>
          </p:cNvPr>
          <p:cNvSpPr/>
          <p:nvPr/>
        </p:nvSpPr>
        <p:spPr>
          <a:xfrm rot="5400000" flipH="1">
            <a:off x="6153861" y="3616562"/>
            <a:ext cx="1242516" cy="436687"/>
          </a:xfrm>
          <a:prstGeom prst="rect">
            <a:avLst/>
          </a:prstGeom>
          <a:solidFill>
            <a:schemeClr val="accent1">
              <a:lumMod val="90000"/>
              <a:alpha val="1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E2CC75FC-A873-AE46-5919-2DB9FCB8F8C0}"/>
              </a:ext>
            </a:extLst>
          </p:cNvPr>
          <p:cNvCxnSpPr>
            <a:cxnSpLocks/>
          </p:cNvCxnSpPr>
          <p:nvPr/>
        </p:nvCxnSpPr>
        <p:spPr>
          <a:xfrm flipH="1">
            <a:off x="2066983" y="4688260"/>
            <a:ext cx="1253800"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2">
            <a:extLst>
              <a:ext uri="{FF2B5EF4-FFF2-40B4-BE49-F238E27FC236}">
                <a16:creationId xmlns:a16="http://schemas.microsoft.com/office/drawing/2014/main" id="{D5DAEEDE-0260-B7F9-0AED-DA12A2ADAFA1}"/>
              </a:ext>
            </a:extLst>
          </p:cNvPr>
          <p:cNvSpPr txBox="1">
            <a:spLocks noChangeArrowheads="1"/>
          </p:cNvSpPr>
          <p:nvPr/>
        </p:nvSpPr>
        <p:spPr bwMode="auto">
          <a:xfrm>
            <a:off x="256615" y="5248131"/>
            <a:ext cx="3330805" cy="1015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地点の目盛りの長さと高さを読み取る　例：長さ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、高さ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103" name="直線矢印コネクタ 102">
            <a:extLst>
              <a:ext uri="{FF2B5EF4-FFF2-40B4-BE49-F238E27FC236}">
                <a16:creationId xmlns:a16="http://schemas.microsoft.com/office/drawing/2014/main" id="{78561B63-B71C-2F5A-F3D9-B38E0F0966D5}"/>
              </a:ext>
            </a:extLst>
          </p:cNvPr>
          <p:cNvCxnSpPr>
            <a:cxnSpLocks/>
          </p:cNvCxnSpPr>
          <p:nvPr/>
        </p:nvCxnSpPr>
        <p:spPr>
          <a:xfrm flipH="1">
            <a:off x="5340492" y="4595207"/>
            <a:ext cx="2941829"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2">
            <a:extLst>
              <a:ext uri="{FF2B5EF4-FFF2-40B4-BE49-F238E27FC236}">
                <a16:creationId xmlns:a16="http://schemas.microsoft.com/office/drawing/2014/main" id="{465E9675-4E97-1F61-98CC-6F1168738F73}"/>
              </a:ext>
            </a:extLst>
          </p:cNvPr>
          <p:cNvSpPr txBox="1">
            <a:spLocks noChangeArrowheads="1"/>
          </p:cNvSpPr>
          <p:nvPr/>
        </p:nvSpPr>
        <p:spPr bwMode="auto">
          <a:xfrm>
            <a:off x="8466066" y="178834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9" name="テキスト ボックス 2">
            <a:extLst>
              <a:ext uri="{FF2B5EF4-FFF2-40B4-BE49-F238E27FC236}">
                <a16:creationId xmlns:a16="http://schemas.microsoft.com/office/drawing/2014/main" id="{9E0495D9-17A5-59EF-C347-C977546A0C42}"/>
              </a:ext>
            </a:extLst>
          </p:cNvPr>
          <p:cNvSpPr txBox="1">
            <a:spLocks noChangeArrowheads="1"/>
          </p:cNvSpPr>
          <p:nvPr/>
        </p:nvSpPr>
        <p:spPr bwMode="auto">
          <a:xfrm>
            <a:off x="4195734" y="4918185"/>
            <a:ext cx="255841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長さを</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に伸ばし、高さは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の位置まで移動する（</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0" name="テキスト ボックス 2">
            <a:extLst>
              <a:ext uri="{FF2B5EF4-FFF2-40B4-BE49-F238E27FC236}">
                <a16:creationId xmlns:a16="http://schemas.microsoft.com/office/drawing/2014/main" id="{322D090A-C2E6-C018-2A33-E8CC7DB5D932}"/>
              </a:ext>
            </a:extLst>
          </p:cNvPr>
          <p:cNvSpPr txBox="1">
            <a:spLocks noChangeArrowheads="1"/>
          </p:cNvSpPr>
          <p:nvPr/>
        </p:nvSpPr>
        <p:spPr bwMode="auto">
          <a:xfrm>
            <a:off x="7202385" y="4889441"/>
            <a:ext cx="1580303" cy="10534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との距離の</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が高さになる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四角形: 角を丸くする 110">
            <a:extLst>
              <a:ext uri="{FF2B5EF4-FFF2-40B4-BE49-F238E27FC236}">
                <a16:creationId xmlns:a16="http://schemas.microsoft.com/office/drawing/2014/main" id="{4F7FD349-C6CD-AA36-C78D-675C8EFD30C4}"/>
              </a:ext>
            </a:extLst>
          </p:cNvPr>
          <p:cNvSpPr/>
          <p:nvPr/>
        </p:nvSpPr>
        <p:spPr>
          <a:xfrm>
            <a:off x="53433" y="3151445"/>
            <a:ext cx="3748808" cy="3250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82AC6D9-44C2-F110-6473-448C810A81B4}"/>
              </a:ext>
            </a:extLst>
          </p:cNvPr>
          <p:cNvSpPr/>
          <p:nvPr/>
        </p:nvSpPr>
        <p:spPr>
          <a:xfrm>
            <a:off x="5430750" y="1986143"/>
            <a:ext cx="883586" cy="881067"/>
          </a:xfrm>
          <a:prstGeom prst="ellipse">
            <a:avLst/>
          </a:prstGeom>
          <a:no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CD7F48B2-69F1-1731-2E0E-FC28460DF5E3}"/>
              </a:ext>
            </a:extLst>
          </p:cNvPr>
          <p:cNvSpPr/>
          <p:nvPr/>
        </p:nvSpPr>
        <p:spPr>
          <a:xfrm>
            <a:off x="4048857" y="3099861"/>
            <a:ext cx="5008358" cy="330228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6F5BC167-F7D3-305D-8155-CD7DCE1B6313}"/>
              </a:ext>
            </a:extLst>
          </p:cNvPr>
          <p:cNvSpPr/>
          <p:nvPr/>
        </p:nvSpPr>
        <p:spPr>
          <a:xfrm>
            <a:off x="6810468" y="5358508"/>
            <a:ext cx="399777" cy="2835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B7DE91D-EAE4-6DD1-D51A-AE84B5467E37}"/>
              </a:ext>
            </a:extLst>
          </p:cNvPr>
          <p:cNvCxnSpPr>
            <a:cxnSpLocks/>
            <a:stCxn id="112" idx="2"/>
          </p:cNvCxnSpPr>
          <p:nvPr/>
        </p:nvCxnSpPr>
        <p:spPr>
          <a:xfrm flipH="1">
            <a:off x="3485602" y="2426677"/>
            <a:ext cx="1945148" cy="799223"/>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A30B634-2493-C551-D9DF-0EF6B09606D8}"/>
              </a:ext>
            </a:extLst>
          </p:cNvPr>
          <p:cNvCxnSpPr>
            <a:cxnSpLocks/>
          </p:cNvCxnSpPr>
          <p:nvPr/>
        </p:nvCxnSpPr>
        <p:spPr>
          <a:xfrm flipH="1">
            <a:off x="6731248" y="2294159"/>
            <a:ext cx="1410822" cy="792307"/>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2352483F-8E0B-E3C4-A11A-E1D077C6620D}"/>
              </a:ext>
            </a:extLst>
          </p:cNvPr>
          <p:cNvSpPr txBox="1">
            <a:spLocks noChangeArrowheads="1"/>
          </p:cNvSpPr>
          <p:nvPr/>
        </p:nvSpPr>
        <p:spPr bwMode="auto">
          <a:xfrm>
            <a:off x="2403578" y="465679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10㎝</a:t>
            </a:r>
          </a:p>
        </p:txBody>
      </p:sp>
      <p:sp>
        <p:nvSpPr>
          <p:cNvPr id="9" name="Text Box 5">
            <a:extLst>
              <a:ext uri="{FF2B5EF4-FFF2-40B4-BE49-F238E27FC236}">
                <a16:creationId xmlns:a16="http://schemas.microsoft.com/office/drawing/2014/main" id="{DF8235D3-81C2-2FFC-074D-AD89557BF1BA}"/>
              </a:ext>
            </a:extLst>
          </p:cNvPr>
          <p:cNvSpPr txBox="1">
            <a:spLocks noChangeArrowheads="1"/>
          </p:cNvSpPr>
          <p:nvPr/>
        </p:nvSpPr>
        <p:spPr bwMode="auto">
          <a:xfrm>
            <a:off x="2022284" y="4108868"/>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sp>
        <p:nvSpPr>
          <p:cNvPr id="13" name="Text Box 5">
            <a:extLst>
              <a:ext uri="{FF2B5EF4-FFF2-40B4-BE49-F238E27FC236}">
                <a16:creationId xmlns:a16="http://schemas.microsoft.com/office/drawing/2014/main" id="{504A3711-EB98-1020-E77E-276169F516D9}"/>
              </a:ext>
            </a:extLst>
          </p:cNvPr>
          <p:cNvSpPr txBox="1">
            <a:spLocks noChangeArrowheads="1"/>
          </p:cNvSpPr>
          <p:nvPr/>
        </p:nvSpPr>
        <p:spPr bwMode="auto">
          <a:xfrm>
            <a:off x="6878187" y="456338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14" name="Text Box 5">
            <a:extLst>
              <a:ext uri="{FF2B5EF4-FFF2-40B4-BE49-F238E27FC236}">
                <a16:creationId xmlns:a16="http://schemas.microsoft.com/office/drawing/2014/main" id="{0D948958-4EDE-3692-3F31-2D7E224F3F4B}"/>
              </a:ext>
            </a:extLst>
          </p:cNvPr>
          <p:cNvSpPr txBox="1">
            <a:spLocks noChangeArrowheads="1"/>
          </p:cNvSpPr>
          <p:nvPr/>
        </p:nvSpPr>
        <p:spPr bwMode="auto">
          <a:xfrm>
            <a:off x="5550105" y="4031961"/>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20" name="直線コネクタ 19">
            <a:extLst>
              <a:ext uri="{FF2B5EF4-FFF2-40B4-BE49-F238E27FC236}">
                <a16:creationId xmlns:a16="http://schemas.microsoft.com/office/drawing/2014/main" id="{D3827E1B-6FB4-DD8C-EB4F-0FD20F7FB185}"/>
              </a:ext>
            </a:extLst>
          </p:cNvPr>
          <p:cNvCxnSpPr>
            <a:cxnSpLocks/>
          </p:cNvCxnSpPr>
          <p:nvPr/>
        </p:nvCxnSpPr>
        <p:spPr>
          <a:xfrm flipV="1">
            <a:off x="305220" y="2262485"/>
            <a:ext cx="3883314" cy="1213"/>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7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86598" y="13197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巻き尺を使わないで、高さをはかれないか？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452250"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まき　　じゃく　　　つか　　　　　　　　　　　　　　　　たか　　　　　　　　　　　　　　</a:t>
            </a:r>
          </a:p>
        </p:txBody>
      </p:sp>
      <p:grpSp>
        <p:nvGrpSpPr>
          <p:cNvPr id="19" name="グループ化 18">
            <a:extLst>
              <a:ext uri="{FF2B5EF4-FFF2-40B4-BE49-F238E27FC236}">
                <a16:creationId xmlns:a16="http://schemas.microsoft.com/office/drawing/2014/main" id="{B386956A-598A-9F93-1A69-F4176494F109}"/>
              </a:ext>
            </a:extLst>
          </p:cNvPr>
          <p:cNvGrpSpPr/>
          <p:nvPr/>
        </p:nvGrpSpPr>
        <p:grpSpPr>
          <a:xfrm>
            <a:off x="2333849" y="914867"/>
            <a:ext cx="3382811" cy="3219335"/>
            <a:chOff x="2333849" y="914867"/>
            <a:chExt cx="3382811" cy="3219335"/>
          </a:xfrm>
        </p:grpSpPr>
        <p:pic>
          <p:nvPicPr>
            <p:cNvPr id="5" name="図 4" descr="テーブル が含まれている画像&#10;&#10;自動的に生成された説明">
              <a:extLst>
                <a:ext uri="{FF2B5EF4-FFF2-40B4-BE49-F238E27FC236}">
                  <a16:creationId xmlns:a16="http://schemas.microsoft.com/office/drawing/2014/main" id="{791DC836-2472-A11A-C96F-6B5F6B3C77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39274">
              <a:off x="2333849" y="1183817"/>
              <a:ext cx="659862" cy="1931507"/>
            </a:xfrm>
            <a:prstGeom prst="rect">
              <a:avLst/>
            </a:prstGeom>
          </p:spPr>
        </p:pic>
        <p:pic>
          <p:nvPicPr>
            <p:cNvPr id="16" name="図 15" descr="レンガの屋根の家&#10;&#10;自動的に生成された説明">
              <a:extLst>
                <a:ext uri="{FF2B5EF4-FFF2-40B4-BE49-F238E27FC236}">
                  <a16:creationId xmlns:a16="http://schemas.microsoft.com/office/drawing/2014/main" id="{0867F381-F6BA-2BB4-37A2-532125D4E0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25380" y="914867"/>
              <a:ext cx="2791280" cy="1816298"/>
            </a:xfrm>
            <a:prstGeom prst="rect">
              <a:avLst/>
            </a:prstGeom>
          </p:spPr>
        </p:pic>
        <p:sp>
          <p:nvSpPr>
            <p:cNvPr id="23" name="Text Box 5">
              <a:extLst>
                <a:ext uri="{FF2B5EF4-FFF2-40B4-BE49-F238E27FC236}">
                  <a16:creationId xmlns:a16="http://schemas.microsoft.com/office/drawing/2014/main" id="{ED03887A-F4E4-FEFB-A7C3-7E18887FD0E8}"/>
                </a:ext>
              </a:extLst>
            </p:cNvPr>
            <p:cNvSpPr txBox="1">
              <a:spLocks noChangeArrowheads="1"/>
            </p:cNvSpPr>
            <p:nvPr/>
          </p:nvSpPr>
          <p:spPr bwMode="auto">
            <a:xfrm>
              <a:off x="2952550" y="2810763"/>
              <a:ext cx="2736939"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城をせめるとき、高い屋根から上がる。昔はどのように高さをはかっていたのか？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20" name="グループ化 19">
            <a:extLst>
              <a:ext uri="{FF2B5EF4-FFF2-40B4-BE49-F238E27FC236}">
                <a16:creationId xmlns:a16="http://schemas.microsoft.com/office/drawing/2014/main" id="{B27954BB-71D3-57DA-C9F8-FD41EDA227F1}"/>
              </a:ext>
            </a:extLst>
          </p:cNvPr>
          <p:cNvGrpSpPr/>
          <p:nvPr/>
        </p:nvGrpSpPr>
        <p:grpSpPr>
          <a:xfrm>
            <a:off x="6061791" y="806897"/>
            <a:ext cx="2605209" cy="3064362"/>
            <a:chOff x="6061791" y="806897"/>
            <a:chExt cx="2605209" cy="3064362"/>
          </a:xfrm>
        </p:grpSpPr>
        <p:pic>
          <p:nvPicPr>
            <p:cNvPr id="25" name="図 24" descr="雪が積もっている山と湖の景色&#10;&#10;自動的に生成された説明">
              <a:extLst>
                <a:ext uri="{FF2B5EF4-FFF2-40B4-BE49-F238E27FC236}">
                  <a16:creationId xmlns:a16="http://schemas.microsoft.com/office/drawing/2014/main" id="{E8C3631A-0554-381D-C259-DCA636F0DB3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61791" y="806897"/>
              <a:ext cx="2509461" cy="1882096"/>
            </a:xfrm>
            <a:prstGeom prst="rect">
              <a:avLst/>
            </a:prstGeom>
          </p:spPr>
        </p:pic>
        <p:sp>
          <p:nvSpPr>
            <p:cNvPr id="37" name="Text Box 5">
              <a:extLst>
                <a:ext uri="{FF2B5EF4-FFF2-40B4-BE49-F238E27FC236}">
                  <a16:creationId xmlns:a16="http://schemas.microsoft.com/office/drawing/2014/main" id="{F0B928DD-473E-E281-45F6-61336B056AF2}"/>
                </a:ext>
              </a:extLst>
            </p:cNvPr>
            <p:cNvSpPr txBox="1">
              <a:spLocks noChangeArrowheads="1"/>
            </p:cNvSpPr>
            <p:nvPr/>
          </p:nvSpPr>
          <p:spPr bwMode="auto">
            <a:xfrm>
              <a:off x="6061791" y="2855596"/>
              <a:ext cx="2605209"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山の高さを昔はどのように、はかっていたのか？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18" name="グループ化 17">
            <a:extLst>
              <a:ext uri="{FF2B5EF4-FFF2-40B4-BE49-F238E27FC236}">
                <a16:creationId xmlns:a16="http://schemas.microsoft.com/office/drawing/2014/main" id="{FA9ADA8B-80B5-D0F4-ADBF-4D4413ED9FF2}"/>
              </a:ext>
            </a:extLst>
          </p:cNvPr>
          <p:cNvGrpSpPr/>
          <p:nvPr/>
        </p:nvGrpSpPr>
        <p:grpSpPr>
          <a:xfrm>
            <a:off x="0" y="613415"/>
            <a:ext cx="2193561" cy="3292224"/>
            <a:chOff x="0" y="613415"/>
            <a:chExt cx="2193561" cy="3292224"/>
          </a:xfrm>
        </p:grpSpPr>
        <p:pic>
          <p:nvPicPr>
            <p:cNvPr id="33" name="図 32">
              <a:extLst>
                <a:ext uri="{FF2B5EF4-FFF2-40B4-BE49-F238E27FC236}">
                  <a16:creationId xmlns:a16="http://schemas.microsoft.com/office/drawing/2014/main" id="{DD484CC6-D0EA-F065-4F7D-4DA0054797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13415"/>
              <a:ext cx="1036634" cy="1986019"/>
            </a:xfrm>
            <a:prstGeom prst="rect">
              <a:avLst/>
            </a:prstGeom>
          </p:spPr>
        </p:pic>
        <p:sp>
          <p:nvSpPr>
            <p:cNvPr id="34" name="Text Box 5">
              <a:extLst>
                <a:ext uri="{FF2B5EF4-FFF2-40B4-BE49-F238E27FC236}">
                  <a16:creationId xmlns:a16="http://schemas.microsoft.com/office/drawing/2014/main" id="{70E447F0-CB56-E5FC-EBA7-1DA0815F22A3}"/>
                </a:ext>
              </a:extLst>
            </p:cNvPr>
            <p:cNvSpPr txBox="1">
              <a:spLocks noChangeArrowheads="1"/>
            </p:cNvSpPr>
            <p:nvPr/>
          </p:nvSpPr>
          <p:spPr bwMode="auto">
            <a:xfrm>
              <a:off x="139139" y="2889976"/>
              <a:ext cx="2054422"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巻き尺を使わなくても高さがはかれないか？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76A811B1-50DE-F6B1-8E75-EC468DA901C0}"/>
                </a:ext>
              </a:extLst>
            </p:cNvPr>
            <p:cNvGrpSpPr/>
            <p:nvPr/>
          </p:nvGrpSpPr>
          <p:grpSpPr>
            <a:xfrm>
              <a:off x="1036634" y="1143242"/>
              <a:ext cx="1140433" cy="1376900"/>
              <a:chOff x="6580271" y="2974886"/>
              <a:chExt cx="2351121" cy="2314919"/>
            </a:xfrm>
          </p:grpSpPr>
          <p:pic>
            <p:nvPicPr>
              <p:cNvPr id="4" name="図 3" descr="ツール が含まれている画像&#10;&#10;自動的に生成された説明">
                <a:extLst>
                  <a:ext uri="{FF2B5EF4-FFF2-40B4-BE49-F238E27FC236}">
                    <a16:creationId xmlns:a16="http://schemas.microsoft.com/office/drawing/2014/main" id="{AD572A7C-0468-BC5F-5003-786A907F3F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48" t="23735" r="9281" b="14360"/>
              <a:stretch/>
            </p:blipFill>
            <p:spPr>
              <a:xfrm>
                <a:off x="6580271" y="3195463"/>
                <a:ext cx="2186805" cy="1676001"/>
              </a:xfrm>
              <a:prstGeom prst="rect">
                <a:avLst/>
              </a:prstGeom>
            </p:spPr>
          </p:pic>
          <p:sp>
            <p:nvSpPr>
              <p:cNvPr id="7" name="正方形/長方形 6">
                <a:extLst>
                  <a:ext uri="{FF2B5EF4-FFF2-40B4-BE49-F238E27FC236}">
                    <a16:creationId xmlns:a16="http://schemas.microsoft.com/office/drawing/2014/main" id="{9D25806D-55DA-FB3B-4C9D-D1E55A4A9FE0}"/>
                  </a:ext>
                </a:extLst>
              </p:cNvPr>
              <p:cNvSpPr/>
              <p:nvPr/>
            </p:nvSpPr>
            <p:spPr>
              <a:xfrm rot="2815433">
                <a:off x="7708916" y="2876003"/>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8DBAA56-D263-EC32-CA7B-4F8848B4EE7B}"/>
                  </a:ext>
                </a:extLst>
              </p:cNvPr>
              <p:cNvSpPr/>
              <p:nvPr/>
            </p:nvSpPr>
            <p:spPr>
              <a:xfrm rot="18920315">
                <a:off x="7700306" y="2974886"/>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 name="グループ化 20">
            <a:extLst>
              <a:ext uri="{FF2B5EF4-FFF2-40B4-BE49-F238E27FC236}">
                <a16:creationId xmlns:a16="http://schemas.microsoft.com/office/drawing/2014/main" id="{C5B3640E-B1F9-F652-73B6-13F1B6BCA88D}"/>
              </a:ext>
            </a:extLst>
          </p:cNvPr>
          <p:cNvGrpSpPr/>
          <p:nvPr/>
        </p:nvGrpSpPr>
        <p:grpSpPr>
          <a:xfrm>
            <a:off x="25808" y="4190805"/>
            <a:ext cx="8641192" cy="2514533"/>
            <a:chOff x="73921" y="4278994"/>
            <a:chExt cx="8641192" cy="2514533"/>
          </a:xfrm>
        </p:grpSpPr>
        <p:pic>
          <p:nvPicPr>
            <p:cNvPr id="10" name="図 9" descr="砂漠を歩いている人&#10;&#10;中程度の精度で自動的に生成された説明">
              <a:extLst>
                <a:ext uri="{FF2B5EF4-FFF2-40B4-BE49-F238E27FC236}">
                  <a16:creationId xmlns:a16="http://schemas.microsoft.com/office/drawing/2014/main" id="{290F1B83-B702-D270-7EFA-F0FF032ABF5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3921" y="4278994"/>
              <a:ext cx="2986155" cy="1989992"/>
            </a:xfrm>
            <a:prstGeom prst="rect">
              <a:avLst/>
            </a:prstGeom>
          </p:spPr>
        </p:pic>
        <p:pic>
          <p:nvPicPr>
            <p:cNvPr id="13" name="図 12" descr="草の上にあるベンチ&#10;&#10;中程度の精度で自動的に生成された説明">
              <a:extLst>
                <a:ext uri="{FF2B5EF4-FFF2-40B4-BE49-F238E27FC236}">
                  <a16:creationId xmlns:a16="http://schemas.microsoft.com/office/drawing/2014/main" id="{5D504ADA-AA2D-1F0D-2683-F43C4F279B67}"/>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209966" y="4291230"/>
              <a:ext cx="2653323" cy="1989992"/>
            </a:xfrm>
            <a:prstGeom prst="rect">
              <a:avLst/>
            </a:prstGeom>
          </p:spPr>
        </p:pic>
        <p:sp>
          <p:nvSpPr>
            <p:cNvPr id="14" name="Text Box 5">
              <a:extLst>
                <a:ext uri="{FF2B5EF4-FFF2-40B4-BE49-F238E27FC236}">
                  <a16:creationId xmlns:a16="http://schemas.microsoft.com/office/drawing/2014/main" id="{2921DC65-F12F-4032-CDC2-883ECF071868}"/>
                </a:ext>
              </a:extLst>
            </p:cNvPr>
            <p:cNvSpPr txBox="1">
              <a:spLocks noChangeArrowheads="1"/>
            </p:cNvSpPr>
            <p:nvPr/>
          </p:nvSpPr>
          <p:spPr bwMode="auto">
            <a:xfrm>
              <a:off x="198723" y="6393417"/>
              <a:ext cx="278743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エジプト　ピラミッド</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Text Box 5">
              <a:extLst>
                <a:ext uri="{FF2B5EF4-FFF2-40B4-BE49-F238E27FC236}">
                  <a16:creationId xmlns:a16="http://schemas.microsoft.com/office/drawing/2014/main" id="{33574ABE-29A5-B196-ECEA-BE3BBD94794F}"/>
                </a:ext>
              </a:extLst>
            </p:cNvPr>
            <p:cNvSpPr txBox="1">
              <a:spLocks noChangeArrowheads="1"/>
            </p:cNvSpPr>
            <p:nvPr/>
          </p:nvSpPr>
          <p:spPr bwMode="auto">
            <a:xfrm>
              <a:off x="3132601" y="6393417"/>
              <a:ext cx="278743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三次市　古墳</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7" name="Text Box 5">
              <a:extLst>
                <a:ext uri="{FF2B5EF4-FFF2-40B4-BE49-F238E27FC236}">
                  <a16:creationId xmlns:a16="http://schemas.microsoft.com/office/drawing/2014/main" id="{A3BDBB5B-6A6A-C1F4-2420-476526E00CE8}"/>
                </a:ext>
              </a:extLst>
            </p:cNvPr>
            <p:cNvSpPr txBox="1">
              <a:spLocks noChangeArrowheads="1"/>
            </p:cNvSpPr>
            <p:nvPr/>
          </p:nvSpPr>
          <p:spPr bwMode="auto">
            <a:xfrm>
              <a:off x="6061790" y="4291229"/>
              <a:ext cx="2653323" cy="163121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昔から大きなものを作るときは、すでに何かの方法で高さなどをはかっていたかもしれない。</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32835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347962" y="593756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　　　　　　　理事　 　　　武村　精一</a:t>
            </a:r>
          </a:p>
        </p:txBody>
      </p:sp>
      <p:sp>
        <p:nvSpPr>
          <p:cNvPr id="8" name="Text Box 5"/>
          <p:cNvSpPr txBox="1">
            <a:spLocks noChangeArrowheads="1"/>
          </p:cNvSpPr>
          <p:nvPr/>
        </p:nvSpPr>
        <p:spPr bwMode="auto">
          <a:xfrm>
            <a:off x="5601116" y="3135384"/>
            <a:ext cx="351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1957455" y="6208151"/>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73698" y="2377384"/>
            <a:ext cx="5399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204598" y="1769293"/>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165891" y="1231677"/>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1010777" y="126320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229977"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488891" y="1239483"/>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695574" y="1239483"/>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249679"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461376" y="1001003"/>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a:latin typeface="游ゴシック" panose="020B0400000000000000" pitchFamily="50" charset="-128"/>
              </a:rPr>
              <a:t>三次　　　　協会　　　　　　　　科学　　　　　　　　　　技術　　　　　　　　教育</a:t>
            </a:r>
            <a:endParaRPr lang="en-US" altLang="ja-JP" sz="1200" b="1">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399800" y="1517580"/>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338016" y="1797877"/>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489561" y="1797877"/>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835232"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134206"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137021" y="1797877"/>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204598" y="1504102"/>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305105" y="1540729"/>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784333" y="1504101"/>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418225" y="1527820"/>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245880" y="5618517"/>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274177" y="47941"/>
            <a:ext cx="589525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高さをはかる</a:t>
            </a:r>
            <a:r>
              <a:rPr lang="ja-JP" altLang="en-US" sz="1800" b="1" kern="0" dirty="0">
                <a:ea typeface="ＭＳ Ｐゴシック" panose="020B0600070205080204" pitchFamily="50" charset="-128"/>
              </a:rPr>
              <a:t>～自作による高さ測定器</a:t>
            </a:r>
            <a:endParaRPr lang="ja-JP" altLang="en-US" sz="1800" b="1" kern="0" dirty="0">
              <a:latin typeface="メイリオ" panose="020B0604030504040204" pitchFamily="50" charset="-128"/>
              <a:ea typeface="メイリオ" panose="020B0604030504040204" pitchFamily="50" charset="-128"/>
            </a:endParaRPr>
          </a:p>
        </p:txBody>
      </p:sp>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t="9754" r="30526" b="6781"/>
          <a:stretch/>
        </p:blipFill>
        <p:spPr>
          <a:xfrm>
            <a:off x="6441930" y="3628109"/>
            <a:ext cx="2560542" cy="3229891"/>
          </a:xfrm>
          <a:prstGeom prst="rect">
            <a:avLst/>
          </a:prstGeom>
        </p:spPr>
      </p:pic>
      <p:pic>
        <p:nvPicPr>
          <p:cNvPr id="3" name="図 2" descr="屋内, 座る, テーブル, 建物 が含まれている画像&#10;&#10;自動的に生成された説明">
            <a:extLst>
              <a:ext uri="{FF2B5EF4-FFF2-40B4-BE49-F238E27FC236}">
                <a16:creationId xmlns:a16="http://schemas.microsoft.com/office/drawing/2014/main" id="{C1B87259-D025-2948-84F9-63183840F790}"/>
              </a:ext>
            </a:extLst>
          </p:cNvPr>
          <p:cNvPicPr>
            <a:picLocks noChangeAspect="1"/>
          </p:cNvPicPr>
          <p:nvPr/>
        </p:nvPicPr>
        <p:blipFill rotWithShape="1">
          <a:blip r:embed="rId4">
            <a:extLst>
              <a:ext uri="{28A0092B-C50C-407E-A947-70E740481C1C}">
                <a14:useLocalDpi xmlns:a14="http://schemas.microsoft.com/office/drawing/2010/main" val="0"/>
              </a:ext>
            </a:extLst>
          </a:blip>
          <a:srcRect l="16174" r="24935"/>
          <a:stretch/>
        </p:blipFill>
        <p:spPr>
          <a:xfrm>
            <a:off x="6610537" y="66852"/>
            <a:ext cx="2410893" cy="3070404"/>
          </a:xfrm>
          <a:prstGeom prst="rect">
            <a:avLst/>
          </a:prstGeom>
        </p:spPr>
      </p:pic>
      <p:sp>
        <p:nvSpPr>
          <p:cNvPr id="5" name="Rectangle 2">
            <a:extLst>
              <a:ext uri="{FF2B5EF4-FFF2-40B4-BE49-F238E27FC236}">
                <a16:creationId xmlns:a16="http://schemas.microsoft.com/office/drawing/2014/main" id="{2C2D5818-EB52-CA3D-8C53-9A51B64E836F}"/>
              </a:ext>
            </a:extLst>
          </p:cNvPr>
          <p:cNvSpPr>
            <a:spLocks noChangeArrowheads="1"/>
          </p:cNvSpPr>
          <p:nvPr/>
        </p:nvSpPr>
        <p:spPr bwMode="gray">
          <a:xfrm>
            <a:off x="78668" y="7359"/>
            <a:ext cx="2410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たか　　　　　　　　　　　　　　　　　　　　　　　　　　　　　　　　　</a:t>
            </a:r>
          </a:p>
        </p:txBody>
      </p:sp>
      <p:sp>
        <p:nvSpPr>
          <p:cNvPr id="7" name="Rectangle 2">
            <a:extLst>
              <a:ext uri="{FF2B5EF4-FFF2-40B4-BE49-F238E27FC236}">
                <a16:creationId xmlns:a16="http://schemas.microsoft.com/office/drawing/2014/main" id="{7FF7A95F-8FEB-9E10-C4E6-26B3E0358B32}"/>
              </a:ext>
            </a:extLst>
          </p:cNvPr>
          <p:cNvSpPr>
            <a:spLocks noChangeArrowheads="1"/>
          </p:cNvSpPr>
          <p:nvPr/>
        </p:nvSpPr>
        <p:spPr bwMode="gray">
          <a:xfrm>
            <a:off x="2668288" y="12007"/>
            <a:ext cx="373730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じさく　　　　　　　たか　　そくていき　　　　　　　　　　　　　　　　　　　　　　　　　　　　　</a:t>
            </a:r>
          </a:p>
        </p:txBody>
      </p:sp>
      <p:pic>
        <p:nvPicPr>
          <p:cNvPr id="11" name="図 10" descr="屋内, 犬, テーブル, 座る が含まれている画像&#10;&#10;自動的に生成された説明">
            <a:extLst>
              <a:ext uri="{FF2B5EF4-FFF2-40B4-BE49-F238E27FC236}">
                <a16:creationId xmlns:a16="http://schemas.microsoft.com/office/drawing/2014/main" id="{1E5F4B1D-6AC8-FDC9-B30E-7F3C253ED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47" y="3724139"/>
            <a:ext cx="2032000" cy="1524000"/>
          </a:xfrm>
          <a:prstGeom prst="rect">
            <a:avLst/>
          </a:prstGeom>
        </p:spPr>
      </p:pic>
      <p:pic>
        <p:nvPicPr>
          <p:cNvPr id="15" name="図 14" descr="草の上にいる人たち&#10;&#10;中程度の精度で自動的に生成された説明">
            <a:extLst>
              <a:ext uri="{FF2B5EF4-FFF2-40B4-BE49-F238E27FC236}">
                <a16:creationId xmlns:a16="http://schemas.microsoft.com/office/drawing/2014/main" id="{8E26E1CB-AB8F-9F28-2F92-BA2F005B1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150" y="3688185"/>
            <a:ext cx="2032000" cy="1524000"/>
          </a:xfrm>
          <a:prstGeom prst="rect">
            <a:avLst/>
          </a:prstGeom>
        </p:spPr>
      </p:pic>
      <p:pic>
        <p:nvPicPr>
          <p:cNvPr id="24" name="図 23" descr="人, 屋内, 男, 若い が含まれている画像&#10;&#10;自動的に生成された説明">
            <a:extLst>
              <a:ext uri="{FF2B5EF4-FFF2-40B4-BE49-F238E27FC236}">
                <a16:creationId xmlns:a16="http://schemas.microsoft.com/office/drawing/2014/main" id="{02BECD0A-0B42-AE40-E700-9A91EEA03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429" y="3685170"/>
            <a:ext cx="1890232" cy="1524000"/>
          </a:xfrm>
          <a:prstGeom prst="rect">
            <a:avLst/>
          </a:prstGeom>
        </p:spPr>
      </p:pic>
      <p:sp>
        <p:nvSpPr>
          <p:cNvPr id="35" name="Text Box 5">
            <a:extLst>
              <a:ext uri="{FF2B5EF4-FFF2-40B4-BE49-F238E27FC236}">
                <a16:creationId xmlns:a16="http://schemas.microsoft.com/office/drawing/2014/main" id="{40AF8981-F0FB-2DC2-F230-37ADFC8DF56C}"/>
              </a:ext>
            </a:extLst>
          </p:cNvPr>
          <p:cNvSpPr txBox="1">
            <a:spLocks noChangeArrowheads="1"/>
          </p:cNvSpPr>
          <p:nvPr/>
        </p:nvSpPr>
        <p:spPr bwMode="auto">
          <a:xfrm>
            <a:off x="141774" y="5270402"/>
            <a:ext cx="2031999"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砂時計を作る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21982903-EA35-781D-0B26-7F69EA5C9457}"/>
              </a:ext>
            </a:extLst>
          </p:cNvPr>
          <p:cNvSpPr txBox="1">
            <a:spLocks noChangeArrowheads="1"/>
          </p:cNvSpPr>
          <p:nvPr/>
        </p:nvSpPr>
        <p:spPr bwMode="auto">
          <a:xfrm>
            <a:off x="2277879" y="5254346"/>
            <a:ext cx="195093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天体観測会</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Text Box 5">
            <a:extLst>
              <a:ext uri="{FF2B5EF4-FFF2-40B4-BE49-F238E27FC236}">
                <a16:creationId xmlns:a16="http://schemas.microsoft.com/office/drawing/2014/main" id="{02D6F996-BFDB-F8FA-C606-0EC273E3974D}"/>
              </a:ext>
            </a:extLst>
          </p:cNvPr>
          <p:cNvSpPr txBox="1">
            <a:spLocks noChangeArrowheads="1"/>
          </p:cNvSpPr>
          <p:nvPr/>
        </p:nvSpPr>
        <p:spPr bwMode="auto">
          <a:xfrm>
            <a:off x="4354976" y="5248139"/>
            <a:ext cx="1960790"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スマホ顕微鏡</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536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1144BC8D-3E17-68DA-80DB-11CFF3CDAC7E}"/>
              </a:ext>
            </a:extLst>
          </p:cNvPr>
          <p:cNvSpPr/>
          <p:nvPr/>
        </p:nvSpPr>
        <p:spPr>
          <a:xfrm rot="5400000" flipH="1">
            <a:off x="4658166" y="3554360"/>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0595" y="1106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　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つか　かた　　　　　れい　　　　　　　　　　　　　　</a:t>
            </a:r>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6209430" y="2740095"/>
            <a:ext cx="19543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D5F2946-E3D4-907D-040E-350DD21B3736}"/>
              </a:ext>
            </a:extLst>
          </p:cNvPr>
          <p:cNvSpPr/>
          <p:nvPr/>
        </p:nvSpPr>
        <p:spPr>
          <a:xfrm flipH="1">
            <a:off x="47452" y="4472535"/>
            <a:ext cx="3373323" cy="7513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5400000" flipH="1">
            <a:off x="1726932" y="4252449"/>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5400000" flipH="1">
            <a:off x="1179949" y="3633546"/>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01B067A-3EBD-F852-535C-29381CB10152}"/>
              </a:ext>
            </a:extLst>
          </p:cNvPr>
          <p:cNvSpPr/>
          <p:nvPr/>
        </p:nvSpPr>
        <p:spPr>
          <a:xfrm rot="5400000" flipH="1">
            <a:off x="3251559" y="4454710"/>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0D552666-31B3-88F9-2E1A-1D8574CF32E5}"/>
              </a:ext>
            </a:extLst>
          </p:cNvPr>
          <p:cNvCxnSpPr>
            <a:cxnSpLocks/>
          </p:cNvCxnSpPr>
          <p:nvPr/>
        </p:nvCxnSpPr>
        <p:spPr>
          <a:xfrm flipH="1">
            <a:off x="1854831"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円: 塗りつぶしなし 27">
            <a:extLst>
              <a:ext uri="{FF2B5EF4-FFF2-40B4-BE49-F238E27FC236}">
                <a16:creationId xmlns:a16="http://schemas.microsoft.com/office/drawing/2014/main" id="{9549D674-3177-9016-A3A3-D88B305CD22F}"/>
              </a:ext>
            </a:extLst>
          </p:cNvPr>
          <p:cNvSpPr/>
          <p:nvPr/>
        </p:nvSpPr>
        <p:spPr>
          <a:xfrm flipH="1">
            <a:off x="1774230" y="4336449"/>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3A1F121-B8F6-309D-D2BC-FBB254BD1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 y="877568"/>
            <a:ext cx="606091" cy="1403148"/>
          </a:xfrm>
          <a:prstGeom prst="rect">
            <a:avLst/>
          </a:prstGeom>
        </p:spPr>
      </p:pic>
      <p:grpSp>
        <p:nvGrpSpPr>
          <p:cNvPr id="33" name="グループ化 32">
            <a:extLst>
              <a:ext uri="{FF2B5EF4-FFF2-40B4-BE49-F238E27FC236}">
                <a16:creationId xmlns:a16="http://schemas.microsoft.com/office/drawing/2014/main" id="{D6929029-6510-F5EF-F006-C71FB78074A9}"/>
              </a:ext>
            </a:extLst>
          </p:cNvPr>
          <p:cNvGrpSpPr/>
          <p:nvPr/>
        </p:nvGrpSpPr>
        <p:grpSpPr>
          <a:xfrm flipH="1">
            <a:off x="4348499" y="1917148"/>
            <a:ext cx="1477679" cy="363141"/>
            <a:chOff x="-384790" y="198830"/>
            <a:chExt cx="8837464" cy="3712977"/>
          </a:xfrm>
        </p:grpSpPr>
        <p:sp>
          <p:nvSpPr>
            <p:cNvPr id="15" name="正方形/長方形 14">
              <a:extLst>
                <a:ext uri="{FF2B5EF4-FFF2-40B4-BE49-F238E27FC236}">
                  <a16:creationId xmlns:a16="http://schemas.microsoft.com/office/drawing/2014/main" id="{23B0677B-551A-9244-5798-E4C5002236EF}"/>
                </a:ext>
              </a:extLst>
            </p:cNvPr>
            <p:cNvSpPr/>
            <p:nvPr/>
          </p:nvSpPr>
          <p:spPr>
            <a:xfrm>
              <a:off x="2800546" y="3560818"/>
              <a:ext cx="5652128" cy="17789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E4D073-444F-1A2D-FB38-F5D457283FBF}"/>
                </a:ext>
              </a:extLst>
            </p:cNvPr>
            <p:cNvSpPr/>
            <p:nvPr/>
          </p:nvSpPr>
          <p:spPr>
            <a:xfrm rot="16200000">
              <a:off x="888696" y="1976262"/>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083FCB9-0298-AC01-2FB2-D86C1590E31F}"/>
                </a:ext>
              </a:extLst>
            </p:cNvPr>
            <p:cNvSpPr/>
            <p:nvPr/>
          </p:nvSpPr>
          <p:spPr>
            <a:xfrm rot="16200000">
              <a:off x="2013469" y="3119183"/>
              <a:ext cx="483011"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00F1B25-7286-30B4-951D-E5763510B606}"/>
                </a:ext>
              </a:extLst>
            </p:cNvPr>
            <p:cNvSpPr/>
            <p:nvPr/>
          </p:nvSpPr>
          <p:spPr>
            <a:xfrm rot="16200000">
              <a:off x="671259" y="1332522"/>
              <a:ext cx="3217329" cy="9752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24DA104-EF7D-81DB-4674-BD87E9A27F67}"/>
                </a:ext>
              </a:extLst>
            </p:cNvPr>
            <p:cNvSpPr/>
            <p:nvPr/>
          </p:nvSpPr>
          <p:spPr>
            <a:xfrm>
              <a:off x="-321612" y="3581060"/>
              <a:ext cx="2037440" cy="15765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0B1C0C-F239-73A9-A1FC-76B5CC49BF57}"/>
                </a:ext>
              </a:extLst>
            </p:cNvPr>
            <p:cNvSpPr/>
            <p:nvPr/>
          </p:nvSpPr>
          <p:spPr>
            <a:xfrm rot="16200000">
              <a:off x="-466676" y="3506525"/>
              <a:ext cx="483011" cy="31924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A660E66-4B7A-1018-F14F-49255A439DAA}"/>
                </a:ext>
              </a:extLst>
            </p:cNvPr>
            <p:cNvCxnSpPr>
              <a:cxnSpLocks/>
              <a:endCxn id="31" idx="0"/>
            </p:cNvCxnSpPr>
            <p:nvPr/>
          </p:nvCxnSpPr>
          <p:spPr>
            <a:xfrm>
              <a:off x="2308788" y="215593"/>
              <a:ext cx="2850" cy="2859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円: 塗りつぶしなし 30">
              <a:extLst>
                <a:ext uri="{FF2B5EF4-FFF2-40B4-BE49-F238E27FC236}">
                  <a16:creationId xmlns:a16="http://schemas.microsoft.com/office/drawing/2014/main" id="{FF82E0DE-C719-96E7-9F23-2556C9611BD7}"/>
                </a:ext>
              </a:extLst>
            </p:cNvPr>
            <p:cNvSpPr/>
            <p:nvPr/>
          </p:nvSpPr>
          <p:spPr>
            <a:xfrm>
              <a:off x="2131638" y="3074833"/>
              <a:ext cx="360000" cy="3600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正方形/長方形 33">
            <a:extLst>
              <a:ext uri="{FF2B5EF4-FFF2-40B4-BE49-F238E27FC236}">
                <a16:creationId xmlns:a16="http://schemas.microsoft.com/office/drawing/2014/main" id="{572CD0C9-0518-5836-7D1C-A732CED2AE3C}"/>
              </a:ext>
            </a:extLst>
          </p:cNvPr>
          <p:cNvSpPr/>
          <p:nvPr/>
        </p:nvSpPr>
        <p:spPr>
          <a:xfrm flipH="1">
            <a:off x="7148639" y="2261973"/>
            <a:ext cx="1483847" cy="1796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66222E2-91ED-9AAC-FEBA-93926869EADC}"/>
              </a:ext>
            </a:extLst>
          </p:cNvPr>
          <p:cNvSpPr/>
          <p:nvPr/>
        </p:nvSpPr>
        <p:spPr>
          <a:xfrm rot="5400000" flipH="1">
            <a:off x="7390222" y="2163817"/>
            <a:ext cx="44588" cy="21710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9CE805F-21AE-5C7D-A3D1-FC5F65AFC89E}"/>
              </a:ext>
            </a:extLst>
          </p:cNvPr>
          <p:cNvSpPr/>
          <p:nvPr/>
        </p:nvSpPr>
        <p:spPr>
          <a:xfrm rot="5400000" flipH="1">
            <a:off x="7264016" y="2011718"/>
            <a:ext cx="297000" cy="19208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A3AE1D7-233D-F115-16E9-674F9152598C}"/>
              </a:ext>
            </a:extLst>
          </p:cNvPr>
          <p:cNvSpPr/>
          <p:nvPr/>
        </p:nvSpPr>
        <p:spPr>
          <a:xfrm rot="5400000" flipH="1">
            <a:off x="8583397" y="2238744"/>
            <a:ext cx="44588" cy="6288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4BD4C73-3C88-F7FF-090C-E2060096E22D}"/>
              </a:ext>
            </a:extLst>
          </p:cNvPr>
          <p:cNvCxnSpPr>
            <a:cxnSpLocks/>
          </p:cNvCxnSpPr>
          <p:nvPr/>
        </p:nvCxnSpPr>
        <p:spPr>
          <a:xfrm flipH="1">
            <a:off x="7431345" y="1989743"/>
            <a:ext cx="561" cy="263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円: 塗りつぶしなし 39">
            <a:extLst>
              <a:ext uri="{FF2B5EF4-FFF2-40B4-BE49-F238E27FC236}">
                <a16:creationId xmlns:a16="http://schemas.microsoft.com/office/drawing/2014/main" id="{9536B973-2153-C739-64D7-707321AD35AD}"/>
              </a:ext>
            </a:extLst>
          </p:cNvPr>
          <p:cNvSpPr/>
          <p:nvPr/>
        </p:nvSpPr>
        <p:spPr>
          <a:xfrm flipH="1">
            <a:off x="7568106" y="2209891"/>
            <a:ext cx="70909" cy="33233"/>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93164E7C-44DE-482F-ED95-AC606DD5D3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67299" y="2206863"/>
            <a:ext cx="250578" cy="407176"/>
          </a:xfrm>
          <a:prstGeom prst="rect">
            <a:avLst/>
          </a:prstGeom>
        </p:spPr>
      </p:pic>
      <p:pic>
        <p:nvPicPr>
          <p:cNvPr id="44" name="グラフィックス 43">
            <a:extLst>
              <a:ext uri="{FF2B5EF4-FFF2-40B4-BE49-F238E27FC236}">
                <a16:creationId xmlns:a16="http://schemas.microsoft.com/office/drawing/2014/main" id="{2527E4B5-901D-3333-76C8-D9D3C22CAC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750680" y="2197740"/>
            <a:ext cx="250578" cy="407176"/>
          </a:xfrm>
          <a:prstGeom prst="rect">
            <a:avLst/>
          </a:prstGeom>
        </p:spPr>
      </p:pic>
      <p:pic>
        <p:nvPicPr>
          <p:cNvPr id="45" name="グラフィックス 44">
            <a:extLst>
              <a:ext uri="{FF2B5EF4-FFF2-40B4-BE49-F238E27FC236}">
                <a16:creationId xmlns:a16="http://schemas.microsoft.com/office/drawing/2014/main" id="{84230886-66D6-1717-064A-DAA020AAF639}"/>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27009" y="2491521"/>
            <a:ext cx="1854988" cy="219814"/>
          </a:xfrm>
          <a:prstGeom prst="rect">
            <a:avLst/>
          </a:prstGeom>
        </p:spPr>
      </p:pic>
      <p:pic>
        <p:nvPicPr>
          <p:cNvPr id="46" name="グラフィックス 45">
            <a:extLst>
              <a:ext uri="{FF2B5EF4-FFF2-40B4-BE49-F238E27FC236}">
                <a16:creationId xmlns:a16="http://schemas.microsoft.com/office/drawing/2014/main" id="{8AFDC473-FBA3-62A2-3822-677A5C445E6A}"/>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650249" y="2471681"/>
            <a:ext cx="1854988" cy="219814"/>
          </a:xfrm>
          <a:prstGeom prst="rect">
            <a:avLst/>
          </a:prstGeom>
        </p:spPr>
      </p:pic>
      <p:pic>
        <p:nvPicPr>
          <p:cNvPr id="47" name="グラフィックス 46">
            <a:extLst>
              <a:ext uri="{FF2B5EF4-FFF2-40B4-BE49-F238E27FC236}">
                <a16:creationId xmlns:a16="http://schemas.microsoft.com/office/drawing/2014/main" id="{11763B4C-F602-19DC-C636-0D9801A3BE55}"/>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503593" y="2465294"/>
            <a:ext cx="1854988" cy="219814"/>
          </a:xfrm>
          <a:prstGeom prst="rect">
            <a:avLst/>
          </a:prstGeom>
        </p:spPr>
      </p:pic>
      <p:pic>
        <p:nvPicPr>
          <p:cNvPr id="48" name="グラフィックス 47">
            <a:extLst>
              <a:ext uri="{FF2B5EF4-FFF2-40B4-BE49-F238E27FC236}">
                <a16:creationId xmlns:a16="http://schemas.microsoft.com/office/drawing/2014/main" id="{EB718D2E-4ED2-6540-AB6E-F4F2AA0F0376}"/>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273789" y="2463217"/>
            <a:ext cx="1854988" cy="219814"/>
          </a:xfrm>
          <a:prstGeom prst="rect">
            <a:avLst/>
          </a:prstGeom>
        </p:spPr>
      </p:pic>
      <p:pic>
        <p:nvPicPr>
          <p:cNvPr id="49" name="グラフィックス 48">
            <a:extLst>
              <a:ext uri="{FF2B5EF4-FFF2-40B4-BE49-F238E27FC236}">
                <a16:creationId xmlns:a16="http://schemas.microsoft.com/office/drawing/2014/main" id="{F8B52618-BAD3-17D8-0DF7-09D79CEBA782}"/>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7044326" y="2465815"/>
            <a:ext cx="1854988" cy="219814"/>
          </a:xfrm>
          <a:prstGeom prst="rect">
            <a:avLst/>
          </a:prstGeom>
        </p:spPr>
      </p:pic>
      <p:cxnSp>
        <p:nvCxnSpPr>
          <p:cNvPr id="50" name="直線コネクタ 49">
            <a:extLst>
              <a:ext uri="{FF2B5EF4-FFF2-40B4-BE49-F238E27FC236}">
                <a16:creationId xmlns:a16="http://schemas.microsoft.com/office/drawing/2014/main" id="{BB0E8D4F-DB24-A42B-6EA0-503ED431E683}"/>
              </a:ext>
            </a:extLst>
          </p:cNvPr>
          <p:cNvCxnSpPr>
            <a:cxnSpLocks/>
          </p:cNvCxnSpPr>
          <p:nvPr/>
        </p:nvCxnSpPr>
        <p:spPr>
          <a:xfrm>
            <a:off x="256615" y="1026239"/>
            <a:ext cx="8317635" cy="120424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00A3C2-F4CF-6EAC-D32D-C287DDF57A0E}"/>
              </a:ext>
            </a:extLst>
          </p:cNvPr>
          <p:cNvCxnSpPr>
            <a:cxnSpLocks/>
            <a:endCxn id="25" idx="3"/>
          </p:cNvCxnSpPr>
          <p:nvPr/>
        </p:nvCxnSpPr>
        <p:spPr>
          <a:xfrm>
            <a:off x="342273" y="999072"/>
            <a:ext cx="5457216" cy="123357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3FA946F6-2470-5FEB-CD52-904F614D6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53287" y="723719"/>
            <a:ext cx="513445" cy="1545357"/>
          </a:xfrm>
          <a:prstGeom prst="rect">
            <a:avLst/>
          </a:prstGeom>
        </p:spPr>
      </p:pic>
      <p:pic>
        <p:nvPicPr>
          <p:cNvPr id="61" name="図 60">
            <a:extLst>
              <a:ext uri="{FF2B5EF4-FFF2-40B4-BE49-F238E27FC236}">
                <a16:creationId xmlns:a16="http://schemas.microsoft.com/office/drawing/2014/main" id="{8522A1AC-A2A4-C250-BD4C-1C279D322A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459593" y="870701"/>
            <a:ext cx="432790" cy="1302602"/>
          </a:xfrm>
          <a:prstGeom prst="rect">
            <a:avLst/>
          </a:prstGeom>
        </p:spPr>
      </p:pic>
      <p:sp>
        <p:nvSpPr>
          <p:cNvPr id="66" name="テキスト ボックス 2">
            <a:extLst>
              <a:ext uri="{FF2B5EF4-FFF2-40B4-BE49-F238E27FC236}">
                <a16:creationId xmlns:a16="http://schemas.microsoft.com/office/drawing/2014/main" id="{7DF1822B-977E-6596-967B-EA98E9D225F8}"/>
              </a:ext>
            </a:extLst>
          </p:cNvPr>
          <p:cNvSpPr txBox="1">
            <a:spLocks noChangeArrowheads="1"/>
          </p:cNvSpPr>
          <p:nvPr/>
        </p:nvSpPr>
        <p:spPr bwMode="auto">
          <a:xfrm>
            <a:off x="5681209" y="165470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7" name="楕円 66">
            <a:extLst>
              <a:ext uri="{FF2B5EF4-FFF2-40B4-BE49-F238E27FC236}">
                <a16:creationId xmlns:a16="http://schemas.microsoft.com/office/drawing/2014/main" id="{0649F634-5717-5507-D8B2-FDCE2C3243E3}"/>
              </a:ext>
            </a:extLst>
          </p:cNvPr>
          <p:cNvSpPr/>
          <p:nvPr/>
        </p:nvSpPr>
        <p:spPr>
          <a:xfrm>
            <a:off x="8141957" y="1731125"/>
            <a:ext cx="883586" cy="881067"/>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75F9308-290F-90A6-9BDC-6B0F85AF6E08}"/>
              </a:ext>
            </a:extLst>
          </p:cNvPr>
          <p:cNvCxnSpPr>
            <a:cxnSpLocks/>
          </p:cNvCxnSpPr>
          <p:nvPr/>
        </p:nvCxnSpPr>
        <p:spPr>
          <a:xfrm>
            <a:off x="97453" y="3294785"/>
            <a:ext cx="3364339" cy="118270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BE35C2A-2E79-1129-D7F4-E8EC7AD2D760}"/>
              </a:ext>
            </a:extLst>
          </p:cNvPr>
          <p:cNvSpPr/>
          <p:nvPr/>
        </p:nvSpPr>
        <p:spPr>
          <a:xfrm flipH="1">
            <a:off x="4524539" y="4442395"/>
            <a:ext cx="3844378" cy="4571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3A83322-7EB5-B05E-FEB6-768F7C2BA98D}"/>
              </a:ext>
            </a:extLst>
          </p:cNvPr>
          <p:cNvSpPr/>
          <p:nvPr/>
        </p:nvSpPr>
        <p:spPr>
          <a:xfrm rot="5400000" flipH="1">
            <a:off x="5221274" y="4095557"/>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B4C6F64-7F05-1FEC-6F03-88F6639FADA6}"/>
              </a:ext>
            </a:extLst>
          </p:cNvPr>
          <p:cNvSpPr/>
          <p:nvPr/>
        </p:nvSpPr>
        <p:spPr>
          <a:xfrm rot="5400000" flipH="1">
            <a:off x="8307905" y="4393779"/>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58D10E7B-144B-5356-6B5E-E4068330B193}"/>
              </a:ext>
            </a:extLst>
          </p:cNvPr>
          <p:cNvCxnSpPr>
            <a:cxnSpLocks/>
          </p:cNvCxnSpPr>
          <p:nvPr/>
        </p:nvCxnSpPr>
        <p:spPr>
          <a:xfrm flipH="1">
            <a:off x="5340493"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円: 塗りつぶしなし 81">
            <a:extLst>
              <a:ext uri="{FF2B5EF4-FFF2-40B4-BE49-F238E27FC236}">
                <a16:creationId xmlns:a16="http://schemas.microsoft.com/office/drawing/2014/main" id="{098DC139-BD13-296B-C012-BAD8DDB33CA9}"/>
              </a:ext>
            </a:extLst>
          </p:cNvPr>
          <p:cNvSpPr/>
          <p:nvPr/>
        </p:nvSpPr>
        <p:spPr>
          <a:xfrm flipH="1">
            <a:off x="5259891" y="4320092"/>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6" name="直線コネクタ 85">
            <a:extLst>
              <a:ext uri="{FF2B5EF4-FFF2-40B4-BE49-F238E27FC236}">
                <a16:creationId xmlns:a16="http://schemas.microsoft.com/office/drawing/2014/main" id="{B5EA71B2-656A-03A9-294A-D1D6CD283522}"/>
              </a:ext>
            </a:extLst>
          </p:cNvPr>
          <p:cNvCxnSpPr>
            <a:cxnSpLocks/>
          </p:cNvCxnSpPr>
          <p:nvPr/>
        </p:nvCxnSpPr>
        <p:spPr>
          <a:xfrm>
            <a:off x="3992538" y="3687921"/>
            <a:ext cx="4370385" cy="685589"/>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885952D-992B-2711-E38D-98CB1409CF1B}"/>
              </a:ext>
            </a:extLst>
          </p:cNvPr>
          <p:cNvCxnSpPr/>
          <p:nvPr/>
        </p:nvCxnSpPr>
        <p:spPr>
          <a:xfrm flipV="1">
            <a:off x="2066983" y="3991979"/>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1123FBF-86A9-91AA-ED9D-4A962B792855}"/>
              </a:ext>
            </a:extLst>
          </p:cNvPr>
          <p:cNvCxnSpPr/>
          <p:nvPr/>
        </p:nvCxnSpPr>
        <p:spPr>
          <a:xfrm flipV="1">
            <a:off x="5538073" y="3953346"/>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B59A701-AC28-75A4-2D1C-C9C5EA9A4AFA}"/>
              </a:ext>
            </a:extLst>
          </p:cNvPr>
          <p:cNvSpPr/>
          <p:nvPr/>
        </p:nvSpPr>
        <p:spPr>
          <a:xfrm rot="5400000" flipH="1">
            <a:off x="6153861" y="3616562"/>
            <a:ext cx="1242516" cy="436687"/>
          </a:xfrm>
          <a:prstGeom prst="rect">
            <a:avLst/>
          </a:prstGeom>
          <a:solidFill>
            <a:schemeClr val="accent1">
              <a:lumMod val="90000"/>
              <a:alpha val="1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E2CC75FC-A873-AE46-5919-2DB9FCB8F8C0}"/>
              </a:ext>
            </a:extLst>
          </p:cNvPr>
          <p:cNvCxnSpPr>
            <a:cxnSpLocks/>
          </p:cNvCxnSpPr>
          <p:nvPr/>
        </p:nvCxnSpPr>
        <p:spPr>
          <a:xfrm flipH="1">
            <a:off x="2066983" y="4688260"/>
            <a:ext cx="1253800"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2">
            <a:extLst>
              <a:ext uri="{FF2B5EF4-FFF2-40B4-BE49-F238E27FC236}">
                <a16:creationId xmlns:a16="http://schemas.microsoft.com/office/drawing/2014/main" id="{D5DAEEDE-0260-B7F9-0AED-DA12A2ADAFA1}"/>
              </a:ext>
            </a:extLst>
          </p:cNvPr>
          <p:cNvSpPr txBox="1">
            <a:spLocks noChangeArrowheads="1"/>
          </p:cNvSpPr>
          <p:nvPr/>
        </p:nvSpPr>
        <p:spPr bwMode="auto">
          <a:xfrm>
            <a:off x="256615" y="5248131"/>
            <a:ext cx="3330805" cy="1015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地点の目盛りの長さと高さを読み取る　例：長さ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、高さ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103" name="直線矢印コネクタ 102">
            <a:extLst>
              <a:ext uri="{FF2B5EF4-FFF2-40B4-BE49-F238E27FC236}">
                <a16:creationId xmlns:a16="http://schemas.microsoft.com/office/drawing/2014/main" id="{78561B63-B71C-2F5A-F3D9-B38E0F0966D5}"/>
              </a:ext>
            </a:extLst>
          </p:cNvPr>
          <p:cNvCxnSpPr>
            <a:cxnSpLocks/>
          </p:cNvCxnSpPr>
          <p:nvPr/>
        </p:nvCxnSpPr>
        <p:spPr>
          <a:xfrm flipH="1">
            <a:off x="5340492" y="4595207"/>
            <a:ext cx="2941829"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2">
            <a:extLst>
              <a:ext uri="{FF2B5EF4-FFF2-40B4-BE49-F238E27FC236}">
                <a16:creationId xmlns:a16="http://schemas.microsoft.com/office/drawing/2014/main" id="{465E9675-4E97-1F61-98CC-6F1168738F73}"/>
              </a:ext>
            </a:extLst>
          </p:cNvPr>
          <p:cNvSpPr txBox="1">
            <a:spLocks noChangeArrowheads="1"/>
          </p:cNvSpPr>
          <p:nvPr/>
        </p:nvSpPr>
        <p:spPr bwMode="auto">
          <a:xfrm>
            <a:off x="8466066" y="178834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9" name="テキスト ボックス 2">
            <a:extLst>
              <a:ext uri="{FF2B5EF4-FFF2-40B4-BE49-F238E27FC236}">
                <a16:creationId xmlns:a16="http://schemas.microsoft.com/office/drawing/2014/main" id="{9E0495D9-17A5-59EF-C347-C977546A0C42}"/>
              </a:ext>
            </a:extLst>
          </p:cNvPr>
          <p:cNvSpPr txBox="1">
            <a:spLocks noChangeArrowheads="1"/>
          </p:cNvSpPr>
          <p:nvPr/>
        </p:nvSpPr>
        <p:spPr bwMode="auto">
          <a:xfrm>
            <a:off x="4195734" y="4918185"/>
            <a:ext cx="255841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長さを</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に伸ばし、高さは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の位置まで移動する（</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0" name="テキスト ボックス 2">
            <a:extLst>
              <a:ext uri="{FF2B5EF4-FFF2-40B4-BE49-F238E27FC236}">
                <a16:creationId xmlns:a16="http://schemas.microsoft.com/office/drawing/2014/main" id="{322D090A-C2E6-C018-2A33-E8CC7DB5D932}"/>
              </a:ext>
            </a:extLst>
          </p:cNvPr>
          <p:cNvSpPr txBox="1">
            <a:spLocks noChangeArrowheads="1"/>
          </p:cNvSpPr>
          <p:nvPr/>
        </p:nvSpPr>
        <p:spPr bwMode="auto">
          <a:xfrm>
            <a:off x="7202385" y="4889441"/>
            <a:ext cx="1580303" cy="10534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との距離の</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が高さになる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四角形: 角を丸くする 110">
            <a:extLst>
              <a:ext uri="{FF2B5EF4-FFF2-40B4-BE49-F238E27FC236}">
                <a16:creationId xmlns:a16="http://schemas.microsoft.com/office/drawing/2014/main" id="{4F7FD349-C6CD-AA36-C78D-675C8EFD30C4}"/>
              </a:ext>
            </a:extLst>
          </p:cNvPr>
          <p:cNvSpPr/>
          <p:nvPr/>
        </p:nvSpPr>
        <p:spPr>
          <a:xfrm>
            <a:off x="53433" y="3151445"/>
            <a:ext cx="3748808" cy="3250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82AC6D9-44C2-F110-6473-448C810A81B4}"/>
              </a:ext>
            </a:extLst>
          </p:cNvPr>
          <p:cNvSpPr/>
          <p:nvPr/>
        </p:nvSpPr>
        <p:spPr>
          <a:xfrm>
            <a:off x="5430750" y="1986143"/>
            <a:ext cx="883586" cy="881067"/>
          </a:xfrm>
          <a:prstGeom prst="ellipse">
            <a:avLst/>
          </a:prstGeom>
          <a:no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CD7F48B2-69F1-1731-2E0E-FC28460DF5E3}"/>
              </a:ext>
            </a:extLst>
          </p:cNvPr>
          <p:cNvSpPr/>
          <p:nvPr/>
        </p:nvSpPr>
        <p:spPr>
          <a:xfrm>
            <a:off x="4048857" y="3099861"/>
            <a:ext cx="5008358" cy="330228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6F5BC167-F7D3-305D-8155-CD7DCE1B6313}"/>
              </a:ext>
            </a:extLst>
          </p:cNvPr>
          <p:cNvSpPr/>
          <p:nvPr/>
        </p:nvSpPr>
        <p:spPr>
          <a:xfrm>
            <a:off x="6810468" y="5358508"/>
            <a:ext cx="399777" cy="2835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B7DE91D-EAE4-6DD1-D51A-AE84B5467E37}"/>
              </a:ext>
            </a:extLst>
          </p:cNvPr>
          <p:cNvCxnSpPr>
            <a:cxnSpLocks/>
            <a:stCxn id="112" idx="2"/>
          </p:cNvCxnSpPr>
          <p:nvPr/>
        </p:nvCxnSpPr>
        <p:spPr>
          <a:xfrm flipH="1">
            <a:off x="3485602" y="2426677"/>
            <a:ext cx="1945148" cy="799223"/>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A30B634-2493-C551-D9DF-0EF6B09606D8}"/>
              </a:ext>
            </a:extLst>
          </p:cNvPr>
          <p:cNvCxnSpPr>
            <a:cxnSpLocks/>
          </p:cNvCxnSpPr>
          <p:nvPr/>
        </p:nvCxnSpPr>
        <p:spPr>
          <a:xfrm flipH="1">
            <a:off x="6731248" y="2294159"/>
            <a:ext cx="1410822" cy="792307"/>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2352483F-8E0B-E3C4-A11A-E1D077C6620D}"/>
              </a:ext>
            </a:extLst>
          </p:cNvPr>
          <p:cNvSpPr txBox="1">
            <a:spLocks noChangeArrowheads="1"/>
          </p:cNvSpPr>
          <p:nvPr/>
        </p:nvSpPr>
        <p:spPr bwMode="auto">
          <a:xfrm>
            <a:off x="2403578" y="465679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10㎝</a:t>
            </a:r>
          </a:p>
        </p:txBody>
      </p:sp>
      <p:sp>
        <p:nvSpPr>
          <p:cNvPr id="9" name="Text Box 5">
            <a:extLst>
              <a:ext uri="{FF2B5EF4-FFF2-40B4-BE49-F238E27FC236}">
                <a16:creationId xmlns:a16="http://schemas.microsoft.com/office/drawing/2014/main" id="{DF8235D3-81C2-2FFC-074D-AD89557BF1BA}"/>
              </a:ext>
            </a:extLst>
          </p:cNvPr>
          <p:cNvSpPr txBox="1">
            <a:spLocks noChangeArrowheads="1"/>
          </p:cNvSpPr>
          <p:nvPr/>
        </p:nvSpPr>
        <p:spPr bwMode="auto">
          <a:xfrm>
            <a:off x="2022284" y="4108868"/>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sp>
        <p:nvSpPr>
          <p:cNvPr id="13" name="Text Box 5">
            <a:extLst>
              <a:ext uri="{FF2B5EF4-FFF2-40B4-BE49-F238E27FC236}">
                <a16:creationId xmlns:a16="http://schemas.microsoft.com/office/drawing/2014/main" id="{504A3711-EB98-1020-E77E-276169F516D9}"/>
              </a:ext>
            </a:extLst>
          </p:cNvPr>
          <p:cNvSpPr txBox="1">
            <a:spLocks noChangeArrowheads="1"/>
          </p:cNvSpPr>
          <p:nvPr/>
        </p:nvSpPr>
        <p:spPr bwMode="auto">
          <a:xfrm>
            <a:off x="6878187" y="456338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14" name="Text Box 5">
            <a:extLst>
              <a:ext uri="{FF2B5EF4-FFF2-40B4-BE49-F238E27FC236}">
                <a16:creationId xmlns:a16="http://schemas.microsoft.com/office/drawing/2014/main" id="{0D948958-4EDE-3692-3F31-2D7E224F3F4B}"/>
              </a:ext>
            </a:extLst>
          </p:cNvPr>
          <p:cNvSpPr txBox="1">
            <a:spLocks noChangeArrowheads="1"/>
          </p:cNvSpPr>
          <p:nvPr/>
        </p:nvSpPr>
        <p:spPr bwMode="auto">
          <a:xfrm>
            <a:off x="5550105" y="4031961"/>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20" name="直線コネクタ 19">
            <a:extLst>
              <a:ext uri="{FF2B5EF4-FFF2-40B4-BE49-F238E27FC236}">
                <a16:creationId xmlns:a16="http://schemas.microsoft.com/office/drawing/2014/main" id="{D3827E1B-6FB4-DD8C-EB4F-0FD20F7FB185}"/>
              </a:ext>
            </a:extLst>
          </p:cNvPr>
          <p:cNvCxnSpPr>
            <a:cxnSpLocks/>
          </p:cNvCxnSpPr>
          <p:nvPr/>
        </p:nvCxnSpPr>
        <p:spPr>
          <a:xfrm flipV="1">
            <a:off x="305220" y="2262485"/>
            <a:ext cx="3883314" cy="1213"/>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57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347962" y="593756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　　　　　　　理事　 　　　武村　精一</a:t>
            </a:r>
          </a:p>
        </p:txBody>
      </p:sp>
      <p:sp>
        <p:nvSpPr>
          <p:cNvPr id="8" name="Text Box 5"/>
          <p:cNvSpPr txBox="1">
            <a:spLocks noChangeArrowheads="1"/>
          </p:cNvSpPr>
          <p:nvPr/>
        </p:nvSpPr>
        <p:spPr bwMode="auto">
          <a:xfrm>
            <a:off x="5601116" y="3135384"/>
            <a:ext cx="351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1957455" y="6208151"/>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73698" y="2377384"/>
            <a:ext cx="5399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204598" y="1769293"/>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165891" y="1231677"/>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1010777" y="126320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229977"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488891" y="1239483"/>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695574" y="1239483"/>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249679"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461376" y="1001003"/>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a:latin typeface="游ゴシック" panose="020B0400000000000000" pitchFamily="50" charset="-128"/>
              </a:rPr>
              <a:t>三次　　　　協会　　　　　　　　科学　　　　　　　　　　技術　　　　　　　　教育</a:t>
            </a:r>
            <a:endParaRPr lang="en-US" altLang="ja-JP" sz="1200" b="1">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399800" y="1517580"/>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338016" y="1797877"/>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489561" y="1797877"/>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835232"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134206"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137021" y="1797877"/>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204598" y="1504102"/>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305105" y="1540729"/>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784333" y="1504101"/>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418225" y="1527820"/>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245880" y="5618517"/>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274177" y="47941"/>
            <a:ext cx="589525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高さをはかる</a:t>
            </a:r>
            <a:r>
              <a:rPr lang="ja-JP" altLang="en-US" sz="1800" b="1" kern="0" dirty="0">
                <a:ea typeface="ＭＳ Ｐゴシック" panose="020B0600070205080204" pitchFamily="50" charset="-128"/>
              </a:rPr>
              <a:t>～自作による高さ測定器</a:t>
            </a:r>
            <a:endParaRPr lang="ja-JP" altLang="en-US" sz="1800" b="1" kern="0" dirty="0">
              <a:latin typeface="メイリオ" panose="020B0604030504040204" pitchFamily="50" charset="-128"/>
              <a:ea typeface="メイリオ" panose="020B0604030504040204" pitchFamily="50" charset="-128"/>
            </a:endParaRPr>
          </a:p>
        </p:txBody>
      </p:sp>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t="9754" r="30526" b="6781"/>
          <a:stretch/>
        </p:blipFill>
        <p:spPr>
          <a:xfrm>
            <a:off x="6441930" y="3628109"/>
            <a:ext cx="2560542" cy="3229891"/>
          </a:xfrm>
          <a:prstGeom prst="rect">
            <a:avLst/>
          </a:prstGeom>
        </p:spPr>
      </p:pic>
      <p:pic>
        <p:nvPicPr>
          <p:cNvPr id="3" name="図 2" descr="屋内, 座る, テーブル, 建物 が含まれている画像&#10;&#10;自動的に生成された説明">
            <a:extLst>
              <a:ext uri="{FF2B5EF4-FFF2-40B4-BE49-F238E27FC236}">
                <a16:creationId xmlns:a16="http://schemas.microsoft.com/office/drawing/2014/main" id="{C1B87259-D025-2948-84F9-63183840F790}"/>
              </a:ext>
            </a:extLst>
          </p:cNvPr>
          <p:cNvPicPr>
            <a:picLocks noChangeAspect="1"/>
          </p:cNvPicPr>
          <p:nvPr/>
        </p:nvPicPr>
        <p:blipFill rotWithShape="1">
          <a:blip r:embed="rId4">
            <a:extLst>
              <a:ext uri="{28A0092B-C50C-407E-A947-70E740481C1C}">
                <a14:useLocalDpi xmlns:a14="http://schemas.microsoft.com/office/drawing/2010/main" val="0"/>
              </a:ext>
            </a:extLst>
          </a:blip>
          <a:srcRect l="16174" r="24935"/>
          <a:stretch/>
        </p:blipFill>
        <p:spPr>
          <a:xfrm>
            <a:off x="6610537" y="66852"/>
            <a:ext cx="2410893" cy="3070404"/>
          </a:xfrm>
          <a:prstGeom prst="rect">
            <a:avLst/>
          </a:prstGeom>
        </p:spPr>
      </p:pic>
      <p:sp>
        <p:nvSpPr>
          <p:cNvPr id="5" name="Rectangle 2">
            <a:extLst>
              <a:ext uri="{FF2B5EF4-FFF2-40B4-BE49-F238E27FC236}">
                <a16:creationId xmlns:a16="http://schemas.microsoft.com/office/drawing/2014/main" id="{2C2D5818-EB52-CA3D-8C53-9A51B64E836F}"/>
              </a:ext>
            </a:extLst>
          </p:cNvPr>
          <p:cNvSpPr>
            <a:spLocks noChangeArrowheads="1"/>
          </p:cNvSpPr>
          <p:nvPr/>
        </p:nvSpPr>
        <p:spPr bwMode="gray">
          <a:xfrm>
            <a:off x="78668" y="7359"/>
            <a:ext cx="2410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たか　　　　　　　　　　　　　　　　　　　　　　　　　　　　　　　　　</a:t>
            </a:r>
          </a:p>
        </p:txBody>
      </p:sp>
      <p:sp>
        <p:nvSpPr>
          <p:cNvPr id="7" name="Rectangle 2">
            <a:extLst>
              <a:ext uri="{FF2B5EF4-FFF2-40B4-BE49-F238E27FC236}">
                <a16:creationId xmlns:a16="http://schemas.microsoft.com/office/drawing/2014/main" id="{7FF7A95F-8FEB-9E10-C4E6-26B3E0358B32}"/>
              </a:ext>
            </a:extLst>
          </p:cNvPr>
          <p:cNvSpPr>
            <a:spLocks noChangeArrowheads="1"/>
          </p:cNvSpPr>
          <p:nvPr/>
        </p:nvSpPr>
        <p:spPr bwMode="gray">
          <a:xfrm>
            <a:off x="2668288" y="12007"/>
            <a:ext cx="373730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じさく　　　　　　　たか　　そくていき　　　　　　　　　　　　　　　　　　　　　　　　　　　　　</a:t>
            </a:r>
          </a:p>
        </p:txBody>
      </p:sp>
      <p:pic>
        <p:nvPicPr>
          <p:cNvPr id="11" name="図 10" descr="屋内, 犬, テーブル, 座る が含まれている画像&#10;&#10;自動的に生成された説明">
            <a:extLst>
              <a:ext uri="{FF2B5EF4-FFF2-40B4-BE49-F238E27FC236}">
                <a16:creationId xmlns:a16="http://schemas.microsoft.com/office/drawing/2014/main" id="{1E5F4B1D-6AC8-FDC9-B30E-7F3C253ED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47" y="3724139"/>
            <a:ext cx="2032000" cy="1524000"/>
          </a:xfrm>
          <a:prstGeom prst="rect">
            <a:avLst/>
          </a:prstGeom>
        </p:spPr>
      </p:pic>
      <p:pic>
        <p:nvPicPr>
          <p:cNvPr id="15" name="図 14" descr="草の上にいる人たち&#10;&#10;中程度の精度で自動的に生成された説明">
            <a:extLst>
              <a:ext uri="{FF2B5EF4-FFF2-40B4-BE49-F238E27FC236}">
                <a16:creationId xmlns:a16="http://schemas.microsoft.com/office/drawing/2014/main" id="{8E26E1CB-AB8F-9F28-2F92-BA2F005B1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150" y="3688185"/>
            <a:ext cx="2032000" cy="1524000"/>
          </a:xfrm>
          <a:prstGeom prst="rect">
            <a:avLst/>
          </a:prstGeom>
        </p:spPr>
      </p:pic>
      <p:pic>
        <p:nvPicPr>
          <p:cNvPr id="24" name="図 23" descr="人, 屋内, 男, 若い が含まれている画像&#10;&#10;自動的に生成された説明">
            <a:extLst>
              <a:ext uri="{FF2B5EF4-FFF2-40B4-BE49-F238E27FC236}">
                <a16:creationId xmlns:a16="http://schemas.microsoft.com/office/drawing/2014/main" id="{02BECD0A-0B42-AE40-E700-9A91EEA03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429" y="3685170"/>
            <a:ext cx="1890232" cy="1524000"/>
          </a:xfrm>
          <a:prstGeom prst="rect">
            <a:avLst/>
          </a:prstGeom>
        </p:spPr>
      </p:pic>
      <p:sp>
        <p:nvSpPr>
          <p:cNvPr id="35" name="Text Box 5">
            <a:extLst>
              <a:ext uri="{FF2B5EF4-FFF2-40B4-BE49-F238E27FC236}">
                <a16:creationId xmlns:a16="http://schemas.microsoft.com/office/drawing/2014/main" id="{40AF8981-F0FB-2DC2-F230-37ADFC8DF56C}"/>
              </a:ext>
            </a:extLst>
          </p:cNvPr>
          <p:cNvSpPr txBox="1">
            <a:spLocks noChangeArrowheads="1"/>
          </p:cNvSpPr>
          <p:nvPr/>
        </p:nvSpPr>
        <p:spPr bwMode="auto">
          <a:xfrm>
            <a:off x="141774" y="5270402"/>
            <a:ext cx="2031999"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砂時計を作る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21982903-EA35-781D-0B26-7F69EA5C9457}"/>
              </a:ext>
            </a:extLst>
          </p:cNvPr>
          <p:cNvSpPr txBox="1">
            <a:spLocks noChangeArrowheads="1"/>
          </p:cNvSpPr>
          <p:nvPr/>
        </p:nvSpPr>
        <p:spPr bwMode="auto">
          <a:xfrm>
            <a:off x="2277879" y="5254346"/>
            <a:ext cx="195093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天体観測会</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Text Box 5">
            <a:extLst>
              <a:ext uri="{FF2B5EF4-FFF2-40B4-BE49-F238E27FC236}">
                <a16:creationId xmlns:a16="http://schemas.microsoft.com/office/drawing/2014/main" id="{02D6F996-BFDB-F8FA-C606-0EC273E3974D}"/>
              </a:ext>
            </a:extLst>
          </p:cNvPr>
          <p:cNvSpPr txBox="1">
            <a:spLocks noChangeArrowheads="1"/>
          </p:cNvSpPr>
          <p:nvPr/>
        </p:nvSpPr>
        <p:spPr bwMode="auto">
          <a:xfrm>
            <a:off x="4354976" y="5248139"/>
            <a:ext cx="1960790"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スマホ顕微鏡</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62632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1144BC8D-3E17-68DA-80DB-11CFF3CDAC7E}"/>
              </a:ext>
            </a:extLst>
          </p:cNvPr>
          <p:cNvSpPr/>
          <p:nvPr/>
        </p:nvSpPr>
        <p:spPr>
          <a:xfrm rot="5400000" flipH="1">
            <a:off x="4658166" y="3554360"/>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0595" y="1106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　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つか　かた　　　　　れい　　　　　　　　　　　　　　</a:t>
            </a:r>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6209430" y="2740095"/>
            <a:ext cx="19543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D5F2946-E3D4-907D-040E-350DD21B3736}"/>
              </a:ext>
            </a:extLst>
          </p:cNvPr>
          <p:cNvSpPr/>
          <p:nvPr/>
        </p:nvSpPr>
        <p:spPr>
          <a:xfrm flipH="1">
            <a:off x="47452" y="4472535"/>
            <a:ext cx="3373323" cy="7513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5400000" flipH="1">
            <a:off x="1726932" y="4252449"/>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5400000" flipH="1">
            <a:off x="1179949" y="3633546"/>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01B067A-3EBD-F852-535C-29381CB10152}"/>
              </a:ext>
            </a:extLst>
          </p:cNvPr>
          <p:cNvSpPr/>
          <p:nvPr/>
        </p:nvSpPr>
        <p:spPr>
          <a:xfrm rot="5400000" flipH="1">
            <a:off x="3251559" y="4454710"/>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0D552666-31B3-88F9-2E1A-1D8574CF32E5}"/>
              </a:ext>
            </a:extLst>
          </p:cNvPr>
          <p:cNvCxnSpPr>
            <a:cxnSpLocks/>
          </p:cNvCxnSpPr>
          <p:nvPr/>
        </p:nvCxnSpPr>
        <p:spPr>
          <a:xfrm flipH="1">
            <a:off x="1854831"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円: 塗りつぶしなし 27">
            <a:extLst>
              <a:ext uri="{FF2B5EF4-FFF2-40B4-BE49-F238E27FC236}">
                <a16:creationId xmlns:a16="http://schemas.microsoft.com/office/drawing/2014/main" id="{9549D674-3177-9016-A3A3-D88B305CD22F}"/>
              </a:ext>
            </a:extLst>
          </p:cNvPr>
          <p:cNvSpPr/>
          <p:nvPr/>
        </p:nvSpPr>
        <p:spPr>
          <a:xfrm flipH="1">
            <a:off x="1774230" y="4336449"/>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3A1F121-B8F6-309D-D2BC-FBB254BD1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 y="877568"/>
            <a:ext cx="606091" cy="1403148"/>
          </a:xfrm>
          <a:prstGeom prst="rect">
            <a:avLst/>
          </a:prstGeom>
        </p:spPr>
      </p:pic>
      <p:grpSp>
        <p:nvGrpSpPr>
          <p:cNvPr id="33" name="グループ化 32">
            <a:extLst>
              <a:ext uri="{FF2B5EF4-FFF2-40B4-BE49-F238E27FC236}">
                <a16:creationId xmlns:a16="http://schemas.microsoft.com/office/drawing/2014/main" id="{D6929029-6510-F5EF-F006-C71FB78074A9}"/>
              </a:ext>
            </a:extLst>
          </p:cNvPr>
          <p:cNvGrpSpPr/>
          <p:nvPr/>
        </p:nvGrpSpPr>
        <p:grpSpPr>
          <a:xfrm flipH="1">
            <a:off x="4348499" y="1917148"/>
            <a:ext cx="1477679" cy="363141"/>
            <a:chOff x="-384790" y="198830"/>
            <a:chExt cx="8837464" cy="3712977"/>
          </a:xfrm>
        </p:grpSpPr>
        <p:sp>
          <p:nvSpPr>
            <p:cNvPr id="15" name="正方形/長方形 14">
              <a:extLst>
                <a:ext uri="{FF2B5EF4-FFF2-40B4-BE49-F238E27FC236}">
                  <a16:creationId xmlns:a16="http://schemas.microsoft.com/office/drawing/2014/main" id="{23B0677B-551A-9244-5798-E4C5002236EF}"/>
                </a:ext>
              </a:extLst>
            </p:cNvPr>
            <p:cNvSpPr/>
            <p:nvPr/>
          </p:nvSpPr>
          <p:spPr>
            <a:xfrm>
              <a:off x="2800546" y="3560818"/>
              <a:ext cx="5652128" cy="17789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E4D073-444F-1A2D-FB38-F5D457283FBF}"/>
                </a:ext>
              </a:extLst>
            </p:cNvPr>
            <p:cNvSpPr/>
            <p:nvPr/>
          </p:nvSpPr>
          <p:spPr>
            <a:xfrm rot="16200000">
              <a:off x="888696" y="1976262"/>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083FCB9-0298-AC01-2FB2-D86C1590E31F}"/>
                </a:ext>
              </a:extLst>
            </p:cNvPr>
            <p:cNvSpPr/>
            <p:nvPr/>
          </p:nvSpPr>
          <p:spPr>
            <a:xfrm rot="16200000">
              <a:off x="2013469" y="3119183"/>
              <a:ext cx="483011"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00F1B25-7286-30B4-951D-E5763510B606}"/>
                </a:ext>
              </a:extLst>
            </p:cNvPr>
            <p:cNvSpPr/>
            <p:nvPr/>
          </p:nvSpPr>
          <p:spPr>
            <a:xfrm rot="16200000">
              <a:off x="671259" y="1332522"/>
              <a:ext cx="3217329" cy="9752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24DA104-EF7D-81DB-4674-BD87E9A27F67}"/>
                </a:ext>
              </a:extLst>
            </p:cNvPr>
            <p:cNvSpPr/>
            <p:nvPr/>
          </p:nvSpPr>
          <p:spPr>
            <a:xfrm>
              <a:off x="-321612" y="3581060"/>
              <a:ext cx="2037440" cy="15765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0B1C0C-F239-73A9-A1FC-76B5CC49BF57}"/>
                </a:ext>
              </a:extLst>
            </p:cNvPr>
            <p:cNvSpPr/>
            <p:nvPr/>
          </p:nvSpPr>
          <p:spPr>
            <a:xfrm rot="16200000">
              <a:off x="-466676" y="3506525"/>
              <a:ext cx="483011" cy="31924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A660E66-4B7A-1018-F14F-49255A439DAA}"/>
                </a:ext>
              </a:extLst>
            </p:cNvPr>
            <p:cNvCxnSpPr>
              <a:cxnSpLocks/>
              <a:endCxn id="31" idx="0"/>
            </p:cNvCxnSpPr>
            <p:nvPr/>
          </p:nvCxnSpPr>
          <p:spPr>
            <a:xfrm>
              <a:off x="2308788" y="215593"/>
              <a:ext cx="2850" cy="2859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円: 塗りつぶしなし 30">
              <a:extLst>
                <a:ext uri="{FF2B5EF4-FFF2-40B4-BE49-F238E27FC236}">
                  <a16:creationId xmlns:a16="http://schemas.microsoft.com/office/drawing/2014/main" id="{FF82E0DE-C719-96E7-9F23-2556C9611BD7}"/>
                </a:ext>
              </a:extLst>
            </p:cNvPr>
            <p:cNvSpPr/>
            <p:nvPr/>
          </p:nvSpPr>
          <p:spPr>
            <a:xfrm>
              <a:off x="2131638" y="3074833"/>
              <a:ext cx="360000" cy="3600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正方形/長方形 33">
            <a:extLst>
              <a:ext uri="{FF2B5EF4-FFF2-40B4-BE49-F238E27FC236}">
                <a16:creationId xmlns:a16="http://schemas.microsoft.com/office/drawing/2014/main" id="{572CD0C9-0518-5836-7D1C-A732CED2AE3C}"/>
              </a:ext>
            </a:extLst>
          </p:cNvPr>
          <p:cNvSpPr/>
          <p:nvPr/>
        </p:nvSpPr>
        <p:spPr>
          <a:xfrm flipH="1">
            <a:off x="7148639" y="2261973"/>
            <a:ext cx="1483847" cy="1796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66222E2-91ED-9AAC-FEBA-93926869EADC}"/>
              </a:ext>
            </a:extLst>
          </p:cNvPr>
          <p:cNvSpPr/>
          <p:nvPr/>
        </p:nvSpPr>
        <p:spPr>
          <a:xfrm rot="5400000" flipH="1">
            <a:off x="7390222" y="2163817"/>
            <a:ext cx="44588" cy="21710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9CE805F-21AE-5C7D-A3D1-FC5F65AFC89E}"/>
              </a:ext>
            </a:extLst>
          </p:cNvPr>
          <p:cNvSpPr/>
          <p:nvPr/>
        </p:nvSpPr>
        <p:spPr>
          <a:xfrm rot="5400000" flipH="1">
            <a:off x="7264016" y="2011718"/>
            <a:ext cx="297000" cy="19208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A3AE1D7-233D-F115-16E9-674F9152598C}"/>
              </a:ext>
            </a:extLst>
          </p:cNvPr>
          <p:cNvSpPr/>
          <p:nvPr/>
        </p:nvSpPr>
        <p:spPr>
          <a:xfrm rot="5400000" flipH="1">
            <a:off x="8583397" y="2238744"/>
            <a:ext cx="44588" cy="6288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4BD4C73-3C88-F7FF-090C-E2060096E22D}"/>
              </a:ext>
            </a:extLst>
          </p:cNvPr>
          <p:cNvCxnSpPr>
            <a:cxnSpLocks/>
          </p:cNvCxnSpPr>
          <p:nvPr/>
        </p:nvCxnSpPr>
        <p:spPr>
          <a:xfrm flipH="1">
            <a:off x="7431345" y="1989743"/>
            <a:ext cx="561" cy="263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円: 塗りつぶしなし 39">
            <a:extLst>
              <a:ext uri="{FF2B5EF4-FFF2-40B4-BE49-F238E27FC236}">
                <a16:creationId xmlns:a16="http://schemas.microsoft.com/office/drawing/2014/main" id="{9536B973-2153-C739-64D7-707321AD35AD}"/>
              </a:ext>
            </a:extLst>
          </p:cNvPr>
          <p:cNvSpPr/>
          <p:nvPr/>
        </p:nvSpPr>
        <p:spPr>
          <a:xfrm flipH="1">
            <a:off x="7568106" y="2209891"/>
            <a:ext cx="70909" cy="33233"/>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93164E7C-44DE-482F-ED95-AC606DD5D3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67299" y="2206863"/>
            <a:ext cx="250578" cy="407176"/>
          </a:xfrm>
          <a:prstGeom prst="rect">
            <a:avLst/>
          </a:prstGeom>
        </p:spPr>
      </p:pic>
      <p:pic>
        <p:nvPicPr>
          <p:cNvPr id="44" name="グラフィックス 43">
            <a:extLst>
              <a:ext uri="{FF2B5EF4-FFF2-40B4-BE49-F238E27FC236}">
                <a16:creationId xmlns:a16="http://schemas.microsoft.com/office/drawing/2014/main" id="{2527E4B5-901D-3333-76C8-D9D3C22CAC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750680" y="2197740"/>
            <a:ext cx="250578" cy="407176"/>
          </a:xfrm>
          <a:prstGeom prst="rect">
            <a:avLst/>
          </a:prstGeom>
        </p:spPr>
      </p:pic>
      <p:pic>
        <p:nvPicPr>
          <p:cNvPr id="45" name="グラフィックス 44">
            <a:extLst>
              <a:ext uri="{FF2B5EF4-FFF2-40B4-BE49-F238E27FC236}">
                <a16:creationId xmlns:a16="http://schemas.microsoft.com/office/drawing/2014/main" id="{84230886-66D6-1717-064A-DAA020AAF639}"/>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27009" y="2491521"/>
            <a:ext cx="1854988" cy="219814"/>
          </a:xfrm>
          <a:prstGeom prst="rect">
            <a:avLst/>
          </a:prstGeom>
        </p:spPr>
      </p:pic>
      <p:pic>
        <p:nvPicPr>
          <p:cNvPr id="46" name="グラフィックス 45">
            <a:extLst>
              <a:ext uri="{FF2B5EF4-FFF2-40B4-BE49-F238E27FC236}">
                <a16:creationId xmlns:a16="http://schemas.microsoft.com/office/drawing/2014/main" id="{8AFDC473-FBA3-62A2-3822-677A5C445E6A}"/>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650249" y="2471681"/>
            <a:ext cx="1854988" cy="219814"/>
          </a:xfrm>
          <a:prstGeom prst="rect">
            <a:avLst/>
          </a:prstGeom>
        </p:spPr>
      </p:pic>
      <p:pic>
        <p:nvPicPr>
          <p:cNvPr id="47" name="グラフィックス 46">
            <a:extLst>
              <a:ext uri="{FF2B5EF4-FFF2-40B4-BE49-F238E27FC236}">
                <a16:creationId xmlns:a16="http://schemas.microsoft.com/office/drawing/2014/main" id="{11763B4C-F602-19DC-C636-0D9801A3BE55}"/>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503593" y="2465294"/>
            <a:ext cx="1854988" cy="219814"/>
          </a:xfrm>
          <a:prstGeom prst="rect">
            <a:avLst/>
          </a:prstGeom>
        </p:spPr>
      </p:pic>
      <p:pic>
        <p:nvPicPr>
          <p:cNvPr id="48" name="グラフィックス 47">
            <a:extLst>
              <a:ext uri="{FF2B5EF4-FFF2-40B4-BE49-F238E27FC236}">
                <a16:creationId xmlns:a16="http://schemas.microsoft.com/office/drawing/2014/main" id="{EB718D2E-4ED2-6540-AB6E-F4F2AA0F0376}"/>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273789" y="2463217"/>
            <a:ext cx="1854988" cy="219814"/>
          </a:xfrm>
          <a:prstGeom prst="rect">
            <a:avLst/>
          </a:prstGeom>
        </p:spPr>
      </p:pic>
      <p:pic>
        <p:nvPicPr>
          <p:cNvPr id="49" name="グラフィックス 48">
            <a:extLst>
              <a:ext uri="{FF2B5EF4-FFF2-40B4-BE49-F238E27FC236}">
                <a16:creationId xmlns:a16="http://schemas.microsoft.com/office/drawing/2014/main" id="{F8B52618-BAD3-17D8-0DF7-09D79CEBA782}"/>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7044326" y="2465815"/>
            <a:ext cx="1854988" cy="219814"/>
          </a:xfrm>
          <a:prstGeom prst="rect">
            <a:avLst/>
          </a:prstGeom>
        </p:spPr>
      </p:pic>
      <p:cxnSp>
        <p:nvCxnSpPr>
          <p:cNvPr id="50" name="直線コネクタ 49">
            <a:extLst>
              <a:ext uri="{FF2B5EF4-FFF2-40B4-BE49-F238E27FC236}">
                <a16:creationId xmlns:a16="http://schemas.microsoft.com/office/drawing/2014/main" id="{BB0E8D4F-DB24-A42B-6EA0-503ED431E683}"/>
              </a:ext>
            </a:extLst>
          </p:cNvPr>
          <p:cNvCxnSpPr>
            <a:cxnSpLocks/>
          </p:cNvCxnSpPr>
          <p:nvPr/>
        </p:nvCxnSpPr>
        <p:spPr>
          <a:xfrm>
            <a:off x="256615" y="1026239"/>
            <a:ext cx="8317635" cy="120424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00A3C2-F4CF-6EAC-D32D-C287DDF57A0E}"/>
              </a:ext>
            </a:extLst>
          </p:cNvPr>
          <p:cNvCxnSpPr>
            <a:cxnSpLocks/>
            <a:endCxn id="25" idx="3"/>
          </p:cNvCxnSpPr>
          <p:nvPr/>
        </p:nvCxnSpPr>
        <p:spPr>
          <a:xfrm>
            <a:off x="342273" y="999072"/>
            <a:ext cx="5457216" cy="123357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3FA946F6-2470-5FEB-CD52-904F614D6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53287" y="723719"/>
            <a:ext cx="513445" cy="1545357"/>
          </a:xfrm>
          <a:prstGeom prst="rect">
            <a:avLst/>
          </a:prstGeom>
        </p:spPr>
      </p:pic>
      <p:pic>
        <p:nvPicPr>
          <p:cNvPr id="61" name="図 60">
            <a:extLst>
              <a:ext uri="{FF2B5EF4-FFF2-40B4-BE49-F238E27FC236}">
                <a16:creationId xmlns:a16="http://schemas.microsoft.com/office/drawing/2014/main" id="{8522A1AC-A2A4-C250-BD4C-1C279D322A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459593" y="870701"/>
            <a:ext cx="432790" cy="1302602"/>
          </a:xfrm>
          <a:prstGeom prst="rect">
            <a:avLst/>
          </a:prstGeom>
        </p:spPr>
      </p:pic>
      <p:sp>
        <p:nvSpPr>
          <p:cNvPr id="66" name="テキスト ボックス 2">
            <a:extLst>
              <a:ext uri="{FF2B5EF4-FFF2-40B4-BE49-F238E27FC236}">
                <a16:creationId xmlns:a16="http://schemas.microsoft.com/office/drawing/2014/main" id="{7DF1822B-977E-6596-967B-EA98E9D225F8}"/>
              </a:ext>
            </a:extLst>
          </p:cNvPr>
          <p:cNvSpPr txBox="1">
            <a:spLocks noChangeArrowheads="1"/>
          </p:cNvSpPr>
          <p:nvPr/>
        </p:nvSpPr>
        <p:spPr bwMode="auto">
          <a:xfrm>
            <a:off x="5681209" y="165470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7" name="楕円 66">
            <a:extLst>
              <a:ext uri="{FF2B5EF4-FFF2-40B4-BE49-F238E27FC236}">
                <a16:creationId xmlns:a16="http://schemas.microsoft.com/office/drawing/2014/main" id="{0649F634-5717-5507-D8B2-FDCE2C3243E3}"/>
              </a:ext>
            </a:extLst>
          </p:cNvPr>
          <p:cNvSpPr/>
          <p:nvPr/>
        </p:nvSpPr>
        <p:spPr>
          <a:xfrm>
            <a:off x="8141957" y="1731125"/>
            <a:ext cx="883586" cy="881067"/>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75F9308-290F-90A6-9BDC-6B0F85AF6E08}"/>
              </a:ext>
            </a:extLst>
          </p:cNvPr>
          <p:cNvCxnSpPr>
            <a:cxnSpLocks/>
          </p:cNvCxnSpPr>
          <p:nvPr/>
        </p:nvCxnSpPr>
        <p:spPr>
          <a:xfrm>
            <a:off x="97453" y="3294785"/>
            <a:ext cx="3364339" cy="118270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BE35C2A-2E79-1129-D7F4-E8EC7AD2D760}"/>
              </a:ext>
            </a:extLst>
          </p:cNvPr>
          <p:cNvSpPr/>
          <p:nvPr/>
        </p:nvSpPr>
        <p:spPr>
          <a:xfrm flipH="1">
            <a:off x="4524539" y="4442395"/>
            <a:ext cx="3844378" cy="4571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3A83322-7EB5-B05E-FEB6-768F7C2BA98D}"/>
              </a:ext>
            </a:extLst>
          </p:cNvPr>
          <p:cNvSpPr/>
          <p:nvPr/>
        </p:nvSpPr>
        <p:spPr>
          <a:xfrm rot="5400000" flipH="1">
            <a:off x="5221274" y="4095557"/>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B4C6F64-7F05-1FEC-6F03-88F6639FADA6}"/>
              </a:ext>
            </a:extLst>
          </p:cNvPr>
          <p:cNvSpPr/>
          <p:nvPr/>
        </p:nvSpPr>
        <p:spPr>
          <a:xfrm rot="5400000" flipH="1">
            <a:off x="8307905" y="4393779"/>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58D10E7B-144B-5356-6B5E-E4068330B193}"/>
              </a:ext>
            </a:extLst>
          </p:cNvPr>
          <p:cNvCxnSpPr>
            <a:cxnSpLocks/>
          </p:cNvCxnSpPr>
          <p:nvPr/>
        </p:nvCxnSpPr>
        <p:spPr>
          <a:xfrm flipH="1">
            <a:off x="5340493"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円: 塗りつぶしなし 81">
            <a:extLst>
              <a:ext uri="{FF2B5EF4-FFF2-40B4-BE49-F238E27FC236}">
                <a16:creationId xmlns:a16="http://schemas.microsoft.com/office/drawing/2014/main" id="{098DC139-BD13-296B-C012-BAD8DDB33CA9}"/>
              </a:ext>
            </a:extLst>
          </p:cNvPr>
          <p:cNvSpPr/>
          <p:nvPr/>
        </p:nvSpPr>
        <p:spPr>
          <a:xfrm flipH="1">
            <a:off x="5259891" y="4320092"/>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6" name="直線コネクタ 85">
            <a:extLst>
              <a:ext uri="{FF2B5EF4-FFF2-40B4-BE49-F238E27FC236}">
                <a16:creationId xmlns:a16="http://schemas.microsoft.com/office/drawing/2014/main" id="{B5EA71B2-656A-03A9-294A-D1D6CD283522}"/>
              </a:ext>
            </a:extLst>
          </p:cNvPr>
          <p:cNvCxnSpPr>
            <a:cxnSpLocks/>
          </p:cNvCxnSpPr>
          <p:nvPr/>
        </p:nvCxnSpPr>
        <p:spPr>
          <a:xfrm>
            <a:off x="3992538" y="3687921"/>
            <a:ext cx="4370385" cy="685589"/>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885952D-992B-2711-E38D-98CB1409CF1B}"/>
              </a:ext>
            </a:extLst>
          </p:cNvPr>
          <p:cNvCxnSpPr/>
          <p:nvPr/>
        </p:nvCxnSpPr>
        <p:spPr>
          <a:xfrm flipV="1">
            <a:off x="2066983" y="3991979"/>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1123FBF-86A9-91AA-ED9D-4A962B792855}"/>
              </a:ext>
            </a:extLst>
          </p:cNvPr>
          <p:cNvCxnSpPr/>
          <p:nvPr/>
        </p:nvCxnSpPr>
        <p:spPr>
          <a:xfrm flipV="1">
            <a:off x="5538073" y="3953346"/>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B59A701-AC28-75A4-2D1C-C9C5EA9A4AFA}"/>
              </a:ext>
            </a:extLst>
          </p:cNvPr>
          <p:cNvSpPr/>
          <p:nvPr/>
        </p:nvSpPr>
        <p:spPr>
          <a:xfrm rot="5400000" flipH="1">
            <a:off x="6153861" y="3616562"/>
            <a:ext cx="1242516" cy="436687"/>
          </a:xfrm>
          <a:prstGeom prst="rect">
            <a:avLst/>
          </a:prstGeom>
          <a:solidFill>
            <a:schemeClr val="accent1">
              <a:lumMod val="90000"/>
              <a:alpha val="1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E2CC75FC-A873-AE46-5919-2DB9FCB8F8C0}"/>
              </a:ext>
            </a:extLst>
          </p:cNvPr>
          <p:cNvCxnSpPr>
            <a:cxnSpLocks/>
          </p:cNvCxnSpPr>
          <p:nvPr/>
        </p:nvCxnSpPr>
        <p:spPr>
          <a:xfrm flipH="1">
            <a:off x="2066983" y="4688260"/>
            <a:ext cx="1253800"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2">
            <a:extLst>
              <a:ext uri="{FF2B5EF4-FFF2-40B4-BE49-F238E27FC236}">
                <a16:creationId xmlns:a16="http://schemas.microsoft.com/office/drawing/2014/main" id="{D5DAEEDE-0260-B7F9-0AED-DA12A2ADAFA1}"/>
              </a:ext>
            </a:extLst>
          </p:cNvPr>
          <p:cNvSpPr txBox="1">
            <a:spLocks noChangeArrowheads="1"/>
          </p:cNvSpPr>
          <p:nvPr/>
        </p:nvSpPr>
        <p:spPr bwMode="auto">
          <a:xfrm>
            <a:off x="256615" y="5248131"/>
            <a:ext cx="3330805" cy="1015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地点の目盛りの長さと高さを読み取る　例：長さ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、高さ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103" name="直線矢印コネクタ 102">
            <a:extLst>
              <a:ext uri="{FF2B5EF4-FFF2-40B4-BE49-F238E27FC236}">
                <a16:creationId xmlns:a16="http://schemas.microsoft.com/office/drawing/2014/main" id="{78561B63-B71C-2F5A-F3D9-B38E0F0966D5}"/>
              </a:ext>
            </a:extLst>
          </p:cNvPr>
          <p:cNvCxnSpPr>
            <a:cxnSpLocks/>
          </p:cNvCxnSpPr>
          <p:nvPr/>
        </p:nvCxnSpPr>
        <p:spPr>
          <a:xfrm flipH="1">
            <a:off x="5340492" y="4595207"/>
            <a:ext cx="2941829"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2">
            <a:extLst>
              <a:ext uri="{FF2B5EF4-FFF2-40B4-BE49-F238E27FC236}">
                <a16:creationId xmlns:a16="http://schemas.microsoft.com/office/drawing/2014/main" id="{465E9675-4E97-1F61-98CC-6F1168738F73}"/>
              </a:ext>
            </a:extLst>
          </p:cNvPr>
          <p:cNvSpPr txBox="1">
            <a:spLocks noChangeArrowheads="1"/>
          </p:cNvSpPr>
          <p:nvPr/>
        </p:nvSpPr>
        <p:spPr bwMode="auto">
          <a:xfrm>
            <a:off x="8466066" y="178834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9" name="テキスト ボックス 2">
            <a:extLst>
              <a:ext uri="{FF2B5EF4-FFF2-40B4-BE49-F238E27FC236}">
                <a16:creationId xmlns:a16="http://schemas.microsoft.com/office/drawing/2014/main" id="{9E0495D9-17A5-59EF-C347-C977546A0C42}"/>
              </a:ext>
            </a:extLst>
          </p:cNvPr>
          <p:cNvSpPr txBox="1">
            <a:spLocks noChangeArrowheads="1"/>
          </p:cNvSpPr>
          <p:nvPr/>
        </p:nvSpPr>
        <p:spPr bwMode="auto">
          <a:xfrm>
            <a:off x="4195734" y="4918185"/>
            <a:ext cx="255841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長さを</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に伸ばし、高さは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の位置まで移動する（</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0" name="テキスト ボックス 2">
            <a:extLst>
              <a:ext uri="{FF2B5EF4-FFF2-40B4-BE49-F238E27FC236}">
                <a16:creationId xmlns:a16="http://schemas.microsoft.com/office/drawing/2014/main" id="{322D090A-C2E6-C018-2A33-E8CC7DB5D932}"/>
              </a:ext>
            </a:extLst>
          </p:cNvPr>
          <p:cNvSpPr txBox="1">
            <a:spLocks noChangeArrowheads="1"/>
          </p:cNvSpPr>
          <p:nvPr/>
        </p:nvSpPr>
        <p:spPr bwMode="auto">
          <a:xfrm>
            <a:off x="7202385" y="4889441"/>
            <a:ext cx="1580303" cy="10534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との距離の</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が高さになる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四角形: 角を丸くする 110">
            <a:extLst>
              <a:ext uri="{FF2B5EF4-FFF2-40B4-BE49-F238E27FC236}">
                <a16:creationId xmlns:a16="http://schemas.microsoft.com/office/drawing/2014/main" id="{4F7FD349-C6CD-AA36-C78D-675C8EFD30C4}"/>
              </a:ext>
            </a:extLst>
          </p:cNvPr>
          <p:cNvSpPr/>
          <p:nvPr/>
        </p:nvSpPr>
        <p:spPr>
          <a:xfrm>
            <a:off x="53433" y="3151445"/>
            <a:ext cx="3748808" cy="3250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82AC6D9-44C2-F110-6473-448C810A81B4}"/>
              </a:ext>
            </a:extLst>
          </p:cNvPr>
          <p:cNvSpPr/>
          <p:nvPr/>
        </p:nvSpPr>
        <p:spPr>
          <a:xfrm>
            <a:off x="5430750" y="1986143"/>
            <a:ext cx="883586" cy="881067"/>
          </a:xfrm>
          <a:prstGeom prst="ellipse">
            <a:avLst/>
          </a:prstGeom>
          <a:no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CD7F48B2-69F1-1731-2E0E-FC28460DF5E3}"/>
              </a:ext>
            </a:extLst>
          </p:cNvPr>
          <p:cNvSpPr/>
          <p:nvPr/>
        </p:nvSpPr>
        <p:spPr>
          <a:xfrm>
            <a:off x="4048857" y="3099861"/>
            <a:ext cx="5008358" cy="330228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6F5BC167-F7D3-305D-8155-CD7DCE1B6313}"/>
              </a:ext>
            </a:extLst>
          </p:cNvPr>
          <p:cNvSpPr/>
          <p:nvPr/>
        </p:nvSpPr>
        <p:spPr>
          <a:xfrm>
            <a:off x="6810468" y="5358508"/>
            <a:ext cx="399777" cy="2835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B7DE91D-EAE4-6DD1-D51A-AE84B5467E37}"/>
              </a:ext>
            </a:extLst>
          </p:cNvPr>
          <p:cNvCxnSpPr>
            <a:cxnSpLocks/>
            <a:stCxn id="112" idx="2"/>
          </p:cNvCxnSpPr>
          <p:nvPr/>
        </p:nvCxnSpPr>
        <p:spPr>
          <a:xfrm flipH="1">
            <a:off x="3485602" y="2426677"/>
            <a:ext cx="1945148" cy="799223"/>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A30B634-2493-C551-D9DF-0EF6B09606D8}"/>
              </a:ext>
            </a:extLst>
          </p:cNvPr>
          <p:cNvCxnSpPr>
            <a:cxnSpLocks/>
          </p:cNvCxnSpPr>
          <p:nvPr/>
        </p:nvCxnSpPr>
        <p:spPr>
          <a:xfrm flipH="1">
            <a:off x="6731248" y="2294159"/>
            <a:ext cx="1410822" cy="792307"/>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2352483F-8E0B-E3C4-A11A-E1D077C6620D}"/>
              </a:ext>
            </a:extLst>
          </p:cNvPr>
          <p:cNvSpPr txBox="1">
            <a:spLocks noChangeArrowheads="1"/>
          </p:cNvSpPr>
          <p:nvPr/>
        </p:nvSpPr>
        <p:spPr bwMode="auto">
          <a:xfrm>
            <a:off x="2403578" y="465679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10㎝</a:t>
            </a:r>
          </a:p>
        </p:txBody>
      </p:sp>
      <p:sp>
        <p:nvSpPr>
          <p:cNvPr id="9" name="Text Box 5">
            <a:extLst>
              <a:ext uri="{FF2B5EF4-FFF2-40B4-BE49-F238E27FC236}">
                <a16:creationId xmlns:a16="http://schemas.microsoft.com/office/drawing/2014/main" id="{DF8235D3-81C2-2FFC-074D-AD89557BF1BA}"/>
              </a:ext>
            </a:extLst>
          </p:cNvPr>
          <p:cNvSpPr txBox="1">
            <a:spLocks noChangeArrowheads="1"/>
          </p:cNvSpPr>
          <p:nvPr/>
        </p:nvSpPr>
        <p:spPr bwMode="auto">
          <a:xfrm>
            <a:off x="2022284" y="4108868"/>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sp>
        <p:nvSpPr>
          <p:cNvPr id="13" name="Text Box 5">
            <a:extLst>
              <a:ext uri="{FF2B5EF4-FFF2-40B4-BE49-F238E27FC236}">
                <a16:creationId xmlns:a16="http://schemas.microsoft.com/office/drawing/2014/main" id="{504A3711-EB98-1020-E77E-276169F516D9}"/>
              </a:ext>
            </a:extLst>
          </p:cNvPr>
          <p:cNvSpPr txBox="1">
            <a:spLocks noChangeArrowheads="1"/>
          </p:cNvSpPr>
          <p:nvPr/>
        </p:nvSpPr>
        <p:spPr bwMode="auto">
          <a:xfrm>
            <a:off x="6878187" y="456338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14" name="Text Box 5">
            <a:extLst>
              <a:ext uri="{FF2B5EF4-FFF2-40B4-BE49-F238E27FC236}">
                <a16:creationId xmlns:a16="http://schemas.microsoft.com/office/drawing/2014/main" id="{0D948958-4EDE-3692-3F31-2D7E224F3F4B}"/>
              </a:ext>
            </a:extLst>
          </p:cNvPr>
          <p:cNvSpPr txBox="1">
            <a:spLocks noChangeArrowheads="1"/>
          </p:cNvSpPr>
          <p:nvPr/>
        </p:nvSpPr>
        <p:spPr bwMode="auto">
          <a:xfrm>
            <a:off x="5550105" y="4031961"/>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20" name="直線コネクタ 19">
            <a:extLst>
              <a:ext uri="{FF2B5EF4-FFF2-40B4-BE49-F238E27FC236}">
                <a16:creationId xmlns:a16="http://schemas.microsoft.com/office/drawing/2014/main" id="{D3827E1B-6FB4-DD8C-EB4F-0FD20F7FB185}"/>
              </a:ext>
            </a:extLst>
          </p:cNvPr>
          <p:cNvCxnSpPr>
            <a:cxnSpLocks/>
          </p:cNvCxnSpPr>
          <p:nvPr/>
        </p:nvCxnSpPr>
        <p:spPr>
          <a:xfrm flipV="1">
            <a:off x="305220" y="2262485"/>
            <a:ext cx="3883314" cy="1213"/>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10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347962" y="593756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　　　　　　　理事　 　　　武村　精一</a:t>
            </a:r>
          </a:p>
        </p:txBody>
      </p:sp>
      <p:sp>
        <p:nvSpPr>
          <p:cNvPr id="8" name="Text Box 5"/>
          <p:cNvSpPr txBox="1">
            <a:spLocks noChangeArrowheads="1"/>
          </p:cNvSpPr>
          <p:nvPr/>
        </p:nvSpPr>
        <p:spPr bwMode="auto">
          <a:xfrm>
            <a:off x="5601116" y="3135384"/>
            <a:ext cx="351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1957455" y="6208151"/>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73698" y="2377384"/>
            <a:ext cx="5399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204598" y="1769293"/>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165891" y="1231677"/>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1010777" y="126320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229977"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488891" y="1239483"/>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695574" y="1239483"/>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249679"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461376" y="1001003"/>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a:latin typeface="游ゴシック" panose="020B0400000000000000" pitchFamily="50" charset="-128"/>
              </a:rPr>
              <a:t>三次　　　　協会　　　　　　　　科学　　　　　　　　　　技術　　　　　　　　教育</a:t>
            </a:r>
            <a:endParaRPr lang="en-US" altLang="ja-JP" sz="1200" b="1">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399800" y="1517580"/>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338016" y="1797877"/>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489561" y="1797877"/>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835232"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134206"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137021" y="1797877"/>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204598" y="1504102"/>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305105" y="1540729"/>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784333" y="1504101"/>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418225" y="1527820"/>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245880" y="5618517"/>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274177" y="47941"/>
            <a:ext cx="589525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高さをはかる</a:t>
            </a:r>
            <a:r>
              <a:rPr lang="ja-JP" altLang="en-US" sz="1800" b="1" kern="0" dirty="0">
                <a:ea typeface="ＭＳ Ｐゴシック" panose="020B0600070205080204" pitchFamily="50" charset="-128"/>
              </a:rPr>
              <a:t>～自作による高さ測定器</a:t>
            </a:r>
            <a:endParaRPr lang="ja-JP" altLang="en-US" sz="1800" b="1" kern="0" dirty="0">
              <a:latin typeface="メイリオ" panose="020B0604030504040204" pitchFamily="50" charset="-128"/>
              <a:ea typeface="メイリオ" panose="020B0604030504040204" pitchFamily="50" charset="-128"/>
            </a:endParaRPr>
          </a:p>
        </p:txBody>
      </p:sp>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t="9754" r="30526" b="6781"/>
          <a:stretch/>
        </p:blipFill>
        <p:spPr>
          <a:xfrm>
            <a:off x="6441930" y="3628109"/>
            <a:ext cx="2560542" cy="3229891"/>
          </a:xfrm>
          <a:prstGeom prst="rect">
            <a:avLst/>
          </a:prstGeom>
        </p:spPr>
      </p:pic>
      <p:pic>
        <p:nvPicPr>
          <p:cNvPr id="3" name="図 2" descr="屋内, 座る, テーブル, 建物 が含まれている画像&#10;&#10;自動的に生成された説明">
            <a:extLst>
              <a:ext uri="{FF2B5EF4-FFF2-40B4-BE49-F238E27FC236}">
                <a16:creationId xmlns:a16="http://schemas.microsoft.com/office/drawing/2014/main" id="{C1B87259-D025-2948-84F9-63183840F790}"/>
              </a:ext>
            </a:extLst>
          </p:cNvPr>
          <p:cNvPicPr>
            <a:picLocks noChangeAspect="1"/>
          </p:cNvPicPr>
          <p:nvPr/>
        </p:nvPicPr>
        <p:blipFill rotWithShape="1">
          <a:blip r:embed="rId4">
            <a:extLst>
              <a:ext uri="{28A0092B-C50C-407E-A947-70E740481C1C}">
                <a14:useLocalDpi xmlns:a14="http://schemas.microsoft.com/office/drawing/2010/main" val="0"/>
              </a:ext>
            </a:extLst>
          </a:blip>
          <a:srcRect l="16174" r="24935"/>
          <a:stretch/>
        </p:blipFill>
        <p:spPr>
          <a:xfrm>
            <a:off x="6610537" y="66852"/>
            <a:ext cx="2410893" cy="3070404"/>
          </a:xfrm>
          <a:prstGeom prst="rect">
            <a:avLst/>
          </a:prstGeom>
        </p:spPr>
      </p:pic>
      <p:sp>
        <p:nvSpPr>
          <p:cNvPr id="5" name="Rectangle 2">
            <a:extLst>
              <a:ext uri="{FF2B5EF4-FFF2-40B4-BE49-F238E27FC236}">
                <a16:creationId xmlns:a16="http://schemas.microsoft.com/office/drawing/2014/main" id="{2C2D5818-EB52-CA3D-8C53-9A51B64E836F}"/>
              </a:ext>
            </a:extLst>
          </p:cNvPr>
          <p:cNvSpPr>
            <a:spLocks noChangeArrowheads="1"/>
          </p:cNvSpPr>
          <p:nvPr/>
        </p:nvSpPr>
        <p:spPr bwMode="gray">
          <a:xfrm>
            <a:off x="78668" y="7359"/>
            <a:ext cx="2410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たか　　　　　　　　　　　　　　　　　　　　　　　　　　　　　　　　　</a:t>
            </a:r>
          </a:p>
        </p:txBody>
      </p:sp>
      <p:sp>
        <p:nvSpPr>
          <p:cNvPr id="7" name="Rectangle 2">
            <a:extLst>
              <a:ext uri="{FF2B5EF4-FFF2-40B4-BE49-F238E27FC236}">
                <a16:creationId xmlns:a16="http://schemas.microsoft.com/office/drawing/2014/main" id="{7FF7A95F-8FEB-9E10-C4E6-26B3E0358B32}"/>
              </a:ext>
            </a:extLst>
          </p:cNvPr>
          <p:cNvSpPr>
            <a:spLocks noChangeArrowheads="1"/>
          </p:cNvSpPr>
          <p:nvPr/>
        </p:nvSpPr>
        <p:spPr bwMode="gray">
          <a:xfrm>
            <a:off x="2668288" y="12007"/>
            <a:ext cx="373730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じさく　　　　　　　たか　　そくていき　　　　　　　　　　　　　　　　　　　　　　　　　　　　　</a:t>
            </a:r>
          </a:p>
        </p:txBody>
      </p:sp>
      <p:pic>
        <p:nvPicPr>
          <p:cNvPr id="11" name="図 10" descr="屋内, 犬, テーブル, 座る が含まれている画像&#10;&#10;自動的に生成された説明">
            <a:extLst>
              <a:ext uri="{FF2B5EF4-FFF2-40B4-BE49-F238E27FC236}">
                <a16:creationId xmlns:a16="http://schemas.microsoft.com/office/drawing/2014/main" id="{1E5F4B1D-6AC8-FDC9-B30E-7F3C253EDB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147" y="3724139"/>
            <a:ext cx="2032000" cy="1524000"/>
          </a:xfrm>
          <a:prstGeom prst="rect">
            <a:avLst/>
          </a:prstGeom>
        </p:spPr>
      </p:pic>
      <p:pic>
        <p:nvPicPr>
          <p:cNvPr id="15" name="図 14" descr="草の上にいる人たち&#10;&#10;中程度の精度で自動的に生成された説明">
            <a:extLst>
              <a:ext uri="{FF2B5EF4-FFF2-40B4-BE49-F238E27FC236}">
                <a16:creationId xmlns:a16="http://schemas.microsoft.com/office/drawing/2014/main" id="{8E26E1CB-AB8F-9F28-2F92-BA2F005B16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8150" y="3688185"/>
            <a:ext cx="2032000" cy="1524000"/>
          </a:xfrm>
          <a:prstGeom prst="rect">
            <a:avLst/>
          </a:prstGeom>
        </p:spPr>
      </p:pic>
      <p:pic>
        <p:nvPicPr>
          <p:cNvPr id="24" name="図 23" descr="人, 屋内, 男, 若い が含まれている画像&#10;&#10;自動的に生成された説明">
            <a:extLst>
              <a:ext uri="{FF2B5EF4-FFF2-40B4-BE49-F238E27FC236}">
                <a16:creationId xmlns:a16="http://schemas.microsoft.com/office/drawing/2014/main" id="{02BECD0A-0B42-AE40-E700-9A91EEA03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429" y="3685170"/>
            <a:ext cx="1890232" cy="1524000"/>
          </a:xfrm>
          <a:prstGeom prst="rect">
            <a:avLst/>
          </a:prstGeom>
        </p:spPr>
      </p:pic>
      <p:sp>
        <p:nvSpPr>
          <p:cNvPr id="35" name="Text Box 5">
            <a:extLst>
              <a:ext uri="{FF2B5EF4-FFF2-40B4-BE49-F238E27FC236}">
                <a16:creationId xmlns:a16="http://schemas.microsoft.com/office/drawing/2014/main" id="{40AF8981-F0FB-2DC2-F230-37ADFC8DF56C}"/>
              </a:ext>
            </a:extLst>
          </p:cNvPr>
          <p:cNvSpPr txBox="1">
            <a:spLocks noChangeArrowheads="1"/>
          </p:cNvSpPr>
          <p:nvPr/>
        </p:nvSpPr>
        <p:spPr bwMode="auto">
          <a:xfrm>
            <a:off x="141774" y="5270402"/>
            <a:ext cx="2031999"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砂時計を作る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21982903-EA35-781D-0B26-7F69EA5C9457}"/>
              </a:ext>
            </a:extLst>
          </p:cNvPr>
          <p:cNvSpPr txBox="1">
            <a:spLocks noChangeArrowheads="1"/>
          </p:cNvSpPr>
          <p:nvPr/>
        </p:nvSpPr>
        <p:spPr bwMode="auto">
          <a:xfrm>
            <a:off x="2277879" y="5254346"/>
            <a:ext cx="195093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天体観測会</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Text Box 5">
            <a:extLst>
              <a:ext uri="{FF2B5EF4-FFF2-40B4-BE49-F238E27FC236}">
                <a16:creationId xmlns:a16="http://schemas.microsoft.com/office/drawing/2014/main" id="{02D6F996-BFDB-F8FA-C606-0EC273E3974D}"/>
              </a:ext>
            </a:extLst>
          </p:cNvPr>
          <p:cNvSpPr txBox="1">
            <a:spLocks noChangeArrowheads="1"/>
          </p:cNvSpPr>
          <p:nvPr/>
        </p:nvSpPr>
        <p:spPr bwMode="auto">
          <a:xfrm>
            <a:off x="4354976" y="5248139"/>
            <a:ext cx="1960790"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スマホ顕微鏡</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6079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1144BC8D-3E17-68DA-80DB-11CFF3CDAC7E}"/>
              </a:ext>
            </a:extLst>
          </p:cNvPr>
          <p:cNvSpPr/>
          <p:nvPr/>
        </p:nvSpPr>
        <p:spPr>
          <a:xfrm rot="5400000" flipH="1">
            <a:off x="4658166" y="3554360"/>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0595" y="1106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　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つか　かた　　　　　れい　　　　　　　　　　　　　　</a:t>
            </a:r>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6209430" y="2740095"/>
            <a:ext cx="19543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D5F2946-E3D4-907D-040E-350DD21B3736}"/>
              </a:ext>
            </a:extLst>
          </p:cNvPr>
          <p:cNvSpPr/>
          <p:nvPr/>
        </p:nvSpPr>
        <p:spPr>
          <a:xfrm flipH="1">
            <a:off x="47452" y="4472535"/>
            <a:ext cx="3373323" cy="7513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5400000" flipH="1">
            <a:off x="1726932" y="4252449"/>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5400000" flipH="1">
            <a:off x="1179949" y="3633546"/>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01B067A-3EBD-F852-535C-29381CB10152}"/>
              </a:ext>
            </a:extLst>
          </p:cNvPr>
          <p:cNvSpPr/>
          <p:nvPr/>
        </p:nvSpPr>
        <p:spPr>
          <a:xfrm rot="5400000" flipH="1">
            <a:off x="3251559" y="4454710"/>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0D552666-31B3-88F9-2E1A-1D8574CF32E5}"/>
              </a:ext>
            </a:extLst>
          </p:cNvPr>
          <p:cNvCxnSpPr>
            <a:cxnSpLocks/>
          </p:cNvCxnSpPr>
          <p:nvPr/>
        </p:nvCxnSpPr>
        <p:spPr>
          <a:xfrm flipH="1">
            <a:off x="1854831"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円: 塗りつぶしなし 27">
            <a:extLst>
              <a:ext uri="{FF2B5EF4-FFF2-40B4-BE49-F238E27FC236}">
                <a16:creationId xmlns:a16="http://schemas.microsoft.com/office/drawing/2014/main" id="{9549D674-3177-9016-A3A3-D88B305CD22F}"/>
              </a:ext>
            </a:extLst>
          </p:cNvPr>
          <p:cNvSpPr/>
          <p:nvPr/>
        </p:nvSpPr>
        <p:spPr>
          <a:xfrm flipH="1">
            <a:off x="1774230" y="4336449"/>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3A1F121-B8F6-309D-D2BC-FBB254BD1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 y="877568"/>
            <a:ext cx="606091" cy="1403148"/>
          </a:xfrm>
          <a:prstGeom prst="rect">
            <a:avLst/>
          </a:prstGeom>
        </p:spPr>
      </p:pic>
      <p:grpSp>
        <p:nvGrpSpPr>
          <p:cNvPr id="33" name="グループ化 32">
            <a:extLst>
              <a:ext uri="{FF2B5EF4-FFF2-40B4-BE49-F238E27FC236}">
                <a16:creationId xmlns:a16="http://schemas.microsoft.com/office/drawing/2014/main" id="{D6929029-6510-F5EF-F006-C71FB78074A9}"/>
              </a:ext>
            </a:extLst>
          </p:cNvPr>
          <p:cNvGrpSpPr/>
          <p:nvPr/>
        </p:nvGrpSpPr>
        <p:grpSpPr>
          <a:xfrm flipH="1">
            <a:off x="4348499" y="1917148"/>
            <a:ext cx="1477679" cy="363141"/>
            <a:chOff x="-384790" y="198830"/>
            <a:chExt cx="8837464" cy="3712977"/>
          </a:xfrm>
        </p:grpSpPr>
        <p:sp>
          <p:nvSpPr>
            <p:cNvPr id="15" name="正方形/長方形 14">
              <a:extLst>
                <a:ext uri="{FF2B5EF4-FFF2-40B4-BE49-F238E27FC236}">
                  <a16:creationId xmlns:a16="http://schemas.microsoft.com/office/drawing/2014/main" id="{23B0677B-551A-9244-5798-E4C5002236EF}"/>
                </a:ext>
              </a:extLst>
            </p:cNvPr>
            <p:cNvSpPr/>
            <p:nvPr/>
          </p:nvSpPr>
          <p:spPr>
            <a:xfrm>
              <a:off x="2800546" y="3560818"/>
              <a:ext cx="5652128" cy="17789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E4D073-444F-1A2D-FB38-F5D457283FBF}"/>
                </a:ext>
              </a:extLst>
            </p:cNvPr>
            <p:cNvSpPr/>
            <p:nvPr/>
          </p:nvSpPr>
          <p:spPr>
            <a:xfrm rot="16200000">
              <a:off x="888696" y="1976262"/>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083FCB9-0298-AC01-2FB2-D86C1590E31F}"/>
                </a:ext>
              </a:extLst>
            </p:cNvPr>
            <p:cNvSpPr/>
            <p:nvPr/>
          </p:nvSpPr>
          <p:spPr>
            <a:xfrm rot="16200000">
              <a:off x="2013469" y="3119183"/>
              <a:ext cx="483011"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00F1B25-7286-30B4-951D-E5763510B606}"/>
                </a:ext>
              </a:extLst>
            </p:cNvPr>
            <p:cNvSpPr/>
            <p:nvPr/>
          </p:nvSpPr>
          <p:spPr>
            <a:xfrm rot="16200000">
              <a:off x="671259" y="1332522"/>
              <a:ext cx="3217329" cy="9752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24DA104-EF7D-81DB-4674-BD87E9A27F67}"/>
                </a:ext>
              </a:extLst>
            </p:cNvPr>
            <p:cNvSpPr/>
            <p:nvPr/>
          </p:nvSpPr>
          <p:spPr>
            <a:xfrm>
              <a:off x="-321612" y="3581060"/>
              <a:ext cx="2037440" cy="15765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0B1C0C-F239-73A9-A1FC-76B5CC49BF57}"/>
                </a:ext>
              </a:extLst>
            </p:cNvPr>
            <p:cNvSpPr/>
            <p:nvPr/>
          </p:nvSpPr>
          <p:spPr>
            <a:xfrm rot="16200000">
              <a:off x="-466676" y="3506525"/>
              <a:ext cx="483011" cy="31924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A660E66-4B7A-1018-F14F-49255A439DAA}"/>
                </a:ext>
              </a:extLst>
            </p:cNvPr>
            <p:cNvCxnSpPr>
              <a:cxnSpLocks/>
              <a:endCxn id="31" idx="0"/>
            </p:cNvCxnSpPr>
            <p:nvPr/>
          </p:nvCxnSpPr>
          <p:spPr>
            <a:xfrm>
              <a:off x="2308788" y="215593"/>
              <a:ext cx="2850" cy="2859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円: 塗りつぶしなし 30">
              <a:extLst>
                <a:ext uri="{FF2B5EF4-FFF2-40B4-BE49-F238E27FC236}">
                  <a16:creationId xmlns:a16="http://schemas.microsoft.com/office/drawing/2014/main" id="{FF82E0DE-C719-96E7-9F23-2556C9611BD7}"/>
                </a:ext>
              </a:extLst>
            </p:cNvPr>
            <p:cNvSpPr/>
            <p:nvPr/>
          </p:nvSpPr>
          <p:spPr>
            <a:xfrm>
              <a:off x="2131638" y="3074833"/>
              <a:ext cx="360000" cy="3600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正方形/長方形 33">
            <a:extLst>
              <a:ext uri="{FF2B5EF4-FFF2-40B4-BE49-F238E27FC236}">
                <a16:creationId xmlns:a16="http://schemas.microsoft.com/office/drawing/2014/main" id="{572CD0C9-0518-5836-7D1C-A732CED2AE3C}"/>
              </a:ext>
            </a:extLst>
          </p:cNvPr>
          <p:cNvSpPr/>
          <p:nvPr/>
        </p:nvSpPr>
        <p:spPr>
          <a:xfrm flipH="1">
            <a:off x="7148639" y="2261973"/>
            <a:ext cx="1483847" cy="1796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66222E2-91ED-9AAC-FEBA-93926869EADC}"/>
              </a:ext>
            </a:extLst>
          </p:cNvPr>
          <p:cNvSpPr/>
          <p:nvPr/>
        </p:nvSpPr>
        <p:spPr>
          <a:xfrm rot="5400000" flipH="1">
            <a:off x="7390222" y="2163817"/>
            <a:ext cx="44588" cy="21710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9CE805F-21AE-5C7D-A3D1-FC5F65AFC89E}"/>
              </a:ext>
            </a:extLst>
          </p:cNvPr>
          <p:cNvSpPr/>
          <p:nvPr/>
        </p:nvSpPr>
        <p:spPr>
          <a:xfrm rot="5400000" flipH="1">
            <a:off x="7264016" y="2011718"/>
            <a:ext cx="297000" cy="19208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A3AE1D7-233D-F115-16E9-674F9152598C}"/>
              </a:ext>
            </a:extLst>
          </p:cNvPr>
          <p:cNvSpPr/>
          <p:nvPr/>
        </p:nvSpPr>
        <p:spPr>
          <a:xfrm rot="5400000" flipH="1">
            <a:off x="8583397" y="2238744"/>
            <a:ext cx="44588" cy="6288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4BD4C73-3C88-F7FF-090C-E2060096E22D}"/>
              </a:ext>
            </a:extLst>
          </p:cNvPr>
          <p:cNvCxnSpPr>
            <a:cxnSpLocks/>
          </p:cNvCxnSpPr>
          <p:nvPr/>
        </p:nvCxnSpPr>
        <p:spPr>
          <a:xfrm flipH="1">
            <a:off x="7431345" y="1989743"/>
            <a:ext cx="561" cy="263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円: 塗りつぶしなし 39">
            <a:extLst>
              <a:ext uri="{FF2B5EF4-FFF2-40B4-BE49-F238E27FC236}">
                <a16:creationId xmlns:a16="http://schemas.microsoft.com/office/drawing/2014/main" id="{9536B973-2153-C739-64D7-707321AD35AD}"/>
              </a:ext>
            </a:extLst>
          </p:cNvPr>
          <p:cNvSpPr/>
          <p:nvPr/>
        </p:nvSpPr>
        <p:spPr>
          <a:xfrm flipH="1">
            <a:off x="7568106" y="2209891"/>
            <a:ext cx="70909" cy="33233"/>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93164E7C-44DE-482F-ED95-AC606DD5D3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67299" y="2206863"/>
            <a:ext cx="250578" cy="407176"/>
          </a:xfrm>
          <a:prstGeom prst="rect">
            <a:avLst/>
          </a:prstGeom>
        </p:spPr>
      </p:pic>
      <p:pic>
        <p:nvPicPr>
          <p:cNvPr id="44" name="グラフィックス 43">
            <a:extLst>
              <a:ext uri="{FF2B5EF4-FFF2-40B4-BE49-F238E27FC236}">
                <a16:creationId xmlns:a16="http://schemas.microsoft.com/office/drawing/2014/main" id="{2527E4B5-901D-3333-76C8-D9D3C22CAC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750680" y="2197740"/>
            <a:ext cx="250578" cy="407176"/>
          </a:xfrm>
          <a:prstGeom prst="rect">
            <a:avLst/>
          </a:prstGeom>
        </p:spPr>
      </p:pic>
      <p:pic>
        <p:nvPicPr>
          <p:cNvPr id="45" name="グラフィックス 44">
            <a:extLst>
              <a:ext uri="{FF2B5EF4-FFF2-40B4-BE49-F238E27FC236}">
                <a16:creationId xmlns:a16="http://schemas.microsoft.com/office/drawing/2014/main" id="{84230886-66D6-1717-064A-DAA020AAF639}"/>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27009" y="2491521"/>
            <a:ext cx="1854988" cy="219814"/>
          </a:xfrm>
          <a:prstGeom prst="rect">
            <a:avLst/>
          </a:prstGeom>
        </p:spPr>
      </p:pic>
      <p:pic>
        <p:nvPicPr>
          <p:cNvPr id="46" name="グラフィックス 45">
            <a:extLst>
              <a:ext uri="{FF2B5EF4-FFF2-40B4-BE49-F238E27FC236}">
                <a16:creationId xmlns:a16="http://schemas.microsoft.com/office/drawing/2014/main" id="{8AFDC473-FBA3-62A2-3822-677A5C445E6A}"/>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650249" y="2471681"/>
            <a:ext cx="1854988" cy="219814"/>
          </a:xfrm>
          <a:prstGeom prst="rect">
            <a:avLst/>
          </a:prstGeom>
        </p:spPr>
      </p:pic>
      <p:pic>
        <p:nvPicPr>
          <p:cNvPr id="47" name="グラフィックス 46">
            <a:extLst>
              <a:ext uri="{FF2B5EF4-FFF2-40B4-BE49-F238E27FC236}">
                <a16:creationId xmlns:a16="http://schemas.microsoft.com/office/drawing/2014/main" id="{11763B4C-F602-19DC-C636-0D9801A3BE55}"/>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503593" y="2465294"/>
            <a:ext cx="1854988" cy="219814"/>
          </a:xfrm>
          <a:prstGeom prst="rect">
            <a:avLst/>
          </a:prstGeom>
        </p:spPr>
      </p:pic>
      <p:pic>
        <p:nvPicPr>
          <p:cNvPr id="48" name="グラフィックス 47">
            <a:extLst>
              <a:ext uri="{FF2B5EF4-FFF2-40B4-BE49-F238E27FC236}">
                <a16:creationId xmlns:a16="http://schemas.microsoft.com/office/drawing/2014/main" id="{EB718D2E-4ED2-6540-AB6E-F4F2AA0F0376}"/>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273789" y="2463217"/>
            <a:ext cx="1854988" cy="219814"/>
          </a:xfrm>
          <a:prstGeom prst="rect">
            <a:avLst/>
          </a:prstGeom>
        </p:spPr>
      </p:pic>
      <p:pic>
        <p:nvPicPr>
          <p:cNvPr id="49" name="グラフィックス 48">
            <a:extLst>
              <a:ext uri="{FF2B5EF4-FFF2-40B4-BE49-F238E27FC236}">
                <a16:creationId xmlns:a16="http://schemas.microsoft.com/office/drawing/2014/main" id="{F8B52618-BAD3-17D8-0DF7-09D79CEBA782}"/>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7044326" y="2465815"/>
            <a:ext cx="1854988" cy="219814"/>
          </a:xfrm>
          <a:prstGeom prst="rect">
            <a:avLst/>
          </a:prstGeom>
        </p:spPr>
      </p:pic>
      <p:cxnSp>
        <p:nvCxnSpPr>
          <p:cNvPr id="50" name="直線コネクタ 49">
            <a:extLst>
              <a:ext uri="{FF2B5EF4-FFF2-40B4-BE49-F238E27FC236}">
                <a16:creationId xmlns:a16="http://schemas.microsoft.com/office/drawing/2014/main" id="{BB0E8D4F-DB24-A42B-6EA0-503ED431E683}"/>
              </a:ext>
            </a:extLst>
          </p:cNvPr>
          <p:cNvCxnSpPr>
            <a:cxnSpLocks/>
          </p:cNvCxnSpPr>
          <p:nvPr/>
        </p:nvCxnSpPr>
        <p:spPr>
          <a:xfrm>
            <a:off x="256615" y="1026239"/>
            <a:ext cx="8317635" cy="120424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00A3C2-F4CF-6EAC-D32D-C287DDF57A0E}"/>
              </a:ext>
            </a:extLst>
          </p:cNvPr>
          <p:cNvCxnSpPr>
            <a:cxnSpLocks/>
            <a:endCxn id="25" idx="3"/>
          </p:cNvCxnSpPr>
          <p:nvPr/>
        </p:nvCxnSpPr>
        <p:spPr>
          <a:xfrm>
            <a:off x="342273" y="999072"/>
            <a:ext cx="5457216" cy="123357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3FA946F6-2470-5FEB-CD52-904F614D6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53287" y="723719"/>
            <a:ext cx="513445" cy="1545357"/>
          </a:xfrm>
          <a:prstGeom prst="rect">
            <a:avLst/>
          </a:prstGeom>
        </p:spPr>
      </p:pic>
      <p:pic>
        <p:nvPicPr>
          <p:cNvPr id="61" name="図 60">
            <a:extLst>
              <a:ext uri="{FF2B5EF4-FFF2-40B4-BE49-F238E27FC236}">
                <a16:creationId xmlns:a16="http://schemas.microsoft.com/office/drawing/2014/main" id="{8522A1AC-A2A4-C250-BD4C-1C279D322A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459593" y="870701"/>
            <a:ext cx="432790" cy="1302602"/>
          </a:xfrm>
          <a:prstGeom prst="rect">
            <a:avLst/>
          </a:prstGeom>
        </p:spPr>
      </p:pic>
      <p:sp>
        <p:nvSpPr>
          <p:cNvPr id="66" name="テキスト ボックス 2">
            <a:extLst>
              <a:ext uri="{FF2B5EF4-FFF2-40B4-BE49-F238E27FC236}">
                <a16:creationId xmlns:a16="http://schemas.microsoft.com/office/drawing/2014/main" id="{7DF1822B-977E-6596-967B-EA98E9D225F8}"/>
              </a:ext>
            </a:extLst>
          </p:cNvPr>
          <p:cNvSpPr txBox="1">
            <a:spLocks noChangeArrowheads="1"/>
          </p:cNvSpPr>
          <p:nvPr/>
        </p:nvSpPr>
        <p:spPr bwMode="auto">
          <a:xfrm>
            <a:off x="5681209" y="165470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7" name="楕円 66">
            <a:extLst>
              <a:ext uri="{FF2B5EF4-FFF2-40B4-BE49-F238E27FC236}">
                <a16:creationId xmlns:a16="http://schemas.microsoft.com/office/drawing/2014/main" id="{0649F634-5717-5507-D8B2-FDCE2C3243E3}"/>
              </a:ext>
            </a:extLst>
          </p:cNvPr>
          <p:cNvSpPr/>
          <p:nvPr/>
        </p:nvSpPr>
        <p:spPr>
          <a:xfrm>
            <a:off x="8141957" y="1731125"/>
            <a:ext cx="883586" cy="881067"/>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75F9308-290F-90A6-9BDC-6B0F85AF6E08}"/>
              </a:ext>
            </a:extLst>
          </p:cNvPr>
          <p:cNvCxnSpPr>
            <a:cxnSpLocks/>
          </p:cNvCxnSpPr>
          <p:nvPr/>
        </p:nvCxnSpPr>
        <p:spPr>
          <a:xfrm>
            <a:off x="97453" y="3294785"/>
            <a:ext cx="3364339" cy="118270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BE35C2A-2E79-1129-D7F4-E8EC7AD2D760}"/>
              </a:ext>
            </a:extLst>
          </p:cNvPr>
          <p:cNvSpPr/>
          <p:nvPr/>
        </p:nvSpPr>
        <p:spPr>
          <a:xfrm flipH="1">
            <a:off x="4524539" y="4442395"/>
            <a:ext cx="3844378" cy="4571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3A83322-7EB5-B05E-FEB6-768F7C2BA98D}"/>
              </a:ext>
            </a:extLst>
          </p:cNvPr>
          <p:cNvSpPr/>
          <p:nvPr/>
        </p:nvSpPr>
        <p:spPr>
          <a:xfrm rot="5400000" flipH="1">
            <a:off x="5221274" y="4095557"/>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B4C6F64-7F05-1FEC-6F03-88F6639FADA6}"/>
              </a:ext>
            </a:extLst>
          </p:cNvPr>
          <p:cNvSpPr/>
          <p:nvPr/>
        </p:nvSpPr>
        <p:spPr>
          <a:xfrm rot="5400000" flipH="1">
            <a:off x="8307905" y="4393779"/>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58D10E7B-144B-5356-6B5E-E4068330B193}"/>
              </a:ext>
            </a:extLst>
          </p:cNvPr>
          <p:cNvCxnSpPr>
            <a:cxnSpLocks/>
          </p:cNvCxnSpPr>
          <p:nvPr/>
        </p:nvCxnSpPr>
        <p:spPr>
          <a:xfrm flipH="1">
            <a:off x="5340493"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円: 塗りつぶしなし 81">
            <a:extLst>
              <a:ext uri="{FF2B5EF4-FFF2-40B4-BE49-F238E27FC236}">
                <a16:creationId xmlns:a16="http://schemas.microsoft.com/office/drawing/2014/main" id="{098DC139-BD13-296B-C012-BAD8DDB33CA9}"/>
              </a:ext>
            </a:extLst>
          </p:cNvPr>
          <p:cNvSpPr/>
          <p:nvPr/>
        </p:nvSpPr>
        <p:spPr>
          <a:xfrm flipH="1">
            <a:off x="5259891" y="4320092"/>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6" name="直線コネクタ 85">
            <a:extLst>
              <a:ext uri="{FF2B5EF4-FFF2-40B4-BE49-F238E27FC236}">
                <a16:creationId xmlns:a16="http://schemas.microsoft.com/office/drawing/2014/main" id="{B5EA71B2-656A-03A9-294A-D1D6CD283522}"/>
              </a:ext>
            </a:extLst>
          </p:cNvPr>
          <p:cNvCxnSpPr>
            <a:cxnSpLocks/>
          </p:cNvCxnSpPr>
          <p:nvPr/>
        </p:nvCxnSpPr>
        <p:spPr>
          <a:xfrm>
            <a:off x="3992538" y="3687921"/>
            <a:ext cx="4370385" cy="685589"/>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885952D-992B-2711-E38D-98CB1409CF1B}"/>
              </a:ext>
            </a:extLst>
          </p:cNvPr>
          <p:cNvCxnSpPr/>
          <p:nvPr/>
        </p:nvCxnSpPr>
        <p:spPr>
          <a:xfrm flipV="1">
            <a:off x="2066983" y="3991979"/>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1123FBF-86A9-91AA-ED9D-4A962B792855}"/>
              </a:ext>
            </a:extLst>
          </p:cNvPr>
          <p:cNvCxnSpPr/>
          <p:nvPr/>
        </p:nvCxnSpPr>
        <p:spPr>
          <a:xfrm flipV="1">
            <a:off x="5538073" y="3953346"/>
            <a:ext cx="0" cy="47957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B59A701-AC28-75A4-2D1C-C9C5EA9A4AFA}"/>
              </a:ext>
            </a:extLst>
          </p:cNvPr>
          <p:cNvSpPr/>
          <p:nvPr/>
        </p:nvSpPr>
        <p:spPr>
          <a:xfrm rot="5400000" flipH="1">
            <a:off x="6153861" y="3616562"/>
            <a:ext cx="1242516" cy="436687"/>
          </a:xfrm>
          <a:prstGeom prst="rect">
            <a:avLst/>
          </a:prstGeom>
          <a:solidFill>
            <a:schemeClr val="accent1">
              <a:lumMod val="90000"/>
              <a:alpha val="1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E2CC75FC-A873-AE46-5919-2DB9FCB8F8C0}"/>
              </a:ext>
            </a:extLst>
          </p:cNvPr>
          <p:cNvCxnSpPr>
            <a:cxnSpLocks/>
          </p:cNvCxnSpPr>
          <p:nvPr/>
        </p:nvCxnSpPr>
        <p:spPr>
          <a:xfrm flipH="1">
            <a:off x="2066983" y="4688260"/>
            <a:ext cx="1253800"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2">
            <a:extLst>
              <a:ext uri="{FF2B5EF4-FFF2-40B4-BE49-F238E27FC236}">
                <a16:creationId xmlns:a16="http://schemas.microsoft.com/office/drawing/2014/main" id="{D5DAEEDE-0260-B7F9-0AED-DA12A2ADAFA1}"/>
              </a:ext>
            </a:extLst>
          </p:cNvPr>
          <p:cNvSpPr txBox="1">
            <a:spLocks noChangeArrowheads="1"/>
          </p:cNvSpPr>
          <p:nvPr/>
        </p:nvSpPr>
        <p:spPr bwMode="auto">
          <a:xfrm>
            <a:off x="256615" y="5248131"/>
            <a:ext cx="3330805" cy="1015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地点の目盛りの長さと高さを読み取る　例：長さ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、高さ</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103" name="直線矢印コネクタ 102">
            <a:extLst>
              <a:ext uri="{FF2B5EF4-FFF2-40B4-BE49-F238E27FC236}">
                <a16:creationId xmlns:a16="http://schemas.microsoft.com/office/drawing/2014/main" id="{78561B63-B71C-2F5A-F3D9-B38E0F0966D5}"/>
              </a:ext>
            </a:extLst>
          </p:cNvPr>
          <p:cNvCxnSpPr>
            <a:cxnSpLocks/>
          </p:cNvCxnSpPr>
          <p:nvPr/>
        </p:nvCxnSpPr>
        <p:spPr>
          <a:xfrm flipH="1">
            <a:off x="5340492" y="4595207"/>
            <a:ext cx="2941829"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2">
            <a:extLst>
              <a:ext uri="{FF2B5EF4-FFF2-40B4-BE49-F238E27FC236}">
                <a16:creationId xmlns:a16="http://schemas.microsoft.com/office/drawing/2014/main" id="{465E9675-4E97-1F61-98CC-6F1168738F73}"/>
              </a:ext>
            </a:extLst>
          </p:cNvPr>
          <p:cNvSpPr txBox="1">
            <a:spLocks noChangeArrowheads="1"/>
          </p:cNvSpPr>
          <p:nvPr/>
        </p:nvSpPr>
        <p:spPr bwMode="auto">
          <a:xfrm>
            <a:off x="8466066" y="178834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9" name="テキスト ボックス 2">
            <a:extLst>
              <a:ext uri="{FF2B5EF4-FFF2-40B4-BE49-F238E27FC236}">
                <a16:creationId xmlns:a16="http://schemas.microsoft.com/office/drawing/2014/main" id="{9E0495D9-17A5-59EF-C347-C977546A0C42}"/>
              </a:ext>
            </a:extLst>
          </p:cNvPr>
          <p:cNvSpPr txBox="1">
            <a:spLocks noChangeArrowheads="1"/>
          </p:cNvSpPr>
          <p:nvPr/>
        </p:nvSpPr>
        <p:spPr bwMode="auto">
          <a:xfrm>
            <a:off x="4195734" y="4918185"/>
            <a:ext cx="255841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長さを</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に伸ばし、高さは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の位置まで移動する（</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0" name="テキスト ボックス 2">
            <a:extLst>
              <a:ext uri="{FF2B5EF4-FFF2-40B4-BE49-F238E27FC236}">
                <a16:creationId xmlns:a16="http://schemas.microsoft.com/office/drawing/2014/main" id="{322D090A-C2E6-C018-2A33-E8CC7DB5D932}"/>
              </a:ext>
            </a:extLst>
          </p:cNvPr>
          <p:cNvSpPr txBox="1">
            <a:spLocks noChangeArrowheads="1"/>
          </p:cNvSpPr>
          <p:nvPr/>
        </p:nvSpPr>
        <p:spPr bwMode="auto">
          <a:xfrm>
            <a:off x="7202385" y="4889441"/>
            <a:ext cx="1580303" cy="10534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との距離の</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が高さになる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四角形: 角を丸くする 110">
            <a:extLst>
              <a:ext uri="{FF2B5EF4-FFF2-40B4-BE49-F238E27FC236}">
                <a16:creationId xmlns:a16="http://schemas.microsoft.com/office/drawing/2014/main" id="{4F7FD349-C6CD-AA36-C78D-675C8EFD30C4}"/>
              </a:ext>
            </a:extLst>
          </p:cNvPr>
          <p:cNvSpPr/>
          <p:nvPr/>
        </p:nvSpPr>
        <p:spPr>
          <a:xfrm>
            <a:off x="53433" y="3151445"/>
            <a:ext cx="3748808" cy="3250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82AC6D9-44C2-F110-6473-448C810A81B4}"/>
              </a:ext>
            </a:extLst>
          </p:cNvPr>
          <p:cNvSpPr/>
          <p:nvPr/>
        </p:nvSpPr>
        <p:spPr>
          <a:xfrm>
            <a:off x="5430750" y="1986143"/>
            <a:ext cx="883586" cy="881067"/>
          </a:xfrm>
          <a:prstGeom prst="ellipse">
            <a:avLst/>
          </a:prstGeom>
          <a:no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CD7F48B2-69F1-1731-2E0E-FC28460DF5E3}"/>
              </a:ext>
            </a:extLst>
          </p:cNvPr>
          <p:cNvSpPr/>
          <p:nvPr/>
        </p:nvSpPr>
        <p:spPr>
          <a:xfrm>
            <a:off x="4048857" y="3099861"/>
            <a:ext cx="5008358" cy="330228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6F5BC167-F7D3-305D-8155-CD7DCE1B6313}"/>
              </a:ext>
            </a:extLst>
          </p:cNvPr>
          <p:cNvSpPr/>
          <p:nvPr/>
        </p:nvSpPr>
        <p:spPr>
          <a:xfrm>
            <a:off x="6810468" y="5358508"/>
            <a:ext cx="399777" cy="2835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B7DE91D-EAE4-6DD1-D51A-AE84B5467E37}"/>
              </a:ext>
            </a:extLst>
          </p:cNvPr>
          <p:cNvCxnSpPr>
            <a:cxnSpLocks/>
            <a:stCxn id="112" idx="2"/>
          </p:cNvCxnSpPr>
          <p:nvPr/>
        </p:nvCxnSpPr>
        <p:spPr>
          <a:xfrm flipH="1">
            <a:off x="3485602" y="2426677"/>
            <a:ext cx="1945148" cy="799223"/>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A30B634-2493-C551-D9DF-0EF6B09606D8}"/>
              </a:ext>
            </a:extLst>
          </p:cNvPr>
          <p:cNvCxnSpPr>
            <a:cxnSpLocks/>
          </p:cNvCxnSpPr>
          <p:nvPr/>
        </p:nvCxnSpPr>
        <p:spPr>
          <a:xfrm flipH="1">
            <a:off x="6731248" y="2294159"/>
            <a:ext cx="1410822" cy="792307"/>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2352483F-8E0B-E3C4-A11A-E1D077C6620D}"/>
              </a:ext>
            </a:extLst>
          </p:cNvPr>
          <p:cNvSpPr txBox="1">
            <a:spLocks noChangeArrowheads="1"/>
          </p:cNvSpPr>
          <p:nvPr/>
        </p:nvSpPr>
        <p:spPr bwMode="auto">
          <a:xfrm>
            <a:off x="2403578" y="465679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10㎝</a:t>
            </a:r>
          </a:p>
        </p:txBody>
      </p:sp>
      <p:sp>
        <p:nvSpPr>
          <p:cNvPr id="9" name="Text Box 5">
            <a:extLst>
              <a:ext uri="{FF2B5EF4-FFF2-40B4-BE49-F238E27FC236}">
                <a16:creationId xmlns:a16="http://schemas.microsoft.com/office/drawing/2014/main" id="{DF8235D3-81C2-2FFC-074D-AD89557BF1BA}"/>
              </a:ext>
            </a:extLst>
          </p:cNvPr>
          <p:cNvSpPr txBox="1">
            <a:spLocks noChangeArrowheads="1"/>
          </p:cNvSpPr>
          <p:nvPr/>
        </p:nvSpPr>
        <p:spPr bwMode="auto">
          <a:xfrm>
            <a:off x="2022284" y="4108868"/>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sp>
        <p:nvSpPr>
          <p:cNvPr id="13" name="Text Box 5">
            <a:extLst>
              <a:ext uri="{FF2B5EF4-FFF2-40B4-BE49-F238E27FC236}">
                <a16:creationId xmlns:a16="http://schemas.microsoft.com/office/drawing/2014/main" id="{504A3711-EB98-1020-E77E-276169F516D9}"/>
              </a:ext>
            </a:extLst>
          </p:cNvPr>
          <p:cNvSpPr txBox="1">
            <a:spLocks noChangeArrowheads="1"/>
          </p:cNvSpPr>
          <p:nvPr/>
        </p:nvSpPr>
        <p:spPr bwMode="auto">
          <a:xfrm>
            <a:off x="6878187" y="456338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14" name="Text Box 5">
            <a:extLst>
              <a:ext uri="{FF2B5EF4-FFF2-40B4-BE49-F238E27FC236}">
                <a16:creationId xmlns:a16="http://schemas.microsoft.com/office/drawing/2014/main" id="{0D948958-4EDE-3692-3F31-2D7E224F3F4B}"/>
              </a:ext>
            </a:extLst>
          </p:cNvPr>
          <p:cNvSpPr txBox="1">
            <a:spLocks noChangeArrowheads="1"/>
          </p:cNvSpPr>
          <p:nvPr/>
        </p:nvSpPr>
        <p:spPr bwMode="auto">
          <a:xfrm>
            <a:off x="5550105" y="4031961"/>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20" name="直線コネクタ 19">
            <a:extLst>
              <a:ext uri="{FF2B5EF4-FFF2-40B4-BE49-F238E27FC236}">
                <a16:creationId xmlns:a16="http://schemas.microsoft.com/office/drawing/2014/main" id="{D3827E1B-6FB4-DD8C-EB4F-0FD20F7FB185}"/>
              </a:ext>
            </a:extLst>
          </p:cNvPr>
          <p:cNvCxnSpPr>
            <a:cxnSpLocks/>
          </p:cNvCxnSpPr>
          <p:nvPr/>
        </p:nvCxnSpPr>
        <p:spPr>
          <a:xfrm flipV="1">
            <a:off x="305220" y="2262485"/>
            <a:ext cx="3883314" cy="1213"/>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月について</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96896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55192" y="7205"/>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高さをはかる道具は？　</a:t>
            </a:r>
            <a:endParaRPr lang="ja-JP" altLang="en-US" sz="2400" kern="0">
              <a:ea typeface="ＭＳ Ｐゴシック" panose="020B0600070205080204" pitchFamily="50" charset="-128"/>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4B1CBDE-AF9B-F90E-3CB9-7DEC24AC1BF7}"/>
              </a:ext>
            </a:extLst>
          </p:cNvPr>
          <p:cNvCxnSpPr>
            <a:cxnSpLocks/>
          </p:cNvCxnSpPr>
          <p:nvPr/>
        </p:nvCxnSpPr>
        <p:spPr>
          <a:xfrm flipH="1">
            <a:off x="284595" y="964892"/>
            <a:ext cx="18402" cy="215254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17308" y="2761776"/>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00917" y="2667664"/>
            <a:ext cx="388232"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9" name="Text Box 5">
            <a:extLst>
              <a:ext uri="{FF2B5EF4-FFF2-40B4-BE49-F238E27FC236}">
                <a16:creationId xmlns:a16="http://schemas.microsoft.com/office/drawing/2014/main" id="{EA32BBE0-FE72-045B-FB01-8A12CE3E9BF0}"/>
              </a:ext>
            </a:extLst>
          </p:cNvPr>
          <p:cNvSpPr txBox="1">
            <a:spLocks noChangeArrowheads="1"/>
          </p:cNvSpPr>
          <p:nvPr/>
        </p:nvSpPr>
        <p:spPr bwMode="auto">
          <a:xfrm>
            <a:off x="162420" y="5745130"/>
            <a:ext cx="1901340"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１か所の場所（</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地点だけ）では高さが分からない。</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8376759" y="3073677"/>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2" name="グラフィックス 11">
            <a:extLst>
              <a:ext uri="{FF2B5EF4-FFF2-40B4-BE49-F238E27FC236}">
                <a16:creationId xmlns:a16="http://schemas.microsoft.com/office/drawing/2014/main" id="{CC9ADDE8-6698-8F58-407D-9F447BC1621F}"/>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80439" y="2909439"/>
            <a:ext cx="3221562" cy="344008"/>
          </a:xfrm>
          <a:prstGeom prst="rect">
            <a:avLst/>
          </a:prstGeom>
        </p:spPr>
      </p:pic>
      <p:sp>
        <p:nvSpPr>
          <p:cNvPr id="22" name="楕円 21">
            <a:extLst>
              <a:ext uri="{FF2B5EF4-FFF2-40B4-BE49-F238E27FC236}">
                <a16:creationId xmlns:a16="http://schemas.microsoft.com/office/drawing/2014/main" id="{DFB30AB8-D368-48A6-AF0E-338CE204EDD0}"/>
              </a:ext>
            </a:extLst>
          </p:cNvPr>
          <p:cNvSpPr/>
          <p:nvPr/>
        </p:nvSpPr>
        <p:spPr>
          <a:xfrm>
            <a:off x="3559731" y="2549865"/>
            <a:ext cx="945000" cy="8309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5A7ED77-EDD9-1048-AE03-AE939ED70543}"/>
              </a:ext>
            </a:extLst>
          </p:cNvPr>
          <p:cNvCxnSpPr>
            <a:cxnSpLocks/>
          </p:cNvCxnSpPr>
          <p:nvPr/>
        </p:nvCxnSpPr>
        <p:spPr>
          <a:xfrm flipV="1">
            <a:off x="1017000" y="3286710"/>
            <a:ext cx="2585001" cy="245842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FADAF327-1600-195C-63BE-FF5E67E9968E}"/>
              </a:ext>
            </a:extLst>
          </p:cNvPr>
          <p:cNvGrpSpPr/>
          <p:nvPr/>
        </p:nvGrpSpPr>
        <p:grpSpPr>
          <a:xfrm>
            <a:off x="413722" y="921636"/>
            <a:ext cx="8365422" cy="5607143"/>
            <a:chOff x="413722" y="921636"/>
            <a:chExt cx="8365422" cy="5607143"/>
          </a:xfrm>
        </p:grpSpPr>
        <p:pic>
          <p:nvPicPr>
            <p:cNvPr id="13" name="グラフィックス 12">
              <a:extLst>
                <a:ext uri="{FF2B5EF4-FFF2-40B4-BE49-F238E27FC236}">
                  <a16:creationId xmlns:a16="http://schemas.microsoft.com/office/drawing/2014/main" id="{DBC402B8-024A-E081-A584-40A473DAE31B}"/>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367886" y="2881588"/>
              <a:ext cx="3221562" cy="344008"/>
            </a:xfrm>
            <a:prstGeom prst="rect">
              <a:avLst/>
            </a:prstGeom>
          </p:spPr>
        </p:pic>
        <p:sp>
          <p:nvSpPr>
            <p:cNvPr id="2" name="Text Box 5">
              <a:extLst>
                <a:ext uri="{FF2B5EF4-FFF2-40B4-BE49-F238E27FC236}">
                  <a16:creationId xmlns:a16="http://schemas.microsoft.com/office/drawing/2014/main" id="{6C305921-F53B-6AB0-7511-7BD370C6DFB2}"/>
                </a:ext>
              </a:extLst>
            </p:cNvPr>
            <p:cNvSpPr txBox="1">
              <a:spLocks noChangeArrowheads="1"/>
            </p:cNvSpPr>
            <p:nvPr/>
          </p:nvSpPr>
          <p:spPr bwMode="auto">
            <a:xfrm>
              <a:off x="2410784" y="5697782"/>
              <a:ext cx="2149926"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もう１か所の場所（</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地点）比べてみると高さが分かるかも</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0" name="矢印: 右 29">
              <a:extLst>
                <a:ext uri="{FF2B5EF4-FFF2-40B4-BE49-F238E27FC236}">
                  <a16:creationId xmlns:a16="http://schemas.microsoft.com/office/drawing/2014/main" id="{F100ADD1-A082-CCFB-6319-8ED8B4169347}"/>
                </a:ext>
              </a:extLst>
            </p:cNvPr>
            <p:cNvSpPr/>
            <p:nvPr/>
          </p:nvSpPr>
          <p:spPr>
            <a:xfrm>
              <a:off x="2140561" y="5909942"/>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212748" y="2693109"/>
              <a:ext cx="250578" cy="407176"/>
            </a:xfrm>
            <a:prstGeom prst="rect">
              <a:avLst/>
            </a:prstGeom>
          </p:spPr>
        </p:pic>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413722" y="921636"/>
              <a:ext cx="7768269" cy="219986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8011468" y="266539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1" name="楕円 30">
              <a:extLst>
                <a:ext uri="{FF2B5EF4-FFF2-40B4-BE49-F238E27FC236}">
                  <a16:creationId xmlns:a16="http://schemas.microsoft.com/office/drawing/2014/main" id="{3170EBE5-BB87-924D-C640-9CAFE63B1A6B}"/>
                </a:ext>
              </a:extLst>
            </p:cNvPr>
            <p:cNvSpPr/>
            <p:nvPr/>
          </p:nvSpPr>
          <p:spPr>
            <a:xfrm>
              <a:off x="7834144" y="2536987"/>
              <a:ext cx="945000" cy="8309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E3643F47-20F0-D6BD-BDE3-5D08D1470340}"/>
                </a:ext>
              </a:extLst>
            </p:cNvPr>
            <p:cNvCxnSpPr>
              <a:cxnSpLocks/>
              <a:endCxn id="31" idx="3"/>
            </p:cNvCxnSpPr>
            <p:nvPr/>
          </p:nvCxnSpPr>
          <p:spPr>
            <a:xfrm flipV="1">
              <a:off x="4579301" y="3246287"/>
              <a:ext cx="3393235" cy="2476016"/>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CB680888-DE2B-6F95-05DE-D08D78B217E6}"/>
              </a:ext>
            </a:extLst>
          </p:cNvPr>
          <p:cNvGrpSpPr/>
          <p:nvPr/>
        </p:nvGrpSpPr>
        <p:grpSpPr>
          <a:xfrm>
            <a:off x="4652030" y="3521556"/>
            <a:ext cx="4590625" cy="3270000"/>
            <a:chOff x="4638141" y="3588745"/>
            <a:chExt cx="4590625" cy="3270000"/>
          </a:xfrm>
        </p:grpSpPr>
        <p:grpSp>
          <p:nvGrpSpPr>
            <p:cNvPr id="45" name="グループ化 44">
              <a:extLst>
                <a:ext uri="{FF2B5EF4-FFF2-40B4-BE49-F238E27FC236}">
                  <a16:creationId xmlns:a16="http://schemas.microsoft.com/office/drawing/2014/main" id="{21ED79BB-BDD3-170A-0DA4-79934784D1C0}"/>
                </a:ext>
              </a:extLst>
            </p:cNvPr>
            <p:cNvGrpSpPr/>
            <p:nvPr/>
          </p:nvGrpSpPr>
          <p:grpSpPr>
            <a:xfrm>
              <a:off x="4638141" y="3588745"/>
              <a:ext cx="4103338" cy="2912210"/>
              <a:chOff x="4526387" y="3680932"/>
              <a:chExt cx="4103338" cy="291221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747" y="3680932"/>
                <a:ext cx="1194978" cy="1939587"/>
              </a:xfrm>
              <a:prstGeom prst="rect">
                <a:avLst/>
              </a:prstGeom>
            </p:spPr>
          </p:pic>
          <p:sp>
            <p:nvSpPr>
              <p:cNvPr id="5" name="Text Box 5">
                <a:extLst>
                  <a:ext uri="{FF2B5EF4-FFF2-40B4-BE49-F238E27FC236}">
                    <a16:creationId xmlns:a16="http://schemas.microsoft.com/office/drawing/2014/main" id="{129E9908-269F-B299-AA38-D1FCC4BB45AB}"/>
                  </a:ext>
                </a:extLst>
              </p:cNvPr>
              <p:cNvSpPr txBox="1">
                <a:spLocks noChangeArrowheads="1"/>
              </p:cNvSpPr>
              <p:nvPr/>
            </p:nvSpPr>
            <p:spPr bwMode="auto">
              <a:xfrm>
                <a:off x="4809607" y="5762145"/>
                <a:ext cx="2016636"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地点と</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地点の差から高さを図る方法はないか？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3" name="矢印: 右 32">
                <a:extLst>
                  <a:ext uri="{FF2B5EF4-FFF2-40B4-BE49-F238E27FC236}">
                    <a16:creationId xmlns:a16="http://schemas.microsoft.com/office/drawing/2014/main" id="{850DDB86-B786-B54F-9FFA-776424DD7678}"/>
                  </a:ext>
                </a:extLst>
              </p:cNvPr>
              <p:cNvSpPr/>
              <p:nvPr/>
            </p:nvSpPr>
            <p:spPr>
              <a:xfrm>
                <a:off x="4526387" y="5988624"/>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Text Box 5">
              <a:extLst>
                <a:ext uri="{FF2B5EF4-FFF2-40B4-BE49-F238E27FC236}">
                  <a16:creationId xmlns:a16="http://schemas.microsoft.com/office/drawing/2014/main" id="{9498CF1E-92FC-7111-931A-4FCA1E586C09}"/>
                </a:ext>
              </a:extLst>
            </p:cNvPr>
            <p:cNvSpPr txBox="1">
              <a:spLocks noChangeArrowheads="1"/>
            </p:cNvSpPr>
            <p:nvPr/>
          </p:nvSpPr>
          <p:spPr bwMode="auto">
            <a:xfrm>
              <a:off x="7078840" y="5596861"/>
              <a:ext cx="2149926" cy="126188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ヤコブ・スタッフ</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ジョン・セラー　</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「実用的な航海術」（</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1672</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）から　</a:t>
              </a:r>
              <a:r>
                <a:rPr lang="en-US" altLang="ja-JP" sz="1200" b="0" i="0">
                  <a:solidFill>
                    <a:srgbClr val="000000"/>
                  </a:solidFill>
                  <a:effectLst/>
                  <a:latin typeface="Meiryo" panose="020B0604030504040204" pitchFamily="50" charset="-128"/>
                  <a:ea typeface="Meiryo" panose="020B0604030504040204" pitchFamily="50" charset="-128"/>
                </a:rPr>
                <a:t>Wikipedia</a:t>
              </a:r>
              <a:r>
                <a:rPr lang="ja-JP" altLang="en-US" sz="1200" b="0" i="0">
                  <a:solidFill>
                    <a:srgbClr val="000000"/>
                  </a:solidFill>
                  <a:effectLst/>
                  <a:latin typeface="Meiryo" panose="020B0604030504040204" pitchFamily="50" charset="-128"/>
                  <a:ea typeface="Meiryo" panose="020B0604030504040204" pitchFamily="50" charset="-128"/>
                </a:rPr>
                <a:t>　</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22727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8" y="151066"/>
            <a:ext cx="849249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ヤコブ・スタッフの棒→　フロント・スタッフとは</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　　　　　　　　　　　　　　　　　　　　　　　　ぼう　　　　　　　　　　　　　</a:t>
            </a:r>
          </a:p>
        </p:txBody>
      </p:sp>
      <p:sp>
        <p:nvSpPr>
          <p:cNvPr id="21" name="テキスト ボックス 2">
            <a:extLst>
              <a:ext uri="{FF2B5EF4-FFF2-40B4-BE49-F238E27FC236}">
                <a16:creationId xmlns:a16="http://schemas.microsoft.com/office/drawing/2014/main" id="{505996D7-5835-8273-38D9-FB40B344288D}"/>
              </a:ext>
            </a:extLst>
          </p:cNvPr>
          <p:cNvSpPr txBox="1">
            <a:spLocks noChangeArrowheads="1"/>
          </p:cNvSpPr>
          <p:nvPr/>
        </p:nvSpPr>
        <p:spPr bwMode="auto">
          <a:xfrm>
            <a:off x="131834" y="4646933"/>
            <a:ext cx="266387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しゅじく）</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2" name="テキスト ボックス 2">
            <a:extLst>
              <a:ext uri="{FF2B5EF4-FFF2-40B4-BE49-F238E27FC236}">
                <a16:creationId xmlns:a16="http://schemas.microsoft.com/office/drawing/2014/main" id="{CD88ACA5-E064-6034-A0C5-412459AB2D97}"/>
              </a:ext>
            </a:extLst>
          </p:cNvPr>
          <p:cNvSpPr txBox="1">
            <a:spLocks noChangeArrowheads="1"/>
          </p:cNvSpPr>
          <p:nvPr/>
        </p:nvSpPr>
        <p:spPr bwMode="auto">
          <a:xfrm>
            <a:off x="3396487" y="4625373"/>
            <a:ext cx="266387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よこじく）</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3" name="テキスト ボックス 2">
            <a:extLst>
              <a:ext uri="{FF2B5EF4-FFF2-40B4-BE49-F238E27FC236}">
                <a16:creationId xmlns:a16="http://schemas.microsoft.com/office/drawing/2014/main" id="{8DCDF1C3-9A54-EC34-F579-A0DE812912CC}"/>
              </a:ext>
            </a:extLst>
          </p:cNvPr>
          <p:cNvSpPr txBox="1">
            <a:spLocks noChangeArrowheads="1"/>
          </p:cNvSpPr>
          <p:nvPr/>
        </p:nvSpPr>
        <p:spPr bwMode="auto">
          <a:xfrm>
            <a:off x="148834" y="821728"/>
            <a:ext cx="833658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40</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㎝と横軸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10cm</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を組みあわせたフロント・スタッフ</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225567FC-6CA9-2158-CC20-4DF14E9FF7D3}"/>
              </a:ext>
            </a:extLst>
          </p:cNvPr>
          <p:cNvSpPr/>
          <p:nvPr/>
        </p:nvSpPr>
        <p:spPr>
          <a:xfrm rot="5400000">
            <a:off x="2700149" y="2595141"/>
            <a:ext cx="2406386" cy="193961"/>
          </a:xfrm>
          <a:prstGeom prst="rect">
            <a:avLst/>
          </a:prstGeom>
          <a:solidFill>
            <a:srgbClr val="FFFF00">
              <a:alpha val="45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49ECE1D-BD9A-2B98-9F07-E8034532F196}"/>
              </a:ext>
            </a:extLst>
          </p:cNvPr>
          <p:cNvSpPr/>
          <p:nvPr/>
        </p:nvSpPr>
        <p:spPr>
          <a:xfrm rot="5400000">
            <a:off x="4543443" y="2604454"/>
            <a:ext cx="2406386" cy="19396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B640E31-F0BD-3D65-034C-394E0DF8EA11}"/>
              </a:ext>
            </a:extLst>
          </p:cNvPr>
          <p:cNvSpPr/>
          <p:nvPr/>
        </p:nvSpPr>
        <p:spPr>
          <a:xfrm>
            <a:off x="2003435"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9D4D826-CDD0-43A4-488C-3D801938081C}"/>
              </a:ext>
            </a:extLst>
          </p:cNvPr>
          <p:cNvSpPr/>
          <p:nvPr/>
        </p:nvSpPr>
        <p:spPr>
          <a:xfrm>
            <a:off x="3913563"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517DCC4-4786-C9C9-361E-91F8BC73500B}"/>
              </a:ext>
            </a:extLst>
          </p:cNvPr>
          <p:cNvSpPr/>
          <p:nvPr/>
        </p:nvSpPr>
        <p:spPr>
          <a:xfrm>
            <a:off x="5822387"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990FCC16-89B0-59DE-E170-72317367E8D6}"/>
              </a:ext>
            </a:extLst>
          </p:cNvPr>
          <p:cNvCxnSpPr/>
          <p:nvPr/>
        </p:nvCxnSpPr>
        <p:spPr>
          <a:xfrm>
            <a:off x="3843322" y="1672546"/>
            <a:ext cx="1959927"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2">
            <a:extLst>
              <a:ext uri="{FF2B5EF4-FFF2-40B4-BE49-F238E27FC236}">
                <a16:creationId xmlns:a16="http://schemas.microsoft.com/office/drawing/2014/main" id="{2E3E2758-C39C-40A7-19EC-4365A65EDF32}"/>
              </a:ext>
            </a:extLst>
          </p:cNvPr>
          <p:cNvSpPr txBox="1">
            <a:spLocks noChangeArrowheads="1"/>
          </p:cNvSpPr>
          <p:nvPr/>
        </p:nvSpPr>
        <p:spPr bwMode="auto">
          <a:xfrm>
            <a:off x="4606526" y="1358413"/>
            <a:ext cx="864535"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rPr>
              <a:t>1</a:t>
            </a: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2" name="直線矢印コネクタ 11">
            <a:extLst>
              <a:ext uri="{FF2B5EF4-FFF2-40B4-BE49-F238E27FC236}">
                <a16:creationId xmlns:a16="http://schemas.microsoft.com/office/drawing/2014/main" id="{907C4ED6-7F60-5836-D045-3F93980D598A}"/>
              </a:ext>
            </a:extLst>
          </p:cNvPr>
          <p:cNvCxnSpPr/>
          <p:nvPr/>
        </p:nvCxnSpPr>
        <p:spPr>
          <a:xfrm>
            <a:off x="5718325" y="1672546"/>
            <a:ext cx="1959927"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2">
            <a:extLst>
              <a:ext uri="{FF2B5EF4-FFF2-40B4-BE49-F238E27FC236}">
                <a16:creationId xmlns:a16="http://schemas.microsoft.com/office/drawing/2014/main" id="{69D34F0C-7087-F0F1-B817-CDDC9ABA46D1}"/>
              </a:ext>
            </a:extLst>
          </p:cNvPr>
          <p:cNvSpPr txBox="1">
            <a:spLocks noChangeArrowheads="1"/>
          </p:cNvSpPr>
          <p:nvPr/>
        </p:nvSpPr>
        <p:spPr bwMode="auto">
          <a:xfrm>
            <a:off x="6428821" y="1344859"/>
            <a:ext cx="864535"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4" name="直線矢印コネクタ 13">
            <a:extLst>
              <a:ext uri="{FF2B5EF4-FFF2-40B4-BE49-F238E27FC236}">
                <a16:creationId xmlns:a16="http://schemas.microsoft.com/office/drawing/2014/main" id="{77CC92CE-095B-ECE9-9D86-3878A476AB59}"/>
              </a:ext>
            </a:extLst>
          </p:cNvPr>
          <p:cNvCxnSpPr>
            <a:cxnSpLocks/>
          </p:cNvCxnSpPr>
          <p:nvPr/>
        </p:nvCxnSpPr>
        <p:spPr>
          <a:xfrm>
            <a:off x="8140219" y="1515418"/>
            <a:ext cx="0" cy="2478439"/>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F62B5FA-2A3A-1D7A-73FB-E0B898D129B0}"/>
              </a:ext>
            </a:extLst>
          </p:cNvPr>
          <p:cNvCxnSpPr>
            <a:cxnSpLocks/>
          </p:cNvCxnSpPr>
          <p:nvPr/>
        </p:nvCxnSpPr>
        <p:spPr>
          <a:xfrm>
            <a:off x="250806" y="1441661"/>
            <a:ext cx="7560851"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2">
            <a:extLst>
              <a:ext uri="{FF2B5EF4-FFF2-40B4-BE49-F238E27FC236}">
                <a16:creationId xmlns:a16="http://schemas.microsoft.com/office/drawing/2014/main" id="{BC318BE4-8385-8985-3FF0-6E7DECD3B4E4}"/>
              </a:ext>
            </a:extLst>
          </p:cNvPr>
          <p:cNvSpPr txBox="1">
            <a:spLocks noChangeArrowheads="1"/>
          </p:cNvSpPr>
          <p:nvPr/>
        </p:nvSpPr>
        <p:spPr bwMode="auto">
          <a:xfrm>
            <a:off x="2154511" y="1472422"/>
            <a:ext cx="1282402"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7" name="直線矢印コネクタ 16">
            <a:extLst>
              <a:ext uri="{FF2B5EF4-FFF2-40B4-BE49-F238E27FC236}">
                <a16:creationId xmlns:a16="http://schemas.microsoft.com/office/drawing/2014/main" id="{B9B8E963-79BF-210B-F4B9-D29550B5B394}"/>
              </a:ext>
            </a:extLst>
          </p:cNvPr>
          <p:cNvCxnSpPr>
            <a:cxnSpLocks/>
          </p:cNvCxnSpPr>
          <p:nvPr/>
        </p:nvCxnSpPr>
        <p:spPr>
          <a:xfrm flipH="1">
            <a:off x="7811657" y="1472422"/>
            <a:ext cx="1578" cy="122202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2">
            <a:extLst>
              <a:ext uri="{FF2B5EF4-FFF2-40B4-BE49-F238E27FC236}">
                <a16:creationId xmlns:a16="http://schemas.microsoft.com/office/drawing/2014/main" id="{B19E7584-3CF0-D973-DDF9-1D2E62C73F15}"/>
              </a:ext>
            </a:extLst>
          </p:cNvPr>
          <p:cNvSpPr txBox="1">
            <a:spLocks noChangeArrowheads="1"/>
          </p:cNvSpPr>
          <p:nvPr/>
        </p:nvSpPr>
        <p:spPr bwMode="auto">
          <a:xfrm rot="16200000">
            <a:off x="7003643" y="1476353"/>
            <a:ext cx="109772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9" name="直線矢印コネクタ 18">
            <a:extLst>
              <a:ext uri="{FF2B5EF4-FFF2-40B4-BE49-F238E27FC236}">
                <a16:creationId xmlns:a16="http://schemas.microsoft.com/office/drawing/2014/main" id="{0E96340F-7F2E-788D-26C1-06115BAC022B}"/>
              </a:ext>
            </a:extLst>
          </p:cNvPr>
          <p:cNvCxnSpPr>
            <a:cxnSpLocks/>
          </p:cNvCxnSpPr>
          <p:nvPr/>
        </p:nvCxnSpPr>
        <p:spPr>
          <a:xfrm flipH="1">
            <a:off x="7801664" y="2791688"/>
            <a:ext cx="1578" cy="122202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2">
            <a:extLst>
              <a:ext uri="{FF2B5EF4-FFF2-40B4-BE49-F238E27FC236}">
                <a16:creationId xmlns:a16="http://schemas.microsoft.com/office/drawing/2014/main" id="{CC5B83B3-2923-533E-9702-247530F929F2}"/>
              </a:ext>
            </a:extLst>
          </p:cNvPr>
          <p:cNvSpPr txBox="1">
            <a:spLocks noChangeArrowheads="1"/>
          </p:cNvSpPr>
          <p:nvPr/>
        </p:nvSpPr>
        <p:spPr bwMode="auto">
          <a:xfrm rot="16200000">
            <a:off x="7254280" y="3192362"/>
            <a:ext cx="47745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4" name="正方形/長方形 23">
            <a:extLst>
              <a:ext uri="{FF2B5EF4-FFF2-40B4-BE49-F238E27FC236}">
                <a16:creationId xmlns:a16="http://schemas.microsoft.com/office/drawing/2014/main" id="{314EC27A-5B7D-FA30-5F93-323BA9FB2E47}"/>
              </a:ext>
            </a:extLst>
          </p:cNvPr>
          <p:cNvSpPr/>
          <p:nvPr/>
        </p:nvSpPr>
        <p:spPr>
          <a:xfrm>
            <a:off x="131834"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絵と文字の加工写真&#10;&#10;中程度の精度で自動的に生成された説明">
            <a:extLst>
              <a:ext uri="{FF2B5EF4-FFF2-40B4-BE49-F238E27FC236}">
                <a16:creationId xmlns:a16="http://schemas.microsoft.com/office/drawing/2014/main" id="{F946BCD0-F331-9251-9BD8-0E3D52CDC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830" y="4370995"/>
            <a:ext cx="1439170" cy="2335939"/>
          </a:xfrm>
          <a:prstGeom prst="rect">
            <a:avLst/>
          </a:prstGeom>
        </p:spPr>
      </p:pic>
      <p:sp>
        <p:nvSpPr>
          <p:cNvPr id="27" name="テキスト ボックス 2">
            <a:extLst>
              <a:ext uri="{FF2B5EF4-FFF2-40B4-BE49-F238E27FC236}">
                <a16:creationId xmlns:a16="http://schemas.microsoft.com/office/drawing/2014/main" id="{6D6BB4A2-67F2-D026-89A7-8A17F2DCBAD2}"/>
              </a:ext>
            </a:extLst>
          </p:cNvPr>
          <p:cNvSpPr txBox="1">
            <a:spLocks noChangeArrowheads="1"/>
          </p:cNvSpPr>
          <p:nvPr/>
        </p:nvSpPr>
        <p:spPr bwMode="auto">
          <a:xfrm rot="16200000">
            <a:off x="7732213" y="2152886"/>
            <a:ext cx="47745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rPr>
              <a:t>10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28" name="直線コネクタ 27">
            <a:extLst>
              <a:ext uri="{FF2B5EF4-FFF2-40B4-BE49-F238E27FC236}">
                <a16:creationId xmlns:a16="http://schemas.microsoft.com/office/drawing/2014/main" id="{1DD6386E-D460-BAC8-1BCA-51A581E01789}"/>
              </a:ext>
            </a:extLst>
          </p:cNvPr>
          <p:cNvCxnSpPr>
            <a:cxnSpLocks/>
          </p:cNvCxnSpPr>
          <p:nvPr/>
        </p:nvCxnSpPr>
        <p:spPr>
          <a:xfrm flipV="1">
            <a:off x="1087458" y="2937894"/>
            <a:ext cx="0" cy="1681101"/>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21CB763-9380-1625-2F94-3ACFFAD32570}"/>
              </a:ext>
            </a:extLst>
          </p:cNvPr>
          <p:cNvCxnSpPr>
            <a:cxnSpLocks/>
          </p:cNvCxnSpPr>
          <p:nvPr/>
        </p:nvCxnSpPr>
        <p:spPr>
          <a:xfrm flipV="1">
            <a:off x="3852419" y="3993857"/>
            <a:ext cx="0" cy="631516"/>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207CB03-BB02-F07B-280D-D13124530CA6}"/>
              </a:ext>
            </a:extLst>
          </p:cNvPr>
          <p:cNvCxnSpPr>
            <a:cxnSpLocks/>
          </p:cNvCxnSpPr>
          <p:nvPr/>
        </p:nvCxnSpPr>
        <p:spPr>
          <a:xfrm flipV="1">
            <a:off x="3870821" y="3939568"/>
            <a:ext cx="1752799" cy="674245"/>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吹き出し: 角を丸めた四角形 35">
            <a:extLst>
              <a:ext uri="{FF2B5EF4-FFF2-40B4-BE49-F238E27FC236}">
                <a16:creationId xmlns:a16="http://schemas.microsoft.com/office/drawing/2014/main" id="{EC736A65-1060-3D77-F4CB-9580014392F6}"/>
              </a:ext>
            </a:extLst>
          </p:cNvPr>
          <p:cNvSpPr/>
          <p:nvPr/>
        </p:nvSpPr>
        <p:spPr>
          <a:xfrm>
            <a:off x="2645173" y="5385578"/>
            <a:ext cx="3853653" cy="998188"/>
          </a:xfrm>
          <a:prstGeom prst="wedgeRoundRectCallout">
            <a:avLst>
              <a:gd name="adj1" fmla="val -17359"/>
              <a:gd name="adj2" fmla="val -83410"/>
              <a:gd name="adj3" fmla="val 1666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横軸は場所を変えても使えるように、動かせる</a:t>
            </a:r>
          </a:p>
        </p:txBody>
      </p:sp>
    </p:spTree>
    <p:extLst>
      <p:ext uri="{BB962C8B-B14F-4D97-AF65-F5344CB8AC3E}">
        <p14:creationId xmlns:p14="http://schemas.microsoft.com/office/powerpoint/2010/main" val="189789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412" y="3661558"/>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651" y="13339"/>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　</a:t>
            </a:r>
            <a:r>
              <a:rPr lang="ja-JP" altLang="en-US" sz="1800" kern="0">
                <a:ea typeface="ＭＳ Ｐゴシック" panose="020B0600070205080204" pitchFamily="50" charset="-128"/>
              </a:rPr>
              <a:t>縦にして、高さをはかる場合　</a:t>
            </a: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552055" y="592741"/>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4362909" y="2979119"/>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5" name="図 14">
            <a:extLst>
              <a:ext uri="{FF2B5EF4-FFF2-40B4-BE49-F238E27FC236}">
                <a16:creationId xmlns:a16="http://schemas.microsoft.com/office/drawing/2014/main" id="{9B8BA34C-E500-6F95-F76B-E96B1BE6624D}"/>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800000">
            <a:off x="31467" y="3147329"/>
            <a:ext cx="883584" cy="2211113"/>
          </a:xfrm>
          <a:prstGeom prst="rect">
            <a:avLst/>
          </a:prstGeom>
        </p:spPr>
      </p:pic>
      <p:sp>
        <p:nvSpPr>
          <p:cNvPr id="2" name="テキスト ボックス 2">
            <a:extLst>
              <a:ext uri="{FF2B5EF4-FFF2-40B4-BE49-F238E27FC236}">
                <a16:creationId xmlns:a16="http://schemas.microsoft.com/office/drawing/2014/main" id="{4500A429-0B32-5010-736C-F66F844BF615}"/>
              </a:ext>
            </a:extLst>
          </p:cNvPr>
          <p:cNvSpPr txBox="1">
            <a:spLocks noChangeArrowheads="1"/>
          </p:cNvSpPr>
          <p:nvPr/>
        </p:nvSpPr>
        <p:spPr bwMode="auto">
          <a:xfrm>
            <a:off x="212651" y="5557664"/>
            <a:ext cx="3059364" cy="11387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１．</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地点で横軸ので木の高さを合わす</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4664B85C-E3A7-70B2-C87F-D1819D4B17C1}"/>
              </a:ext>
            </a:extLst>
          </p:cNvPr>
          <p:cNvSpPr txBox="1">
            <a:spLocks noChangeArrowheads="1"/>
          </p:cNvSpPr>
          <p:nvPr/>
        </p:nvSpPr>
        <p:spPr bwMode="auto">
          <a:xfrm>
            <a:off x="3650123" y="5210096"/>
            <a:ext cx="2843472" cy="1508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２．</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地点で横軸をずらし木の高さを合わす</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楕円 3">
            <a:extLst>
              <a:ext uri="{FF2B5EF4-FFF2-40B4-BE49-F238E27FC236}">
                <a16:creationId xmlns:a16="http://schemas.microsoft.com/office/drawing/2014/main" id="{B602553D-4D42-543F-0FC1-E86672FEA598}"/>
              </a:ext>
            </a:extLst>
          </p:cNvPr>
          <p:cNvSpPr/>
          <p:nvPr/>
        </p:nvSpPr>
        <p:spPr>
          <a:xfrm>
            <a:off x="3509278" y="256392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629C2719-C4A2-792F-47BF-C0767A48047C}"/>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7" name="グラフィックス 6">
            <a:extLst>
              <a:ext uri="{FF2B5EF4-FFF2-40B4-BE49-F238E27FC236}">
                <a16:creationId xmlns:a16="http://schemas.microsoft.com/office/drawing/2014/main" id="{72E070FE-CFEF-92E6-1B2B-AC0265C891E2}"/>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188716" y="3012144"/>
            <a:ext cx="1509399" cy="178862"/>
          </a:xfrm>
          <a:prstGeom prst="rect">
            <a:avLst/>
          </a:prstGeom>
        </p:spPr>
      </p:pic>
      <p:grpSp>
        <p:nvGrpSpPr>
          <p:cNvPr id="20" name="グループ化 19">
            <a:extLst>
              <a:ext uri="{FF2B5EF4-FFF2-40B4-BE49-F238E27FC236}">
                <a16:creationId xmlns:a16="http://schemas.microsoft.com/office/drawing/2014/main" id="{0F65FF48-62A7-0392-14ED-7731813C922B}"/>
              </a:ext>
            </a:extLst>
          </p:cNvPr>
          <p:cNvGrpSpPr/>
          <p:nvPr/>
        </p:nvGrpSpPr>
        <p:grpSpPr>
          <a:xfrm>
            <a:off x="336273" y="1023411"/>
            <a:ext cx="8399397" cy="4231619"/>
            <a:chOff x="336273" y="1023411"/>
            <a:chExt cx="8399397" cy="4231619"/>
          </a:xfrm>
        </p:grpSpPr>
        <p:grpSp>
          <p:nvGrpSpPr>
            <p:cNvPr id="12" name="グループ化 11">
              <a:extLst>
                <a:ext uri="{FF2B5EF4-FFF2-40B4-BE49-F238E27FC236}">
                  <a16:creationId xmlns:a16="http://schemas.microsoft.com/office/drawing/2014/main" id="{DC76FDFC-AB78-8C91-C5F2-CBF4C77CDFBF}"/>
                </a:ext>
              </a:extLst>
            </p:cNvPr>
            <p:cNvGrpSpPr/>
            <p:nvPr/>
          </p:nvGrpSpPr>
          <p:grpSpPr>
            <a:xfrm>
              <a:off x="336273" y="1023411"/>
              <a:ext cx="8101335" cy="4231619"/>
              <a:chOff x="336273" y="1045399"/>
              <a:chExt cx="8101335" cy="4231619"/>
            </a:xfrm>
          </p:grpSpPr>
          <p:sp>
            <p:nvSpPr>
              <p:cNvPr id="18" name="正方形/長方形 17">
                <a:extLst>
                  <a:ext uri="{FF2B5EF4-FFF2-40B4-BE49-F238E27FC236}">
                    <a16:creationId xmlns:a16="http://schemas.microsoft.com/office/drawing/2014/main" id="{A22F0AC8-7DBB-10A9-DDD6-C81D38794544}"/>
                  </a:ext>
                </a:extLst>
              </p:cNvPr>
              <p:cNvSpPr/>
              <p:nvPr/>
            </p:nvSpPr>
            <p:spPr>
              <a:xfrm>
                <a:off x="775630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1BAA33BE-0117-07A5-3220-0DF6380AC4BB}"/>
                  </a:ext>
                </a:extLst>
              </p:cNvPr>
              <p:cNvGrpSpPr/>
              <p:nvPr/>
            </p:nvGrpSpPr>
            <p:grpSpPr>
              <a:xfrm>
                <a:off x="336273" y="1045399"/>
                <a:ext cx="8101335" cy="4231619"/>
                <a:chOff x="368199" y="1040336"/>
                <a:chExt cx="8101335" cy="4231619"/>
              </a:xfrm>
            </p:grpSpPr>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68875" y="3197209"/>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33079F57-E051-53BF-6EE8-169C5104BBDF}"/>
                    </a:ext>
                  </a:extLst>
                </p:cNvPr>
                <p:cNvGrpSpPr/>
                <p:nvPr/>
              </p:nvGrpSpPr>
              <p:grpSpPr>
                <a:xfrm>
                  <a:off x="368199" y="1040336"/>
                  <a:ext cx="8101335" cy="2326716"/>
                  <a:chOff x="329199" y="1047806"/>
                  <a:chExt cx="8101335" cy="2326716"/>
                </a:xfrm>
              </p:grpSpPr>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79956" y="2770229"/>
                    <a:ext cx="250578" cy="407176"/>
                  </a:xfrm>
                  <a:prstGeom prst="rect">
                    <a:avLst/>
                  </a:prstGeom>
                </p:spPr>
              </p:pic>
              <p:sp>
                <p:nvSpPr>
                  <p:cNvPr id="10" name="正方形/長方形 9">
                    <a:extLst>
                      <a:ext uri="{FF2B5EF4-FFF2-40B4-BE49-F238E27FC236}">
                        <a16:creationId xmlns:a16="http://schemas.microsoft.com/office/drawing/2014/main" id="{547B8A74-F4E7-4929-4FE7-F0C7A119B512}"/>
                      </a:ext>
                    </a:extLst>
                  </p:cNvPr>
                  <p:cNvSpPr/>
                  <p:nvPr/>
                </p:nvSpPr>
                <p:spPr>
                  <a:xfrm rot="5400000">
                    <a:off x="7219625" y="315852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7032214"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9962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29199" y="1047806"/>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78676" y="274251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79665" y="316088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 name="楕円 12">
              <a:extLst>
                <a:ext uri="{FF2B5EF4-FFF2-40B4-BE49-F238E27FC236}">
                  <a16:creationId xmlns:a16="http://schemas.microsoft.com/office/drawing/2014/main" id="{B729DCCE-F55C-6EEB-BA83-3FCFC252FC2A}"/>
                </a:ext>
              </a:extLst>
            </p:cNvPr>
            <p:cNvSpPr/>
            <p:nvPr/>
          </p:nvSpPr>
          <p:spPr>
            <a:xfrm>
              <a:off x="7852084" y="257866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00BBEEA2-A19E-9830-6971-7AD153698F8C}"/>
              </a:ext>
            </a:extLst>
          </p:cNvPr>
          <p:cNvSpPr txBox="1">
            <a:spLocks noChangeArrowheads="1"/>
          </p:cNvSpPr>
          <p:nvPr/>
        </p:nvSpPr>
        <p:spPr bwMode="auto">
          <a:xfrm>
            <a:off x="6869841" y="5177344"/>
            <a:ext cx="1964485" cy="1569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３．</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地点と</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地点の距離から高さが分かる</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2" name="矢印: 右 21">
            <a:extLst>
              <a:ext uri="{FF2B5EF4-FFF2-40B4-BE49-F238E27FC236}">
                <a16:creationId xmlns:a16="http://schemas.microsoft.com/office/drawing/2014/main" id="{347B28DC-2F4B-90BC-B220-E1A2EC906604}"/>
              </a:ext>
            </a:extLst>
          </p:cNvPr>
          <p:cNvSpPr/>
          <p:nvPr/>
        </p:nvSpPr>
        <p:spPr>
          <a:xfrm>
            <a:off x="3321941" y="5859692"/>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8B2A84AD-B1A6-F04A-AEEE-4A2443B4AAF3}"/>
              </a:ext>
            </a:extLst>
          </p:cNvPr>
          <p:cNvSpPr/>
          <p:nvPr/>
        </p:nvSpPr>
        <p:spPr>
          <a:xfrm>
            <a:off x="6583519" y="5768778"/>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009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781" y="3901457"/>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872" y="-36690"/>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フロント・スタッフの原理　</a:t>
            </a:r>
            <a:endParaRPr lang="ja-JP" altLang="en-US" sz="2400" kern="0" dirty="0">
              <a:ea typeface="ＭＳ Ｐゴシック" panose="020B0600070205080204" pitchFamily="50" charset="-128"/>
            </a:endParaRP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5400000">
            <a:off x="7164056" y="3119896"/>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6976645"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44056"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22F0AC8-7DBB-10A9-DDD6-C81D38794544}"/>
              </a:ext>
            </a:extLst>
          </p:cNvPr>
          <p:cNvSpPr/>
          <p:nvPr/>
        </p:nvSpPr>
        <p:spPr>
          <a:xfrm>
            <a:off x="7700736"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34822" y="975311"/>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13306" y="3158583"/>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テキスト ボックス 3">
            <a:extLst>
              <a:ext uri="{FF2B5EF4-FFF2-40B4-BE49-F238E27FC236}">
                <a16:creationId xmlns:a16="http://schemas.microsoft.com/office/drawing/2014/main" id="{4C043261-A910-B4A6-1AC5-C1A7A41EAB7F}"/>
              </a:ext>
            </a:extLst>
          </p:cNvPr>
          <p:cNvSpPr txBox="1"/>
          <p:nvPr/>
        </p:nvSpPr>
        <p:spPr>
          <a:xfrm>
            <a:off x="-6478" y="6479180"/>
            <a:ext cx="1959871" cy="461665"/>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※1</a:t>
            </a:r>
            <a:r>
              <a:rPr lang="ja-JP" altLang="en-US" sz="1200" b="0" i="0">
                <a:solidFill>
                  <a:srgbClr val="000000"/>
                </a:solidFill>
                <a:effectLst/>
                <a:latin typeface="Meiryo" panose="020B0604030504040204" pitchFamily="50" charset="-128"/>
                <a:ea typeface="Meiryo" panose="020B0604030504040204" pitchFamily="50" charset="-128"/>
              </a:rPr>
              <a:t>　底辺１</a:t>
            </a:r>
            <a:r>
              <a:rPr lang="en-US" altLang="ja-JP" sz="1200" b="0" i="0">
                <a:solidFill>
                  <a:srgbClr val="000000"/>
                </a:solidFill>
                <a:effectLst/>
                <a:latin typeface="Meiryo" panose="020B0604030504040204" pitchFamily="50" charset="-128"/>
                <a:ea typeface="Meiryo" panose="020B0604030504040204" pitchFamily="50" charset="-128"/>
              </a:rPr>
              <a:t>0㎝</a:t>
            </a:r>
            <a:r>
              <a:rPr lang="ja-JP" altLang="en-US" sz="1200" b="0" i="0">
                <a:solidFill>
                  <a:srgbClr val="000000"/>
                </a:solidFill>
                <a:effectLst/>
                <a:latin typeface="Meiryo" panose="020B0604030504040204" pitchFamily="50" charset="-128"/>
                <a:ea typeface="Meiryo" panose="020B0604030504040204" pitchFamily="50" charset="-128"/>
              </a:rPr>
              <a:t>、高さ５</a:t>
            </a:r>
            <a:r>
              <a:rPr lang="en-US" altLang="ja-JP" sz="1200" b="0" i="0">
                <a:solidFill>
                  <a:srgbClr val="000000"/>
                </a:solidFill>
                <a:effectLst/>
                <a:latin typeface="Meiryo" panose="020B0604030504040204" pitchFamily="50" charset="-128"/>
                <a:ea typeface="Meiryo" panose="020B0604030504040204" pitchFamily="50" charset="-128"/>
              </a:rPr>
              <a:t>㎝</a:t>
            </a:r>
            <a:r>
              <a:rPr lang="ja-JP" altLang="en-US" sz="1200" b="0" i="0">
                <a:solidFill>
                  <a:srgbClr val="000000"/>
                </a:solidFill>
                <a:effectLst/>
                <a:latin typeface="Meiryo" panose="020B0604030504040204" pitchFamily="50" charset="-128"/>
                <a:ea typeface="Meiryo" panose="020B0604030504040204" pitchFamily="50" charset="-128"/>
              </a:rPr>
              <a:t>の三角形が相似</a:t>
            </a:r>
            <a:endParaRPr lang="ja-JP" altLang="en-US" sz="1200"/>
          </a:p>
        </p:txBody>
      </p:sp>
      <p:sp>
        <p:nvSpPr>
          <p:cNvPr id="5" name="テキスト ボックス 4">
            <a:extLst>
              <a:ext uri="{FF2B5EF4-FFF2-40B4-BE49-F238E27FC236}">
                <a16:creationId xmlns:a16="http://schemas.microsoft.com/office/drawing/2014/main" id="{9D7A1736-9680-D5D1-CD42-2D4C27A76FCA}"/>
              </a:ext>
            </a:extLst>
          </p:cNvPr>
          <p:cNvSpPr txBox="1"/>
          <p:nvPr/>
        </p:nvSpPr>
        <p:spPr>
          <a:xfrm>
            <a:off x="2120057" y="6443569"/>
            <a:ext cx="1959871" cy="461665"/>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※2</a:t>
            </a:r>
            <a:r>
              <a:rPr lang="ja-JP" altLang="en-US" sz="1200" b="0" i="0">
                <a:solidFill>
                  <a:srgbClr val="000000"/>
                </a:solidFill>
                <a:effectLst/>
                <a:latin typeface="Meiryo" panose="020B0604030504040204" pitchFamily="50" charset="-128"/>
                <a:ea typeface="Meiryo" panose="020B0604030504040204" pitchFamily="50" charset="-128"/>
              </a:rPr>
              <a:t>　底辺２</a:t>
            </a:r>
            <a:r>
              <a:rPr lang="en-US" altLang="ja-JP" sz="1200" b="0" i="0">
                <a:solidFill>
                  <a:srgbClr val="000000"/>
                </a:solidFill>
                <a:effectLst/>
                <a:latin typeface="Meiryo" panose="020B0604030504040204" pitchFamily="50" charset="-128"/>
                <a:ea typeface="Meiryo" panose="020B0604030504040204" pitchFamily="50" charset="-128"/>
              </a:rPr>
              <a:t>0㎝</a:t>
            </a:r>
            <a:r>
              <a:rPr lang="ja-JP" altLang="en-US" sz="1200" b="0" i="0">
                <a:solidFill>
                  <a:srgbClr val="000000"/>
                </a:solidFill>
                <a:effectLst/>
                <a:latin typeface="Meiryo" panose="020B0604030504040204" pitchFamily="50" charset="-128"/>
                <a:ea typeface="Meiryo" panose="020B0604030504040204" pitchFamily="50" charset="-128"/>
              </a:rPr>
              <a:t>、高さ５</a:t>
            </a:r>
            <a:r>
              <a:rPr lang="en-US" altLang="ja-JP" sz="1200" b="0" i="0">
                <a:solidFill>
                  <a:srgbClr val="000000"/>
                </a:solidFill>
                <a:effectLst/>
                <a:latin typeface="Meiryo" panose="020B0604030504040204" pitchFamily="50" charset="-128"/>
                <a:ea typeface="Meiryo" panose="020B0604030504040204" pitchFamily="50" charset="-128"/>
              </a:rPr>
              <a:t>㎝</a:t>
            </a:r>
            <a:r>
              <a:rPr lang="ja-JP" altLang="en-US" sz="1200" b="0" i="0">
                <a:solidFill>
                  <a:srgbClr val="000000"/>
                </a:solidFill>
                <a:effectLst/>
                <a:latin typeface="Meiryo" panose="020B0604030504040204" pitchFamily="50" charset="-128"/>
                <a:ea typeface="Meiryo" panose="020B0604030504040204" pitchFamily="50" charset="-128"/>
              </a:rPr>
              <a:t>の三角形が相似</a:t>
            </a:r>
            <a:endParaRPr lang="ja-JP" altLang="en-US" sz="1200"/>
          </a:p>
        </p:txBody>
      </p:sp>
      <p:sp>
        <p:nvSpPr>
          <p:cNvPr id="7" name="矢印: 右 6">
            <a:extLst>
              <a:ext uri="{FF2B5EF4-FFF2-40B4-BE49-F238E27FC236}">
                <a16:creationId xmlns:a16="http://schemas.microsoft.com/office/drawing/2014/main" id="{93D406BF-6E64-B7E0-E45C-71BC55C28115}"/>
              </a:ext>
            </a:extLst>
          </p:cNvPr>
          <p:cNvSpPr/>
          <p:nvPr/>
        </p:nvSpPr>
        <p:spPr>
          <a:xfrm>
            <a:off x="1986835" y="5666692"/>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079" y="1127217"/>
            <a:ext cx="843845" cy="2111669"/>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24096" y="312225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a:extLst>
              <a:ext uri="{FF2B5EF4-FFF2-40B4-BE49-F238E27FC236}">
                <a16:creationId xmlns:a16="http://schemas.microsoft.com/office/drawing/2014/main" id="{9D42A3AC-D707-5AB1-60C2-107DDB29F76B}"/>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12" name="グラフィックス 11">
            <a:extLst>
              <a:ext uri="{FF2B5EF4-FFF2-40B4-BE49-F238E27FC236}">
                <a16:creationId xmlns:a16="http://schemas.microsoft.com/office/drawing/2014/main" id="{57728500-6F8C-3E2F-BFA6-812272892091}"/>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4418074" y="2975896"/>
            <a:ext cx="1912745" cy="226658"/>
          </a:xfrm>
          <a:prstGeom prst="rect">
            <a:avLst/>
          </a:prstGeom>
        </p:spPr>
      </p:pic>
      <p:grpSp>
        <p:nvGrpSpPr>
          <p:cNvPr id="15" name="グループ化 14">
            <a:extLst>
              <a:ext uri="{FF2B5EF4-FFF2-40B4-BE49-F238E27FC236}">
                <a16:creationId xmlns:a16="http://schemas.microsoft.com/office/drawing/2014/main" id="{1A336D9F-5E3F-A872-0801-D2A2F2935158}"/>
              </a:ext>
            </a:extLst>
          </p:cNvPr>
          <p:cNvGrpSpPr/>
          <p:nvPr/>
        </p:nvGrpSpPr>
        <p:grpSpPr>
          <a:xfrm>
            <a:off x="4155186" y="3301407"/>
            <a:ext cx="4129490" cy="562584"/>
            <a:chOff x="4155186" y="3301407"/>
            <a:chExt cx="4129490" cy="562584"/>
          </a:xfrm>
        </p:grpSpPr>
        <p:pic>
          <p:nvPicPr>
            <p:cNvPr id="13" name="図 12">
              <a:extLst>
                <a:ext uri="{FF2B5EF4-FFF2-40B4-BE49-F238E27FC236}">
                  <a16:creationId xmlns:a16="http://schemas.microsoft.com/office/drawing/2014/main" id="{F083F5EE-B7DA-9001-C94A-D27C008165C5}"/>
                </a:ext>
              </a:extLst>
            </p:cNvPr>
            <p:cNvPicPr>
              <a:picLocks noChangeAspect="1"/>
            </p:cNvPicPr>
            <p:nvPr/>
          </p:nvPicPr>
          <p:blipFill>
            <a:blip r:embed="rId11" cstate="print">
              <a:alphaModFix amt="39000"/>
              <a:extLst>
                <a:ext uri="{28A0092B-C50C-407E-A947-70E740481C1C}">
                  <a14:useLocalDpi xmlns:a14="http://schemas.microsoft.com/office/drawing/2010/main" val="0"/>
                </a:ext>
              </a:extLst>
            </a:blip>
            <a:stretch>
              <a:fillRect/>
            </a:stretch>
          </p:blipFill>
          <p:spPr>
            <a:xfrm rot="5400000">
              <a:off x="4930326" y="2526267"/>
              <a:ext cx="561389" cy="2111669"/>
            </a:xfrm>
            <a:prstGeom prst="rect">
              <a:avLst/>
            </a:prstGeom>
          </p:spPr>
        </p:pic>
        <p:pic>
          <p:nvPicPr>
            <p:cNvPr id="14" name="図 13">
              <a:extLst>
                <a:ext uri="{FF2B5EF4-FFF2-40B4-BE49-F238E27FC236}">
                  <a16:creationId xmlns:a16="http://schemas.microsoft.com/office/drawing/2014/main" id="{B2DEF320-BD72-55E8-0801-21825462D11F}"/>
                </a:ext>
              </a:extLst>
            </p:cNvPr>
            <p:cNvPicPr>
              <a:picLocks noChangeAspect="1"/>
            </p:cNvPicPr>
            <p:nvPr/>
          </p:nvPicPr>
          <p:blipFill>
            <a:blip r:embed="rId11" cstate="print">
              <a:alphaModFix amt="39000"/>
              <a:extLst>
                <a:ext uri="{28A0092B-C50C-407E-A947-70E740481C1C}">
                  <a14:useLocalDpi xmlns:a14="http://schemas.microsoft.com/office/drawing/2010/main" val="0"/>
                </a:ext>
              </a:extLst>
            </a:blip>
            <a:stretch>
              <a:fillRect/>
            </a:stretch>
          </p:blipFill>
          <p:spPr>
            <a:xfrm rot="5400000">
              <a:off x="6948147" y="2527462"/>
              <a:ext cx="561389" cy="2111669"/>
            </a:xfrm>
            <a:prstGeom prst="rect">
              <a:avLst/>
            </a:prstGeom>
          </p:spPr>
        </p:pic>
      </p:grpSp>
      <p:grpSp>
        <p:nvGrpSpPr>
          <p:cNvPr id="31" name="グループ化 30">
            <a:extLst>
              <a:ext uri="{FF2B5EF4-FFF2-40B4-BE49-F238E27FC236}">
                <a16:creationId xmlns:a16="http://schemas.microsoft.com/office/drawing/2014/main" id="{996C6C57-F6A6-BA4A-5B05-FD341142F369}"/>
              </a:ext>
            </a:extLst>
          </p:cNvPr>
          <p:cNvGrpSpPr/>
          <p:nvPr/>
        </p:nvGrpSpPr>
        <p:grpSpPr>
          <a:xfrm>
            <a:off x="11946" y="751673"/>
            <a:ext cx="8475524" cy="5701353"/>
            <a:chOff x="64935" y="745510"/>
            <a:chExt cx="8475524" cy="5701353"/>
          </a:xfrm>
        </p:grpSpPr>
        <p:sp>
          <p:nvSpPr>
            <p:cNvPr id="76" name="テキスト ボックス 2">
              <a:extLst>
                <a:ext uri="{FF2B5EF4-FFF2-40B4-BE49-F238E27FC236}">
                  <a16:creationId xmlns:a16="http://schemas.microsoft.com/office/drawing/2014/main" id="{56540C46-4C66-A2D0-418A-3B9897FDA048}"/>
                </a:ext>
              </a:extLst>
            </p:cNvPr>
            <p:cNvSpPr txBox="1">
              <a:spLocks noChangeArrowheads="1"/>
            </p:cNvSpPr>
            <p:nvPr/>
          </p:nvSpPr>
          <p:spPr bwMode="auto">
            <a:xfrm>
              <a:off x="64935" y="5328608"/>
              <a:ext cx="1888458" cy="1118255"/>
            </a:xfrm>
            <a:prstGeom prst="rect">
              <a:avLst/>
            </a:prstGeom>
            <a:solidFill>
              <a:srgbClr val="FFFF66">
                <a:alpha val="32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ACE</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22" name="グループ化 21">
              <a:extLst>
                <a:ext uri="{FF2B5EF4-FFF2-40B4-BE49-F238E27FC236}">
                  <a16:creationId xmlns:a16="http://schemas.microsoft.com/office/drawing/2014/main" id="{88751E86-1A57-6D2A-16FF-DDE74A04DFA5}"/>
                </a:ext>
              </a:extLst>
            </p:cNvPr>
            <p:cNvGrpSpPr/>
            <p:nvPr/>
          </p:nvGrpSpPr>
          <p:grpSpPr>
            <a:xfrm>
              <a:off x="347405" y="745510"/>
              <a:ext cx="8193054" cy="2356291"/>
              <a:chOff x="328473" y="795979"/>
              <a:chExt cx="8193054" cy="2356291"/>
            </a:xfrm>
          </p:grpSpPr>
          <p:sp>
            <p:nvSpPr>
              <p:cNvPr id="20" name="直角三角形 19">
                <a:extLst>
                  <a:ext uri="{FF2B5EF4-FFF2-40B4-BE49-F238E27FC236}">
                    <a16:creationId xmlns:a16="http://schemas.microsoft.com/office/drawing/2014/main" id="{64728224-FB1C-D74D-DAE4-D1DED27E56BC}"/>
                  </a:ext>
                </a:extLst>
              </p:cNvPr>
              <p:cNvSpPr/>
              <p:nvPr/>
            </p:nvSpPr>
            <p:spPr>
              <a:xfrm>
                <a:off x="328473" y="1035362"/>
                <a:ext cx="3730759" cy="2116908"/>
              </a:xfrm>
              <a:prstGeom prst="rtTriangle">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a:extLst>
                  <a:ext uri="{FF2B5EF4-FFF2-40B4-BE49-F238E27FC236}">
                    <a16:creationId xmlns:a16="http://schemas.microsoft.com/office/drawing/2014/main" id="{726A13A6-6300-2D21-B6D4-862AB48E4E16}"/>
                  </a:ext>
                </a:extLst>
              </p:cNvPr>
              <p:cNvSpPr/>
              <p:nvPr/>
            </p:nvSpPr>
            <p:spPr>
              <a:xfrm>
                <a:off x="7877505" y="795979"/>
                <a:ext cx="644022" cy="433696"/>
              </a:xfrm>
              <a:prstGeom prst="rtTriangle">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テキスト ボックス 2">
            <a:extLst>
              <a:ext uri="{FF2B5EF4-FFF2-40B4-BE49-F238E27FC236}">
                <a16:creationId xmlns:a16="http://schemas.microsoft.com/office/drawing/2014/main" id="{CBD1ED46-3BDF-1335-412F-4291D9D6DCDE}"/>
              </a:ext>
            </a:extLst>
          </p:cNvPr>
          <p:cNvSpPr txBox="1">
            <a:spLocks noChangeArrowheads="1"/>
          </p:cNvSpPr>
          <p:nvPr/>
        </p:nvSpPr>
        <p:spPr bwMode="auto">
          <a:xfrm>
            <a:off x="2141264" y="5325314"/>
            <a:ext cx="2057985" cy="1118255"/>
          </a:xfrm>
          <a:prstGeom prst="rect">
            <a:avLst/>
          </a:prstGeom>
          <a:solidFill>
            <a:schemeClr val="accent1">
              <a:lumMod val="90000"/>
              <a:alpha val="44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BCE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 =4</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BE/2…</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②</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3" name="直角三角形 22">
            <a:extLst>
              <a:ext uri="{FF2B5EF4-FFF2-40B4-BE49-F238E27FC236}">
                <a16:creationId xmlns:a16="http://schemas.microsoft.com/office/drawing/2014/main" id="{192322B4-2410-BC90-7F06-46869C247671}"/>
              </a:ext>
            </a:extLst>
          </p:cNvPr>
          <p:cNvSpPr/>
          <p:nvPr/>
        </p:nvSpPr>
        <p:spPr>
          <a:xfrm>
            <a:off x="216572" y="966311"/>
            <a:ext cx="7474258" cy="2116908"/>
          </a:xfrm>
          <a:prstGeom prst="rtTriangle">
            <a:avLst/>
          </a:prstGeom>
          <a:solidFill>
            <a:schemeClr val="accent1">
              <a:alpha val="18000"/>
            </a:schemeClr>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グループ化 38">
            <a:extLst>
              <a:ext uri="{FF2B5EF4-FFF2-40B4-BE49-F238E27FC236}">
                <a16:creationId xmlns:a16="http://schemas.microsoft.com/office/drawing/2014/main" id="{E01AF870-9119-D757-13A3-7C8C6431883F}"/>
              </a:ext>
            </a:extLst>
          </p:cNvPr>
          <p:cNvGrpSpPr/>
          <p:nvPr/>
        </p:nvGrpSpPr>
        <p:grpSpPr>
          <a:xfrm>
            <a:off x="4240170" y="814622"/>
            <a:ext cx="4757010" cy="5848657"/>
            <a:chOff x="4240170" y="814622"/>
            <a:chExt cx="4757010" cy="5848657"/>
          </a:xfrm>
        </p:grpSpPr>
        <p:sp>
          <p:nvSpPr>
            <p:cNvPr id="102" name="テキスト ボックス 2">
              <a:extLst>
                <a:ext uri="{FF2B5EF4-FFF2-40B4-BE49-F238E27FC236}">
                  <a16:creationId xmlns:a16="http://schemas.microsoft.com/office/drawing/2014/main" id="{1D19E590-54E8-941D-291E-2D5E2E10B4DC}"/>
                </a:ext>
              </a:extLst>
            </p:cNvPr>
            <p:cNvSpPr txBox="1">
              <a:spLocks noChangeArrowheads="1"/>
            </p:cNvSpPr>
            <p:nvPr/>
          </p:nvSpPr>
          <p:spPr bwMode="auto">
            <a:xfrm>
              <a:off x="4442069" y="5358262"/>
              <a:ext cx="2156500" cy="11182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①②から</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は</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の中間点）</a:t>
              </a: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よって　</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AB=CD</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A5BD0417-22B3-681C-717E-283D8DEE1F50}"/>
                </a:ext>
              </a:extLst>
            </p:cNvPr>
            <p:cNvSpPr txBox="1">
              <a:spLocks noChangeArrowheads="1"/>
            </p:cNvSpPr>
            <p:nvPr/>
          </p:nvSpPr>
          <p:spPr bwMode="auto">
            <a:xfrm>
              <a:off x="6818415" y="4724287"/>
              <a:ext cx="2178765" cy="193899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木の高さ（</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CE</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）は</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が木の高さになる→</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の距離を測れば、高さがわかる</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8" name="矢印: 右 7">
              <a:extLst>
                <a:ext uri="{FF2B5EF4-FFF2-40B4-BE49-F238E27FC236}">
                  <a16:creationId xmlns:a16="http://schemas.microsoft.com/office/drawing/2014/main" id="{E0563F5F-1D92-AD3C-ED3C-B17D54C804FC}"/>
                </a:ext>
              </a:extLst>
            </p:cNvPr>
            <p:cNvSpPr/>
            <p:nvPr/>
          </p:nvSpPr>
          <p:spPr>
            <a:xfrm>
              <a:off x="6570722" y="5666692"/>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a:extLst>
                <a:ext uri="{FF2B5EF4-FFF2-40B4-BE49-F238E27FC236}">
                  <a16:creationId xmlns:a16="http://schemas.microsoft.com/office/drawing/2014/main" id="{379AF666-AC71-0A0F-F002-17915B6B9839}"/>
                </a:ext>
              </a:extLst>
            </p:cNvPr>
            <p:cNvSpPr/>
            <p:nvPr/>
          </p:nvSpPr>
          <p:spPr>
            <a:xfrm>
              <a:off x="6998916" y="814622"/>
              <a:ext cx="1571524" cy="311100"/>
            </a:xfrm>
            <a:prstGeom prst="rtTriangle">
              <a:avLst/>
            </a:prstGeom>
            <a:solidFill>
              <a:schemeClr val="accent1">
                <a:alpha val="18000"/>
              </a:schemeClr>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C79DF1C1-F74F-4F51-2A13-4B35C34BDCA6}"/>
                </a:ext>
              </a:extLst>
            </p:cNvPr>
            <p:cNvSpPr/>
            <p:nvPr/>
          </p:nvSpPr>
          <p:spPr>
            <a:xfrm>
              <a:off x="4240170" y="5693783"/>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9581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グラフィックス 37">
            <a:extLst>
              <a:ext uri="{FF2B5EF4-FFF2-40B4-BE49-F238E27FC236}">
                <a16:creationId xmlns:a16="http://schemas.microsoft.com/office/drawing/2014/main" id="{F68C40DE-96B9-B597-7F92-36ADEDABCE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49631" y="5088900"/>
            <a:ext cx="451764" cy="1364431"/>
          </a:xfrm>
          <a:prstGeom prst="rect">
            <a:avLst/>
          </a:prstGeom>
        </p:spPr>
      </p:pic>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5218" y="1171566"/>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651" y="13339"/>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　　</a:t>
            </a:r>
            <a:endParaRPr lang="ja-JP" altLang="en-US" sz="2400" kern="0">
              <a:ea typeface="ＭＳ Ｐゴシック" panose="020B0600070205080204" pitchFamily="50" charset="-128"/>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2211770" y="5251563"/>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2979336" y="5254617"/>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1819705"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2615101"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3387267"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1094779" y="5022981"/>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2877661" y="4585265"/>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1078816" y="5303223"/>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4362909" y="2979119"/>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5" name="図 14">
            <a:extLst>
              <a:ext uri="{FF2B5EF4-FFF2-40B4-BE49-F238E27FC236}">
                <a16:creationId xmlns:a16="http://schemas.microsoft.com/office/drawing/2014/main" id="{9B8BA34C-E500-6F95-F76B-E96B1BE6624D}"/>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800000">
            <a:off x="31467" y="3147329"/>
            <a:ext cx="883584" cy="2211113"/>
          </a:xfrm>
          <a:prstGeom prst="rect">
            <a:avLst/>
          </a:prstGeom>
        </p:spPr>
      </p:pic>
      <p:sp>
        <p:nvSpPr>
          <p:cNvPr id="2" name="テキスト ボックス 2">
            <a:extLst>
              <a:ext uri="{FF2B5EF4-FFF2-40B4-BE49-F238E27FC236}">
                <a16:creationId xmlns:a16="http://schemas.microsoft.com/office/drawing/2014/main" id="{4500A429-0B32-5010-736C-F66F844BF615}"/>
              </a:ext>
            </a:extLst>
          </p:cNvPr>
          <p:cNvSpPr txBox="1">
            <a:spLocks noChangeArrowheads="1"/>
          </p:cNvSpPr>
          <p:nvPr/>
        </p:nvSpPr>
        <p:spPr bwMode="auto">
          <a:xfrm>
            <a:off x="4831494" y="4058774"/>
            <a:ext cx="3971700" cy="11079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重り（下げ振り）を利用して水平で使用すること。</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→横軸の重りが地面と直角になる。</a:t>
            </a:r>
            <a:endParaRPr kumimoji="0" lang="ja-JP"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楕円 3">
            <a:extLst>
              <a:ext uri="{FF2B5EF4-FFF2-40B4-BE49-F238E27FC236}">
                <a16:creationId xmlns:a16="http://schemas.microsoft.com/office/drawing/2014/main" id="{B602553D-4D42-543F-0FC1-E86672FEA598}"/>
              </a:ext>
            </a:extLst>
          </p:cNvPr>
          <p:cNvSpPr/>
          <p:nvPr/>
        </p:nvSpPr>
        <p:spPr>
          <a:xfrm>
            <a:off x="3509278" y="256392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629C2719-C4A2-792F-47BF-C0767A48047C}"/>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7" name="グラフィックス 6">
            <a:extLst>
              <a:ext uri="{FF2B5EF4-FFF2-40B4-BE49-F238E27FC236}">
                <a16:creationId xmlns:a16="http://schemas.microsoft.com/office/drawing/2014/main" id="{72E070FE-CFEF-92E6-1B2B-AC0265C891E2}"/>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188716" y="3012144"/>
            <a:ext cx="1509399" cy="178862"/>
          </a:xfrm>
          <a:prstGeom prst="rect">
            <a:avLst/>
          </a:prstGeom>
        </p:spPr>
      </p:pic>
      <p:grpSp>
        <p:nvGrpSpPr>
          <p:cNvPr id="20" name="グループ化 19">
            <a:extLst>
              <a:ext uri="{FF2B5EF4-FFF2-40B4-BE49-F238E27FC236}">
                <a16:creationId xmlns:a16="http://schemas.microsoft.com/office/drawing/2014/main" id="{0F65FF48-62A7-0392-14ED-7731813C922B}"/>
              </a:ext>
            </a:extLst>
          </p:cNvPr>
          <p:cNvGrpSpPr/>
          <p:nvPr/>
        </p:nvGrpSpPr>
        <p:grpSpPr>
          <a:xfrm>
            <a:off x="336273" y="1023411"/>
            <a:ext cx="8399397" cy="4231619"/>
            <a:chOff x="336273" y="1023411"/>
            <a:chExt cx="8399397" cy="4231619"/>
          </a:xfrm>
        </p:grpSpPr>
        <p:grpSp>
          <p:nvGrpSpPr>
            <p:cNvPr id="12" name="グループ化 11">
              <a:extLst>
                <a:ext uri="{FF2B5EF4-FFF2-40B4-BE49-F238E27FC236}">
                  <a16:creationId xmlns:a16="http://schemas.microsoft.com/office/drawing/2014/main" id="{DC76FDFC-AB78-8C91-C5F2-CBF4C77CDFBF}"/>
                </a:ext>
              </a:extLst>
            </p:cNvPr>
            <p:cNvGrpSpPr/>
            <p:nvPr/>
          </p:nvGrpSpPr>
          <p:grpSpPr>
            <a:xfrm>
              <a:off x="336273" y="1023411"/>
              <a:ext cx="8101335" cy="4231619"/>
              <a:chOff x="336273" y="1045399"/>
              <a:chExt cx="8101335" cy="4231619"/>
            </a:xfrm>
          </p:grpSpPr>
          <p:sp>
            <p:nvSpPr>
              <p:cNvPr id="18" name="正方形/長方形 17">
                <a:extLst>
                  <a:ext uri="{FF2B5EF4-FFF2-40B4-BE49-F238E27FC236}">
                    <a16:creationId xmlns:a16="http://schemas.microsoft.com/office/drawing/2014/main" id="{A22F0AC8-7DBB-10A9-DDD6-C81D38794544}"/>
                  </a:ext>
                </a:extLst>
              </p:cNvPr>
              <p:cNvSpPr/>
              <p:nvPr/>
            </p:nvSpPr>
            <p:spPr>
              <a:xfrm>
                <a:off x="775630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1BAA33BE-0117-07A5-3220-0DF6380AC4BB}"/>
                  </a:ext>
                </a:extLst>
              </p:cNvPr>
              <p:cNvGrpSpPr/>
              <p:nvPr/>
            </p:nvGrpSpPr>
            <p:grpSpPr>
              <a:xfrm>
                <a:off x="336273" y="1045399"/>
                <a:ext cx="8101335" cy="4231619"/>
                <a:chOff x="368199" y="1040336"/>
                <a:chExt cx="8101335" cy="4231619"/>
              </a:xfrm>
            </p:grpSpPr>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68875" y="3197209"/>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33079F57-E051-53BF-6EE8-169C5104BBDF}"/>
                    </a:ext>
                  </a:extLst>
                </p:cNvPr>
                <p:cNvGrpSpPr/>
                <p:nvPr/>
              </p:nvGrpSpPr>
              <p:grpSpPr>
                <a:xfrm>
                  <a:off x="368199" y="1040336"/>
                  <a:ext cx="8101335" cy="2326716"/>
                  <a:chOff x="329199" y="1047806"/>
                  <a:chExt cx="8101335" cy="2326716"/>
                </a:xfrm>
              </p:grpSpPr>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179956" y="2770229"/>
                    <a:ext cx="250578" cy="407176"/>
                  </a:xfrm>
                  <a:prstGeom prst="rect">
                    <a:avLst/>
                  </a:prstGeom>
                </p:spPr>
              </p:pic>
              <p:sp>
                <p:nvSpPr>
                  <p:cNvPr id="10" name="正方形/長方形 9">
                    <a:extLst>
                      <a:ext uri="{FF2B5EF4-FFF2-40B4-BE49-F238E27FC236}">
                        <a16:creationId xmlns:a16="http://schemas.microsoft.com/office/drawing/2014/main" id="{547B8A74-F4E7-4929-4FE7-F0C7A119B512}"/>
                      </a:ext>
                    </a:extLst>
                  </p:cNvPr>
                  <p:cNvSpPr/>
                  <p:nvPr/>
                </p:nvSpPr>
                <p:spPr>
                  <a:xfrm rot="5400000">
                    <a:off x="7219625" y="315852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7032214"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9962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29199" y="1047806"/>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78676" y="274251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79665" y="316088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 name="楕円 12">
              <a:extLst>
                <a:ext uri="{FF2B5EF4-FFF2-40B4-BE49-F238E27FC236}">
                  <a16:creationId xmlns:a16="http://schemas.microsoft.com/office/drawing/2014/main" id="{B729DCCE-F55C-6EEB-BA83-3FCFC252FC2A}"/>
                </a:ext>
              </a:extLst>
            </p:cNvPr>
            <p:cNvSpPr/>
            <p:nvPr/>
          </p:nvSpPr>
          <p:spPr>
            <a:xfrm>
              <a:off x="7852084" y="257866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グラフィックス 32">
            <a:extLst>
              <a:ext uri="{FF2B5EF4-FFF2-40B4-BE49-F238E27FC236}">
                <a16:creationId xmlns:a16="http://schemas.microsoft.com/office/drawing/2014/main" id="{8EFD8C40-4300-F0D0-0A3C-A6ED86AE5DFD}"/>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58429" y="6284612"/>
            <a:ext cx="3798024" cy="268175"/>
          </a:xfrm>
          <a:prstGeom prst="rect">
            <a:avLst/>
          </a:prstGeom>
        </p:spPr>
      </p:pic>
      <p:cxnSp>
        <p:nvCxnSpPr>
          <p:cNvPr id="40" name="直線コネクタ 39">
            <a:extLst>
              <a:ext uri="{FF2B5EF4-FFF2-40B4-BE49-F238E27FC236}">
                <a16:creationId xmlns:a16="http://schemas.microsoft.com/office/drawing/2014/main" id="{C0085032-AFE6-98C5-5B5F-CB7FD9061139}"/>
              </a:ext>
            </a:extLst>
          </p:cNvPr>
          <p:cNvCxnSpPr>
            <a:stCxn id="57" idx="1"/>
          </p:cNvCxnSpPr>
          <p:nvPr/>
        </p:nvCxnSpPr>
        <p:spPr>
          <a:xfrm>
            <a:off x="3373924" y="4937964"/>
            <a:ext cx="0" cy="134664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58AA4F50-77FF-48BE-320C-120C1EF44C03}"/>
              </a:ext>
            </a:extLst>
          </p:cNvPr>
          <p:cNvSpPr/>
          <p:nvPr/>
        </p:nvSpPr>
        <p:spPr>
          <a:xfrm>
            <a:off x="3284980" y="6224677"/>
            <a:ext cx="183468" cy="187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C3BC9CFF-04A6-F3B4-51A4-FCF43FDE5084}"/>
              </a:ext>
            </a:extLst>
          </p:cNvPr>
          <p:cNvCxnSpPr>
            <a:cxnSpLocks/>
          </p:cNvCxnSpPr>
          <p:nvPr/>
        </p:nvCxnSpPr>
        <p:spPr>
          <a:xfrm flipH="1">
            <a:off x="3341765" y="4585265"/>
            <a:ext cx="1457558" cy="666152"/>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1310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自作　高さ測定器の作り方　</a:t>
            </a:r>
            <a:r>
              <a:rPr lang="en-US" altLang="ja-JP" sz="3200" kern="0">
                <a:ea typeface="ＭＳ Ｐゴシック" panose="020B0600070205080204" pitchFamily="50" charset="-128"/>
              </a:rPr>
              <a:t>1</a:t>
            </a:r>
            <a:endParaRPr lang="ja-JP" altLang="en-US" sz="3200" kern="0">
              <a:ea typeface="ＭＳ Ｐゴシック" panose="020B0600070205080204" pitchFamily="50" charset="-128"/>
            </a:endParaRP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じさく　　　　　　たか　　　そくていき　　　　　　　つく　　　　かた　　　　　　　　　　</a:t>
            </a:r>
          </a:p>
        </p:txBody>
      </p:sp>
      <p:sp>
        <p:nvSpPr>
          <p:cNvPr id="54" name="正方形/長方形 53">
            <a:extLst>
              <a:ext uri="{FF2B5EF4-FFF2-40B4-BE49-F238E27FC236}">
                <a16:creationId xmlns:a16="http://schemas.microsoft.com/office/drawing/2014/main" id="{9F568A1D-6DE0-12D8-5CB3-04A37A871F4F}"/>
              </a:ext>
            </a:extLst>
          </p:cNvPr>
          <p:cNvSpPr/>
          <p:nvPr/>
        </p:nvSpPr>
        <p:spPr>
          <a:xfrm rot="16200000">
            <a:off x="2804136" y="3184403"/>
            <a:ext cx="2512056" cy="17462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44DED084-E0B2-FA1D-45F4-361DA2DC0EE4}"/>
              </a:ext>
            </a:extLst>
          </p:cNvPr>
          <p:cNvSpPr/>
          <p:nvPr/>
        </p:nvSpPr>
        <p:spPr>
          <a:xfrm rot="16200000">
            <a:off x="2457512" y="3712210"/>
            <a:ext cx="3781177" cy="38855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6A25DD6D-6693-CED7-D77B-217AB20E817D}"/>
              </a:ext>
            </a:extLst>
          </p:cNvPr>
          <p:cNvSpPr/>
          <p:nvPr/>
        </p:nvSpPr>
        <p:spPr>
          <a:xfrm rot="16200000" flipV="1">
            <a:off x="3520098" y="4528149"/>
            <a:ext cx="1415688" cy="154584"/>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679D5E60-D32C-F8F9-B1E4-BE62A6F36C8D}"/>
              </a:ext>
            </a:extLst>
          </p:cNvPr>
          <p:cNvSpPr/>
          <p:nvPr/>
        </p:nvSpPr>
        <p:spPr>
          <a:xfrm rot="16200000">
            <a:off x="3715696" y="5019999"/>
            <a:ext cx="533960" cy="112053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5F0D91EE-D01F-AC1B-678B-92B2B67D48B7}"/>
              </a:ext>
            </a:extLst>
          </p:cNvPr>
          <p:cNvSpPr/>
          <p:nvPr/>
        </p:nvSpPr>
        <p:spPr>
          <a:xfrm rot="16200000" flipV="1">
            <a:off x="3518510" y="2888966"/>
            <a:ext cx="1415688" cy="157759"/>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5C8432B7-6EB5-9980-61A8-13C7E5D90B9F}"/>
              </a:ext>
            </a:extLst>
          </p:cNvPr>
          <p:cNvSpPr/>
          <p:nvPr/>
        </p:nvSpPr>
        <p:spPr>
          <a:xfrm rot="16200000">
            <a:off x="2699258" y="3630057"/>
            <a:ext cx="3293432" cy="64693"/>
          </a:xfrm>
          <a:prstGeom prst="rect">
            <a:avLst/>
          </a:prstGeom>
          <a:solidFill>
            <a:srgbClr val="CC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285752BD-7DD1-24B5-F279-9FF60DD704E0}"/>
              </a:ext>
            </a:extLst>
          </p:cNvPr>
          <p:cNvSpPr/>
          <p:nvPr/>
        </p:nvSpPr>
        <p:spPr>
          <a:xfrm rot="16200000">
            <a:off x="2775365" y="3225546"/>
            <a:ext cx="2504648" cy="99751"/>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Text Box 5">
            <a:extLst>
              <a:ext uri="{FF2B5EF4-FFF2-40B4-BE49-F238E27FC236}">
                <a16:creationId xmlns:a16="http://schemas.microsoft.com/office/drawing/2014/main" id="{E47A7C80-6066-7D42-673C-49CC3711EC7F}"/>
              </a:ext>
            </a:extLst>
          </p:cNvPr>
          <p:cNvSpPr txBox="1">
            <a:spLocks noChangeArrowheads="1"/>
          </p:cNvSpPr>
          <p:nvPr/>
        </p:nvSpPr>
        <p:spPr bwMode="auto">
          <a:xfrm>
            <a:off x="3365033" y="851733"/>
            <a:ext cx="116394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0" name="正方形/長方形 89">
            <a:extLst>
              <a:ext uri="{FF2B5EF4-FFF2-40B4-BE49-F238E27FC236}">
                <a16:creationId xmlns:a16="http://schemas.microsoft.com/office/drawing/2014/main" id="{490F84C9-2D38-80F1-F95E-14079584E477}"/>
              </a:ext>
            </a:extLst>
          </p:cNvPr>
          <p:cNvSpPr/>
          <p:nvPr/>
        </p:nvSpPr>
        <p:spPr>
          <a:xfrm rot="16200000">
            <a:off x="3871573" y="3721341"/>
            <a:ext cx="3775285" cy="30748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CAC084E4-16C9-472E-8B74-DFE3FA2EB85E}"/>
              </a:ext>
            </a:extLst>
          </p:cNvPr>
          <p:cNvSpPr/>
          <p:nvPr/>
        </p:nvSpPr>
        <p:spPr>
          <a:xfrm rot="16200000">
            <a:off x="5074293" y="4992002"/>
            <a:ext cx="565122"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Text Box 5">
            <a:extLst>
              <a:ext uri="{FF2B5EF4-FFF2-40B4-BE49-F238E27FC236}">
                <a16:creationId xmlns:a16="http://schemas.microsoft.com/office/drawing/2014/main" id="{1C6F3ED0-7F16-0002-A961-2E2C0AD71F19}"/>
              </a:ext>
            </a:extLst>
          </p:cNvPr>
          <p:cNvSpPr txBox="1">
            <a:spLocks noChangeArrowheads="1"/>
          </p:cNvSpPr>
          <p:nvPr/>
        </p:nvSpPr>
        <p:spPr bwMode="auto">
          <a:xfrm>
            <a:off x="3365033" y="2033585"/>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折る</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03" name="直線矢印コネクタ 102">
            <a:extLst>
              <a:ext uri="{FF2B5EF4-FFF2-40B4-BE49-F238E27FC236}">
                <a16:creationId xmlns:a16="http://schemas.microsoft.com/office/drawing/2014/main" id="{7B9794E8-5993-C631-B17D-D517EE8199EA}"/>
              </a:ext>
            </a:extLst>
          </p:cNvPr>
          <p:cNvCxnSpPr>
            <a:cxnSpLocks/>
          </p:cNvCxnSpPr>
          <p:nvPr/>
        </p:nvCxnSpPr>
        <p:spPr>
          <a:xfrm>
            <a:off x="3784061" y="2274862"/>
            <a:ext cx="543555" cy="88289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 Box 5">
            <a:extLst>
              <a:ext uri="{FF2B5EF4-FFF2-40B4-BE49-F238E27FC236}">
                <a16:creationId xmlns:a16="http://schemas.microsoft.com/office/drawing/2014/main" id="{7FBAE860-365B-4728-F48B-B1F46B76B798}"/>
              </a:ext>
            </a:extLst>
          </p:cNvPr>
          <p:cNvSpPr txBox="1">
            <a:spLocks noChangeArrowheads="1"/>
          </p:cNvSpPr>
          <p:nvPr/>
        </p:nvSpPr>
        <p:spPr bwMode="auto">
          <a:xfrm>
            <a:off x="3503640" y="5452829"/>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左側面目盛り</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6" name="Text Box 5">
            <a:extLst>
              <a:ext uri="{FF2B5EF4-FFF2-40B4-BE49-F238E27FC236}">
                <a16:creationId xmlns:a16="http://schemas.microsoft.com/office/drawing/2014/main" id="{1168C523-F2F8-80EC-7A9C-2F149E05E750}"/>
              </a:ext>
            </a:extLst>
          </p:cNvPr>
          <p:cNvSpPr txBox="1">
            <a:spLocks noChangeArrowheads="1"/>
          </p:cNvSpPr>
          <p:nvPr/>
        </p:nvSpPr>
        <p:spPr bwMode="auto">
          <a:xfrm>
            <a:off x="4810672" y="5423636"/>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左側面パネル</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8" name="矢印: 右 107">
            <a:extLst>
              <a:ext uri="{FF2B5EF4-FFF2-40B4-BE49-F238E27FC236}">
                <a16:creationId xmlns:a16="http://schemas.microsoft.com/office/drawing/2014/main" id="{7D5AB3C3-58FA-097F-C986-818E5DB7CE6C}"/>
              </a:ext>
            </a:extLst>
          </p:cNvPr>
          <p:cNvSpPr/>
          <p:nvPr/>
        </p:nvSpPr>
        <p:spPr>
          <a:xfrm>
            <a:off x="4787276" y="3623288"/>
            <a:ext cx="383586" cy="274308"/>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D1289BE2-8BA6-8393-6ECF-76556C12FB24}"/>
              </a:ext>
            </a:extLst>
          </p:cNvPr>
          <p:cNvSpPr/>
          <p:nvPr/>
        </p:nvSpPr>
        <p:spPr>
          <a:xfrm rot="16200000">
            <a:off x="-533556" y="3065490"/>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Text Box 5">
            <a:extLst>
              <a:ext uri="{FF2B5EF4-FFF2-40B4-BE49-F238E27FC236}">
                <a16:creationId xmlns:a16="http://schemas.microsoft.com/office/drawing/2014/main" id="{F596E58E-78EF-7451-F8AB-A99A5DD33ED3}"/>
              </a:ext>
            </a:extLst>
          </p:cNvPr>
          <p:cNvSpPr txBox="1">
            <a:spLocks noChangeArrowheads="1"/>
          </p:cNvSpPr>
          <p:nvPr/>
        </p:nvSpPr>
        <p:spPr bwMode="auto">
          <a:xfrm>
            <a:off x="437084" y="860006"/>
            <a:ext cx="129383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．左側面用紙の底面に両面テープをはる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5" name="Text Box 5">
            <a:extLst>
              <a:ext uri="{FF2B5EF4-FFF2-40B4-BE49-F238E27FC236}">
                <a16:creationId xmlns:a16="http://schemas.microsoft.com/office/drawing/2014/main" id="{EB12300D-2B2A-3EF0-CCBA-12BDCF84238D}"/>
              </a:ext>
            </a:extLst>
          </p:cNvPr>
          <p:cNvSpPr txBox="1">
            <a:spLocks noChangeArrowheads="1"/>
          </p:cNvSpPr>
          <p:nvPr/>
        </p:nvSpPr>
        <p:spPr bwMode="auto">
          <a:xfrm>
            <a:off x="673347" y="2144988"/>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EF7650A4-721B-FBC1-310A-8EC50E88A9CF}"/>
              </a:ext>
            </a:extLst>
          </p:cNvPr>
          <p:cNvSpPr/>
          <p:nvPr/>
        </p:nvSpPr>
        <p:spPr>
          <a:xfrm rot="16200000">
            <a:off x="1056299" y="5076455"/>
            <a:ext cx="395906" cy="80626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1536F624-32F8-86EF-864C-66C91CC40159}"/>
              </a:ext>
            </a:extLst>
          </p:cNvPr>
          <p:cNvSpPr/>
          <p:nvPr/>
        </p:nvSpPr>
        <p:spPr>
          <a:xfrm rot="16200000">
            <a:off x="1033315" y="5274616"/>
            <a:ext cx="213937" cy="53641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BA7DE263-32ED-6C12-1093-B02ED6707A04}"/>
              </a:ext>
            </a:extLst>
          </p:cNvPr>
          <p:cNvSpPr/>
          <p:nvPr/>
        </p:nvSpPr>
        <p:spPr>
          <a:xfrm rot="16200000">
            <a:off x="1461768" y="5384812"/>
            <a:ext cx="113549" cy="22143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699645E2-EC7B-A55B-80A9-45055052EFA1}"/>
              </a:ext>
            </a:extLst>
          </p:cNvPr>
          <p:cNvSpPr/>
          <p:nvPr/>
        </p:nvSpPr>
        <p:spPr>
          <a:xfrm>
            <a:off x="869438" y="5271711"/>
            <a:ext cx="765683" cy="278659"/>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正方形/長方形 129">
            <a:extLst>
              <a:ext uri="{FF2B5EF4-FFF2-40B4-BE49-F238E27FC236}">
                <a16:creationId xmlns:a16="http://schemas.microsoft.com/office/drawing/2014/main" id="{B5BB52A1-3E56-D98D-1978-D28C728827E6}"/>
              </a:ext>
            </a:extLst>
          </p:cNvPr>
          <p:cNvSpPr/>
          <p:nvPr/>
        </p:nvSpPr>
        <p:spPr>
          <a:xfrm>
            <a:off x="877773" y="5584104"/>
            <a:ext cx="530050" cy="6568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Text Box 5">
            <a:extLst>
              <a:ext uri="{FF2B5EF4-FFF2-40B4-BE49-F238E27FC236}">
                <a16:creationId xmlns:a16="http://schemas.microsoft.com/office/drawing/2014/main" id="{33B0CAD7-11B7-2147-DFE3-0903B4263B9F}"/>
              </a:ext>
            </a:extLst>
          </p:cNvPr>
          <p:cNvSpPr txBox="1">
            <a:spLocks noChangeArrowheads="1"/>
          </p:cNvSpPr>
          <p:nvPr/>
        </p:nvSpPr>
        <p:spPr bwMode="auto">
          <a:xfrm>
            <a:off x="738265" y="6047885"/>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33" name="直線矢印コネクタ 132">
            <a:extLst>
              <a:ext uri="{FF2B5EF4-FFF2-40B4-BE49-F238E27FC236}">
                <a16:creationId xmlns:a16="http://schemas.microsoft.com/office/drawing/2014/main" id="{19BE8F6B-E6E8-5945-B472-CB87D33CAB98}"/>
              </a:ext>
            </a:extLst>
          </p:cNvPr>
          <p:cNvCxnSpPr>
            <a:cxnSpLocks/>
          </p:cNvCxnSpPr>
          <p:nvPr/>
        </p:nvCxnSpPr>
        <p:spPr>
          <a:xfrm flipV="1">
            <a:off x="1084001" y="5575374"/>
            <a:ext cx="80171" cy="4545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90AA99D-6D71-2564-63FC-939FE126F2D0}"/>
              </a:ext>
            </a:extLst>
          </p:cNvPr>
          <p:cNvSpPr/>
          <p:nvPr/>
        </p:nvSpPr>
        <p:spPr>
          <a:xfrm rot="16200000">
            <a:off x="932390" y="3046558"/>
            <a:ext cx="3248348" cy="116252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8FD6E44-AAAE-C45E-83FD-F9264A0B3F30}"/>
              </a:ext>
            </a:extLst>
          </p:cNvPr>
          <p:cNvSpPr/>
          <p:nvPr/>
        </p:nvSpPr>
        <p:spPr>
          <a:xfrm rot="16200000">
            <a:off x="2493548" y="4983144"/>
            <a:ext cx="343282" cy="916435"/>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1B960C0-0D23-4FA2-7886-B22167E86001}"/>
              </a:ext>
            </a:extLst>
          </p:cNvPr>
          <p:cNvSpPr/>
          <p:nvPr/>
        </p:nvSpPr>
        <p:spPr>
          <a:xfrm rot="16200000">
            <a:off x="942904" y="3065843"/>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5">
            <a:extLst>
              <a:ext uri="{FF2B5EF4-FFF2-40B4-BE49-F238E27FC236}">
                <a16:creationId xmlns:a16="http://schemas.microsoft.com/office/drawing/2014/main" id="{186B90B1-83B3-3C5A-8D7B-5C03636A2948}"/>
              </a:ext>
            </a:extLst>
          </p:cNvPr>
          <p:cNvSpPr txBox="1">
            <a:spLocks noChangeArrowheads="1"/>
          </p:cNvSpPr>
          <p:nvPr/>
        </p:nvSpPr>
        <p:spPr bwMode="auto">
          <a:xfrm>
            <a:off x="1927466" y="876370"/>
            <a:ext cx="1195942"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．左側面パネルに補強用紙をはる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285D9BCC-3F95-69EF-A568-7A45E2606950}"/>
              </a:ext>
            </a:extLst>
          </p:cNvPr>
          <p:cNvSpPr/>
          <p:nvPr/>
        </p:nvSpPr>
        <p:spPr>
          <a:xfrm>
            <a:off x="3746046" y="5296524"/>
            <a:ext cx="803243" cy="15399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366737CE-9B3F-9244-D05B-4E32E6CCB846}"/>
              </a:ext>
            </a:extLst>
          </p:cNvPr>
          <p:cNvSpPr/>
          <p:nvPr/>
        </p:nvSpPr>
        <p:spPr>
          <a:xfrm>
            <a:off x="3746046" y="5682074"/>
            <a:ext cx="803243" cy="175577"/>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Text Box 5">
            <a:extLst>
              <a:ext uri="{FF2B5EF4-FFF2-40B4-BE49-F238E27FC236}">
                <a16:creationId xmlns:a16="http://schemas.microsoft.com/office/drawing/2014/main" id="{0926044E-419F-7243-2678-3798E0103A41}"/>
              </a:ext>
            </a:extLst>
          </p:cNvPr>
          <p:cNvSpPr txBox="1">
            <a:spLocks noChangeArrowheads="1"/>
          </p:cNvSpPr>
          <p:nvPr/>
        </p:nvSpPr>
        <p:spPr bwMode="auto">
          <a:xfrm>
            <a:off x="3404376" y="6173871"/>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BA7679E9-9D3B-8130-02B0-2A14A8F95C69}"/>
              </a:ext>
            </a:extLst>
          </p:cNvPr>
          <p:cNvCxnSpPr>
            <a:cxnSpLocks/>
          </p:cNvCxnSpPr>
          <p:nvPr/>
        </p:nvCxnSpPr>
        <p:spPr>
          <a:xfrm flipV="1">
            <a:off x="3750112" y="5701360"/>
            <a:ext cx="80171" cy="4545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C004DECE-B5D0-05E6-6F62-F1C7E625A662}"/>
              </a:ext>
            </a:extLst>
          </p:cNvPr>
          <p:cNvSpPr/>
          <p:nvPr/>
        </p:nvSpPr>
        <p:spPr>
          <a:xfrm rot="16200000">
            <a:off x="7528234" y="5087423"/>
            <a:ext cx="505932"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5">
            <a:extLst>
              <a:ext uri="{FF2B5EF4-FFF2-40B4-BE49-F238E27FC236}">
                <a16:creationId xmlns:a16="http://schemas.microsoft.com/office/drawing/2014/main" id="{E81CB148-CB54-40DF-1087-1857AA3EDBA6}"/>
              </a:ext>
            </a:extLst>
          </p:cNvPr>
          <p:cNvSpPr txBox="1">
            <a:spLocks noChangeArrowheads="1"/>
          </p:cNvSpPr>
          <p:nvPr/>
        </p:nvSpPr>
        <p:spPr bwMode="auto">
          <a:xfrm>
            <a:off x="6812455" y="876370"/>
            <a:ext cx="1928378" cy="52322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．左側面と右側面をはりつける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正方形/長方形 22">
            <a:extLst>
              <a:ext uri="{FF2B5EF4-FFF2-40B4-BE49-F238E27FC236}">
                <a16:creationId xmlns:a16="http://schemas.microsoft.com/office/drawing/2014/main" id="{121C96CA-6E2D-EE27-8739-634544E2FFA4}"/>
              </a:ext>
            </a:extLst>
          </p:cNvPr>
          <p:cNvSpPr/>
          <p:nvPr/>
        </p:nvSpPr>
        <p:spPr>
          <a:xfrm rot="16200000">
            <a:off x="6756882" y="3784004"/>
            <a:ext cx="3842119" cy="27152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74057F5-BF6E-EF86-9674-31C94FC801A5}"/>
              </a:ext>
            </a:extLst>
          </p:cNvPr>
          <p:cNvSpPr/>
          <p:nvPr/>
        </p:nvSpPr>
        <p:spPr>
          <a:xfrm rot="16200000" flipV="1">
            <a:off x="7887825" y="4485130"/>
            <a:ext cx="1415688" cy="1143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54DC667-3E21-250F-F806-C50C8C8C5A41}"/>
              </a:ext>
            </a:extLst>
          </p:cNvPr>
          <p:cNvSpPr/>
          <p:nvPr/>
        </p:nvSpPr>
        <p:spPr>
          <a:xfrm rot="16200000" flipV="1">
            <a:off x="8546803" y="5455765"/>
            <a:ext cx="197772" cy="19027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5D6908A-56D5-8FEF-FB61-E79650197289}"/>
              </a:ext>
            </a:extLst>
          </p:cNvPr>
          <p:cNvSpPr/>
          <p:nvPr/>
        </p:nvSpPr>
        <p:spPr>
          <a:xfrm rot="16200000">
            <a:off x="6578972" y="3881269"/>
            <a:ext cx="3851229" cy="67864"/>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4923BD6-78BE-DB46-CD42-A4807C30E2E8}"/>
              </a:ext>
            </a:extLst>
          </p:cNvPr>
          <p:cNvSpPr/>
          <p:nvPr/>
        </p:nvSpPr>
        <p:spPr>
          <a:xfrm rot="16200000" flipV="1">
            <a:off x="7887824" y="2812310"/>
            <a:ext cx="1415688" cy="1143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Box 5">
            <a:extLst>
              <a:ext uri="{FF2B5EF4-FFF2-40B4-BE49-F238E27FC236}">
                <a16:creationId xmlns:a16="http://schemas.microsoft.com/office/drawing/2014/main" id="{8B532A43-7D15-EC14-B41D-722114B2F9AA}"/>
              </a:ext>
            </a:extLst>
          </p:cNvPr>
          <p:cNvSpPr txBox="1">
            <a:spLocks noChangeArrowheads="1"/>
          </p:cNvSpPr>
          <p:nvPr/>
        </p:nvSpPr>
        <p:spPr bwMode="auto">
          <a:xfrm>
            <a:off x="7172521" y="2453546"/>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9" name="Text Box 5">
            <a:extLst>
              <a:ext uri="{FF2B5EF4-FFF2-40B4-BE49-F238E27FC236}">
                <a16:creationId xmlns:a16="http://schemas.microsoft.com/office/drawing/2014/main" id="{84227438-AA70-5918-8B7F-E43976CAC8C5}"/>
              </a:ext>
            </a:extLst>
          </p:cNvPr>
          <p:cNvSpPr txBox="1">
            <a:spLocks noChangeArrowheads="1"/>
          </p:cNvSpPr>
          <p:nvPr/>
        </p:nvSpPr>
        <p:spPr bwMode="auto">
          <a:xfrm>
            <a:off x="7324515" y="1737098"/>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側面図</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0" name="Text Box 5">
            <a:extLst>
              <a:ext uri="{FF2B5EF4-FFF2-40B4-BE49-F238E27FC236}">
                <a16:creationId xmlns:a16="http://schemas.microsoft.com/office/drawing/2014/main" id="{542BC06A-6F05-BAC2-5978-47E000624766}"/>
              </a:ext>
            </a:extLst>
          </p:cNvPr>
          <p:cNvSpPr txBox="1">
            <a:spLocks noChangeArrowheads="1"/>
          </p:cNvSpPr>
          <p:nvPr/>
        </p:nvSpPr>
        <p:spPr bwMode="auto">
          <a:xfrm>
            <a:off x="8180994" y="1721366"/>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正面図</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5" name="正方形/長方形 34">
            <a:extLst>
              <a:ext uri="{FF2B5EF4-FFF2-40B4-BE49-F238E27FC236}">
                <a16:creationId xmlns:a16="http://schemas.microsoft.com/office/drawing/2014/main" id="{E749F388-25A1-B8ED-5663-5DA055BF7878}"/>
              </a:ext>
            </a:extLst>
          </p:cNvPr>
          <p:cNvSpPr/>
          <p:nvPr/>
        </p:nvSpPr>
        <p:spPr>
          <a:xfrm rot="16200000">
            <a:off x="5895547" y="3103851"/>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Text Box 5">
            <a:extLst>
              <a:ext uri="{FF2B5EF4-FFF2-40B4-BE49-F238E27FC236}">
                <a16:creationId xmlns:a16="http://schemas.microsoft.com/office/drawing/2014/main" id="{961D24FB-654F-AEBC-B6C7-F6108812F20C}"/>
              </a:ext>
            </a:extLst>
          </p:cNvPr>
          <p:cNvSpPr txBox="1">
            <a:spLocks noChangeArrowheads="1"/>
          </p:cNvSpPr>
          <p:nvPr/>
        </p:nvSpPr>
        <p:spPr bwMode="auto">
          <a:xfrm>
            <a:off x="5950184" y="5946485"/>
            <a:ext cx="3035298"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最初に左と右の側面の角を合わせて、少しずつ両面テープをはがし外側に向けて（角から上へ、角から下へ向かって）はりつける</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20D68E26-4831-FACF-A521-24E82ED13E9D}"/>
              </a:ext>
            </a:extLst>
          </p:cNvPr>
          <p:cNvSpPr/>
          <p:nvPr/>
        </p:nvSpPr>
        <p:spPr>
          <a:xfrm rot="16200000">
            <a:off x="8477401" y="5504510"/>
            <a:ext cx="599736" cy="7287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835C560B-FA78-FCD3-A9C5-A9A435B14E79}"/>
              </a:ext>
            </a:extLst>
          </p:cNvPr>
          <p:cNvSpPr/>
          <p:nvPr/>
        </p:nvSpPr>
        <p:spPr>
          <a:xfrm rot="16200000">
            <a:off x="8612577" y="5317156"/>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221BE01D-75BA-8833-652B-697BCC8D09CC}"/>
              </a:ext>
            </a:extLst>
          </p:cNvPr>
          <p:cNvSpPr/>
          <p:nvPr/>
        </p:nvSpPr>
        <p:spPr>
          <a:xfrm rot="16200000">
            <a:off x="8612577" y="5263669"/>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92D902A-8A3D-D958-B615-E4F1E2D50157}"/>
              </a:ext>
            </a:extLst>
          </p:cNvPr>
          <p:cNvSpPr/>
          <p:nvPr/>
        </p:nvSpPr>
        <p:spPr>
          <a:xfrm rot="16200000">
            <a:off x="8612577" y="5200136"/>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5DBC4162-CE36-9397-5592-4EDCB720A8FF}"/>
              </a:ext>
            </a:extLst>
          </p:cNvPr>
          <p:cNvSpPr/>
          <p:nvPr/>
        </p:nvSpPr>
        <p:spPr>
          <a:xfrm rot="16200000">
            <a:off x="8612577" y="5703020"/>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46E8F09C-6EDA-7D17-F43D-1EE60587BAF0}"/>
              </a:ext>
            </a:extLst>
          </p:cNvPr>
          <p:cNvSpPr/>
          <p:nvPr/>
        </p:nvSpPr>
        <p:spPr>
          <a:xfrm rot="16200000">
            <a:off x="8612577" y="5649533"/>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34661317-3D5D-6377-AE87-FC376AC968CF}"/>
              </a:ext>
            </a:extLst>
          </p:cNvPr>
          <p:cNvSpPr/>
          <p:nvPr/>
        </p:nvSpPr>
        <p:spPr>
          <a:xfrm rot="16200000">
            <a:off x="8612577" y="5586000"/>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65616CD-13CA-47BC-6668-7A7AE78EDDB9}"/>
              </a:ext>
            </a:extLst>
          </p:cNvPr>
          <p:cNvSpPr/>
          <p:nvPr/>
        </p:nvSpPr>
        <p:spPr>
          <a:xfrm rot="16200000">
            <a:off x="6169029" y="3836023"/>
            <a:ext cx="3733572" cy="14994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08909A37-B32C-720E-ACD5-A8C94C98DE7F}"/>
              </a:ext>
            </a:extLst>
          </p:cNvPr>
          <p:cNvPicPr>
            <a:picLocks noChangeAspect="1"/>
          </p:cNvPicPr>
          <p:nvPr/>
        </p:nvPicPr>
        <p:blipFill>
          <a:blip r:embed="rId3"/>
          <a:stretch>
            <a:fillRect/>
          </a:stretch>
        </p:blipFill>
        <p:spPr>
          <a:xfrm>
            <a:off x="8114451" y="2044211"/>
            <a:ext cx="123434" cy="3758734"/>
          </a:xfrm>
          <a:prstGeom prst="rect">
            <a:avLst/>
          </a:prstGeom>
        </p:spPr>
      </p:pic>
      <p:cxnSp>
        <p:nvCxnSpPr>
          <p:cNvPr id="31" name="直線矢印コネクタ 30">
            <a:extLst>
              <a:ext uri="{FF2B5EF4-FFF2-40B4-BE49-F238E27FC236}">
                <a16:creationId xmlns:a16="http://schemas.microsoft.com/office/drawing/2014/main" id="{2720B499-2019-C021-0E11-238A7685C32F}"/>
              </a:ext>
            </a:extLst>
          </p:cNvPr>
          <p:cNvCxnSpPr>
            <a:cxnSpLocks/>
          </p:cNvCxnSpPr>
          <p:nvPr/>
        </p:nvCxnSpPr>
        <p:spPr>
          <a:xfrm flipV="1">
            <a:off x="6806117" y="5328387"/>
            <a:ext cx="1151108" cy="5929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 Box 5">
            <a:extLst>
              <a:ext uri="{FF2B5EF4-FFF2-40B4-BE49-F238E27FC236}">
                <a16:creationId xmlns:a16="http://schemas.microsoft.com/office/drawing/2014/main" id="{AA744661-8D7F-7F81-1CAC-237E8DBC9D83}"/>
              </a:ext>
            </a:extLst>
          </p:cNvPr>
          <p:cNvSpPr txBox="1">
            <a:spLocks noChangeArrowheads="1"/>
          </p:cNvSpPr>
          <p:nvPr/>
        </p:nvSpPr>
        <p:spPr bwMode="auto">
          <a:xfrm>
            <a:off x="4800963" y="843885"/>
            <a:ext cx="116394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．右側面目盛用紙をパネルにはる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508211130"/>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1826</TotalTime>
  <Words>6401</Words>
  <Application>Microsoft Office PowerPoint</Application>
  <PresentationFormat>画面に合わせる (4:3)</PresentationFormat>
  <Paragraphs>558</Paragraphs>
  <Slides>36</Slides>
  <Notes>35</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36</vt:i4>
      </vt:variant>
    </vt:vector>
  </HeadingPairs>
  <TitlesOfParts>
    <vt:vector size="50" baseType="lpstr">
      <vt:lpstr>Hiragino Sans</vt:lpstr>
      <vt:lpstr>ＭＳ Ｐゴシック</vt:lpstr>
      <vt:lpstr>ＭＳ ゴシック</vt:lpstr>
      <vt:lpstr>メイリオ</vt:lpstr>
      <vt:lpstr>メイリオ</vt:lpstr>
      <vt:lpstr>游ゴシック</vt:lpstr>
      <vt:lpstr>游ゴシック Light</vt:lpstr>
      <vt:lpstr>游明朝</vt:lpstr>
      <vt:lpstr>Arial</vt:lpstr>
      <vt:lpstr>Roboto</vt:lpstr>
      <vt:lpstr>Tahoma</vt:lpstr>
      <vt:lpstr>Verdana</vt:lpstr>
      <vt:lpstr>4_natural4-s-1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zaq6483</cp:lastModifiedBy>
  <cp:revision>13</cp:revision>
  <cp:lastPrinted>2023-12-21T05:39:07Z</cp:lastPrinted>
  <dcterms:created xsi:type="dcterms:W3CDTF">2012-12-31T00:15:14Z</dcterms:created>
  <dcterms:modified xsi:type="dcterms:W3CDTF">2024-06-18T04:21:13Z</dcterms:modified>
</cp:coreProperties>
</file>