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20"/>
  </p:notesMasterIdLst>
  <p:handoutMasterIdLst>
    <p:handoutMasterId r:id="rId21"/>
  </p:handoutMasterIdLst>
  <p:sldIdLst>
    <p:sldId id="568" r:id="rId3"/>
    <p:sldId id="588" r:id="rId4"/>
    <p:sldId id="596" r:id="rId5"/>
    <p:sldId id="597" r:id="rId6"/>
    <p:sldId id="598" r:id="rId7"/>
    <p:sldId id="603" r:id="rId8"/>
    <p:sldId id="599" r:id="rId9"/>
    <p:sldId id="605" r:id="rId10"/>
    <p:sldId id="587" r:id="rId11"/>
    <p:sldId id="586" r:id="rId12"/>
    <p:sldId id="604" r:id="rId13"/>
    <p:sldId id="607" r:id="rId14"/>
    <p:sldId id="606" r:id="rId15"/>
    <p:sldId id="414" r:id="rId16"/>
    <p:sldId id="602" r:id="rId17"/>
    <p:sldId id="608" r:id="rId18"/>
    <p:sldId id="549" r:id="rId19"/>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FCFDF1"/>
    <a:srgbClr val="CC9900"/>
    <a:srgbClr val="FFCCFF"/>
    <a:srgbClr val="FFFFFF"/>
    <a:srgbClr val="FFFF66"/>
    <a:srgbClr val="66CCFF"/>
    <a:srgbClr val="CCFF33"/>
    <a:srgbClr val="66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598" autoAdjust="0"/>
    <p:restoredTop sz="70336" autoAdjust="0"/>
  </p:normalViewPr>
  <p:slideViewPr>
    <p:cSldViewPr>
      <p:cViewPr varScale="1">
        <p:scale>
          <a:sx n="65" d="100"/>
          <a:sy n="65" d="100"/>
        </p:scale>
        <p:origin x="66" y="294"/>
      </p:cViewPr>
      <p:guideLst>
        <p:guide orient="horz" pos="2160"/>
        <p:guide pos="2880"/>
      </p:guideLst>
    </p:cSldViewPr>
  </p:slideViewPr>
  <p:outlineViewPr>
    <p:cViewPr>
      <p:scale>
        <a:sx n="25" d="100"/>
        <a:sy n="25"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70" d="100"/>
          <a:sy n="70" d="100"/>
        </p:scale>
        <p:origin x="2796" y="48"/>
      </p:cViewPr>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1"/>
            <a:ext cx="3053761" cy="473749"/>
          </a:xfrm>
          <a:prstGeom prst="rect">
            <a:avLst/>
          </a:prstGeom>
          <a:noFill/>
          <a:ln>
            <a:noFill/>
          </a:ln>
          <a:effectLst/>
        </p:spPr>
        <p:txBody>
          <a:bodyPr vert="horz" wrap="square" lIns="95489" tIns="47744" rIns="95489" bIns="47744" numCol="1" anchor="t" anchorCtr="0" compatLnSpc="1">
            <a:prstTxWarp prst="textNoShape">
              <a:avLst/>
            </a:prstTxWarp>
          </a:bodyPr>
          <a:lstStyle>
            <a:lvl1pPr algn="l" defTabSz="954944"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4019058" y="1"/>
            <a:ext cx="3053761" cy="473749"/>
          </a:xfrm>
          <a:prstGeom prst="rect">
            <a:avLst/>
          </a:prstGeom>
          <a:noFill/>
          <a:ln>
            <a:noFill/>
          </a:ln>
          <a:effectLst/>
        </p:spPr>
        <p:txBody>
          <a:bodyPr vert="horz" wrap="square" lIns="95489" tIns="47744" rIns="95489" bIns="47744" numCol="1" anchor="t" anchorCtr="0" compatLnSpc="1">
            <a:prstTxWarp prst="textNoShape">
              <a:avLst/>
            </a:prstTxWarp>
          </a:bodyPr>
          <a:lstStyle>
            <a:lvl1pPr algn="r" defTabSz="954944"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2023/10/20</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721657"/>
            <a:ext cx="3053761" cy="475382"/>
          </a:xfrm>
          <a:prstGeom prst="rect">
            <a:avLst/>
          </a:prstGeom>
          <a:noFill/>
          <a:ln>
            <a:noFill/>
          </a:ln>
          <a:effectLst/>
        </p:spPr>
        <p:txBody>
          <a:bodyPr vert="horz" wrap="square" lIns="95489" tIns="47744" rIns="95489" bIns="47744" numCol="1" anchor="b" anchorCtr="0" compatLnSpc="1">
            <a:prstTxWarp prst="textNoShape">
              <a:avLst/>
            </a:prstTxWarp>
          </a:bodyPr>
          <a:lstStyle>
            <a:lvl1pPr algn="l" defTabSz="954944"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4019058" y="9721657"/>
            <a:ext cx="3053761" cy="475382"/>
          </a:xfrm>
          <a:prstGeom prst="rect">
            <a:avLst/>
          </a:prstGeom>
          <a:noFill/>
          <a:ln>
            <a:noFill/>
          </a:ln>
          <a:effectLst/>
        </p:spPr>
        <p:txBody>
          <a:bodyPr vert="horz" wrap="square" lIns="95489" tIns="47744" rIns="95489" bIns="47744" numCol="1" anchor="b" anchorCtr="0" compatLnSpc="1">
            <a:prstTxWarp prst="textNoShape">
              <a:avLst/>
            </a:prstTxWarp>
          </a:bodyPr>
          <a:lstStyle>
            <a:lvl1pPr algn="r" defTabSz="954944">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8427" cy="512956"/>
          </a:xfrm>
          <a:prstGeom prst="rect">
            <a:avLst/>
          </a:prstGeom>
          <a:noFill/>
          <a:ln>
            <a:noFill/>
          </a:ln>
        </p:spPr>
        <p:txBody>
          <a:bodyPr vert="horz" wrap="square" lIns="95489" tIns="47744" rIns="95489" bIns="47744" numCol="1" anchor="t" anchorCtr="0" compatLnSpc="1">
            <a:prstTxWarp prst="textNoShape">
              <a:avLst/>
            </a:prstTxWarp>
          </a:bodyPr>
          <a:lstStyle>
            <a:lvl1pPr algn="l" defTabSz="954944"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4023992" y="0"/>
            <a:ext cx="3078427" cy="512956"/>
          </a:xfrm>
          <a:prstGeom prst="rect">
            <a:avLst/>
          </a:prstGeom>
          <a:noFill/>
          <a:ln>
            <a:noFill/>
          </a:ln>
        </p:spPr>
        <p:txBody>
          <a:bodyPr vert="horz" wrap="square" lIns="95489" tIns="47744" rIns="95489" bIns="47744" numCol="1" anchor="t" anchorCtr="0" compatLnSpc="1">
            <a:prstTxWarp prst="textNoShape">
              <a:avLst/>
            </a:prstTxWarp>
          </a:bodyPr>
          <a:lstStyle>
            <a:lvl1pPr algn="r" defTabSz="954944"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9377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10407" y="4861646"/>
            <a:ext cx="5683250" cy="4605168"/>
          </a:xfrm>
          <a:prstGeom prst="rect">
            <a:avLst/>
          </a:prstGeom>
          <a:noFill/>
          <a:ln>
            <a:noFill/>
          </a:ln>
        </p:spPr>
        <p:txBody>
          <a:bodyPr vert="horz" wrap="square" lIns="95489" tIns="47744" rIns="95489" bIns="47744"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720023"/>
            <a:ext cx="3078427" cy="512956"/>
          </a:xfrm>
          <a:prstGeom prst="rect">
            <a:avLst/>
          </a:prstGeom>
          <a:noFill/>
          <a:ln>
            <a:noFill/>
          </a:ln>
        </p:spPr>
        <p:txBody>
          <a:bodyPr vert="horz" wrap="square" lIns="95489" tIns="47744" rIns="95489" bIns="47744" numCol="1" anchor="b" anchorCtr="0" compatLnSpc="1">
            <a:prstTxWarp prst="textNoShape">
              <a:avLst/>
            </a:prstTxWarp>
          </a:bodyPr>
          <a:lstStyle>
            <a:lvl1pPr algn="l" defTabSz="954944"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4023992" y="9720023"/>
            <a:ext cx="3078427" cy="512956"/>
          </a:xfrm>
          <a:prstGeom prst="rect">
            <a:avLst/>
          </a:prstGeom>
          <a:noFill/>
          <a:ln>
            <a:noFill/>
          </a:ln>
        </p:spPr>
        <p:txBody>
          <a:bodyPr vert="horz" wrap="square" lIns="95489" tIns="47744" rIns="95489" bIns="47744" numCol="1" anchor="b" anchorCtr="0" compatLnSpc="1">
            <a:prstTxWarp prst="textNoShape">
              <a:avLst/>
            </a:prstTxWarp>
          </a:bodyPr>
          <a:lstStyle>
            <a:lvl1pPr algn="r" defTabSz="954944">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gh.ed.jp/TNPJP/nineplanets/spacecraft.html#marin2" TargetMode="External"/><Relationship Id="rId7" Type="http://schemas.openxmlformats.org/officeDocument/2006/relationships/hyperlink" Target="https://www.cgh.ed.jp/TNPJP/nineplanets/spacecraft.html#magella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gh.ed.jp/TNPJP/nineplanets/spacecraft.html#venera9" TargetMode="External"/><Relationship Id="rId5" Type="http://schemas.openxmlformats.org/officeDocument/2006/relationships/hyperlink" Target="https://www.cgh.ed.jp/TNPJP/nineplanets/spacecraft.html#venera7" TargetMode="External"/><Relationship Id="rId4" Type="http://schemas.openxmlformats.org/officeDocument/2006/relationships/hyperlink" Target="https://www.cgh.ed.jp/TNPJP/nineplanets/spacecraft.html#pioneervenus"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11.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6" Type="http://schemas.openxmlformats.org/officeDocument/2006/relationships/hyperlink" Target="https://www.weblio.jp/content/%E5%91%BC%E3%81%B0%E3%82%8C%E3%81%BE%E3%81%99" TargetMode="External"/><Relationship Id="rId21" Type="http://schemas.openxmlformats.org/officeDocument/2006/relationships/hyperlink" Target="https://www.weblio.jp/content/Global+Positioning+System" TargetMode="External"/><Relationship Id="rId34" Type="http://schemas.openxmlformats.org/officeDocument/2006/relationships/hyperlink" Target="https://www.weblio.jp/content/%E7%99%BA%E4%BF%A1%E3%81%97" TargetMode="External"/><Relationship Id="rId42" Type="http://schemas.openxmlformats.org/officeDocument/2006/relationships/hyperlink" Target="https://www.weblio.jp/content/%E7%89%B9%E5%AE%9A%E3%81%97%E3%81%BE%E3%81%99" TargetMode="External"/><Relationship Id="rId47" Type="http://schemas.openxmlformats.org/officeDocument/2006/relationships/hyperlink" Target="https://www.weblio.jp/content/%E5%BF%9C%E7%AD%94%E6%99%82%E9%96%93" TargetMode="External"/><Relationship Id="rId50" Type="http://schemas.openxmlformats.org/officeDocument/2006/relationships/hyperlink" Target="https://www.weblio.jp/content/3%E6%AC%A1%E5%85%83" TargetMode="External"/><Relationship Id="rId55" Type="http://schemas.openxmlformats.org/officeDocument/2006/relationships/hyperlink" Target="https://www.weblio.jp/content/%E7%99%BA%E4%BF%A1%E8%80%85" TargetMode="External"/><Relationship Id="rId63" Type="http://schemas.openxmlformats.org/officeDocument/2006/relationships/hyperlink" Target="https://www.weblio.jp/content/%E3%82%B9%E3%83%9E%E3%83%BC%E3%83%88%E3%83%95%E3%82%A9%E3%83%B3" TargetMode="External"/><Relationship Id="rId7" Type="http://schemas.openxmlformats.org/officeDocument/2006/relationships/hyperlink" Target="https://www.weblio.jp/content/%E3%82%B8%E3%83%BC%E3%83%94%E3%83%BC%E3%82%A8%E3%82%B9" TargetMode="External"/><Relationship Id="rId2" Type="http://schemas.openxmlformats.org/officeDocument/2006/relationships/slide" Target="../slides/slide13.xml"/><Relationship Id="rId16" Type="http://schemas.openxmlformats.org/officeDocument/2006/relationships/hyperlink" Target="https://www.weblio.jp/content/%E7%B7%AF%E5%BA%A6%E3%83%BB%E7%B5%8C%E5%BA%A6" TargetMode="External"/><Relationship Id="rId29" Type="http://schemas.openxmlformats.org/officeDocument/2006/relationships/hyperlink" Target="https://www.weblio.jp/content/km" TargetMode="External"/><Relationship Id="rId11" Type="http://schemas.openxmlformats.org/officeDocument/2006/relationships/hyperlink" Target="https://www.weblio.jp/content/%E8%A8%88%E6%B8%AC" TargetMode="External"/><Relationship Id="rId24" Type="http://schemas.openxmlformats.org/officeDocument/2006/relationships/hyperlink" Target="https://www.weblio.jp/content/%E5%9C%B0%E7%90%83" TargetMode="External"/><Relationship Id="rId32" Type="http://schemas.openxmlformats.org/officeDocument/2006/relationships/hyperlink" Target="https://www.weblio.jp/content/GPS%E8%A1%9B%E6%98%9F" TargetMode="External"/><Relationship Id="rId37" Type="http://schemas.openxmlformats.org/officeDocument/2006/relationships/hyperlink" Target="https://www.weblio.jp/content/%E3%82%8F%E3%81%9A%E3%81%8B%E3%81%AA" TargetMode="External"/><Relationship Id="rId40" Type="http://schemas.openxmlformats.org/officeDocument/2006/relationships/hyperlink" Target="https://www.weblio.jp/content/%E7%85%A7%E5%90%88%E3%81%99%E3%82%8B" TargetMode="External"/><Relationship Id="rId45" Type="http://schemas.openxmlformats.org/officeDocument/2006/relationships/hyperlink" Target="https://www.weblio.jp/content/%E6%8E%88%E5%8F%97%E3%81%99%E3%82%8B" TargetMode="External"/><Relationship Id="rId53" Type="http://schemas.openxmlformats.org/officeDocument/2006/relationships/hyperlink" Target="https://www.weblio.jp/content/%E3%81%A7%E3%81%8D%E3%81%BE%E3%81%99" TargetMode="External"/><Relationship Id="rId58" Type="http://schemas.openxmlformats.org/officeDocument/2006/relationships/hyperlink" Target="https://www.weblio.jp/content/%E3%81%A8%E3%81%84%E3%81%86%E3%82%8F%E3%81%91%E3%81%A7" TargetMode="External"/><Relationship Id="rId66" Type="http://schemas.openxmlformats.org/officeDocument/2006/relationships/hyperlink" Target="https://www.weblio.jp/content/%E4%B8%8D%E5%8F%AF%E6%AC%A0" TargetMode="External"/><Relationship Id="rId5" Type="http://schemas.openxmlformats.org/officeDocument/2006/relationships/hyperlink" Target="https://ja.wikipedia.org/wiki/%E8%88%AA%E7%A9%BA%E6%A9%9F" TargetMode="External"/><Relationship Id="rId61" Type="http://schemas.openxmlformats.org/officeDocument/2006/relationships/hyperlink" Target="https://www.weblio.jp/content/%E6%9C%80%E8%BF%91" TargetMode="External"/><Relationship Id="rId19" Type="http://schemas.openxmlformats.org/officeDocument/2006/relationships/hyperlink" Target="https://www.weblio.jp/content/%E5%88%A9%E7%94%A8%E3%81%95%E3%82%8C" TargetMode="External"/><Relationship Id="rId14" Type="http://schemas.openxmlformats.org/officeDocument/2006/relationships/hyperlink" Target="https://www.weblio.jp/content/%E3%81%82%E3%82%89%E3%82%86%E3%82%8B" TargetMode="External"/><Relationship Id="rId22" Type="http://schemas.openxmlformats.org/officeDocument/2006/relationships/hyperlink" Target="https://www.weblio.jp/content/%E7%9B%B4%E8%A8%B3" TargetMode="External"/><Relationship Id="rId27" Type="http://schemas.openxmlformats.org/officeDocument/2006/relationships/hyperlink" Target="https://www.weblio.jp/content/%E7%AB%AF%E6%9C%AB" TargetMode="External"/><Relationship Id="rId30" Type="http://schemas.openxmlformats.org/officeDocument/2006/relationships/hyperlink" Target="https://www.weblio.jp/content/%E8%BB%8C%E9%81%93%E4%B8%8A" TargetMode="External"/><Relationship Id="rId35" Type="http://schemas.openxmlformats.org/officeDocument/2006/relationships/hyperlink" Target="https://www.weblio.jp/content/%E5%BF%9C%E7%AD%94" TargetMode="External"/><Relationship Id="rId43" Type="http://schemas.openxmlformats.org/officeDocument/2006/relationships/hyperlink" Target="https://www.weblio.jp/content/%E8%A4%87%E6%95%B0" TargetMode="External"/><Relationship Id="rId48" Type="http://schemas.openxmlformats.org/officeDocument/2006/relationships/hyperlink" Target="https://www.weblio.jp/content/%E5%88%A4%E6%98%8E%E3%81%97" TargetMode="External"/><Relationship Id="rId56" Type="http://schemas.openxmlformats.org/officeDocument/2006/relationships/hyperlink" Target="https://www.weblio.jp/content/%E4%BD%8D%E7%BD%AE" TargetMode="External"/><Relationship Id="rId64" Type="http://schemas.openxmlformats.org/officeDocument/2006/relationships/hyperlink" Target="https://www.weblio.jp/content/%E3%82%AB%E3%83%BC%E3%83%8A%E3%83%93" TargetMode="External"/><Relationship Id="rId8" Type="http://schemas.openxmlformats.org/officeDocument/2006/relationships/hyperlink" Target="https://www.weblio.jp/content/%E4%BA%BA%E5%B7%A5%E8%A1%9B%E6%98%9F" TargetMode="External"/><Relationship Id="rId51" Type="http://schemas.openxmlformats.org/officeDocument/2006/relationships/hyperlink" Target="https://www.weblio.jp/content/%E4%BD%8D%E7%BD%AE%E6%83%85%E5%A0%B1" TargetMode="External"/><Relationship Id="rId3" Type="http://schemas.openxmlformats.org/officeDocument/2006/relationships/hyperlink" Target="https://ja.wikipedia.org/wiki/%E5%A4%A9%E4%BD%93" TargetMode="External"/><Relationship Id="rId12" Type="http://schemas.openxmlformats.org/officeDocument/2006/relationships/hyperlink" Target="https://www.weblio.jp/content/%E3%82%B7%E3%82%B9%E3%83%86%E3%83%A0" TargetMode="External"/><Relationship Id="rId17" Type="http://schemas.openxmlformats.org/officeDocument/2006/relationships/hyperlink" Target="https://www.weblio.jp/content/%E7%89%B9%E5%AE%9A%E3%81%A7%E3%81%8D%E3%82%8B" TargetMode="External"/><Relationship Id="rId25" Type="http://schemas.openxmlformats.org/officeDocument/2006/relationships/hyperlink" Target="https://www.weblio.jp/content/%E7%84%A1%E7%B7%9A%E6%B8%AC%E4%BD%8D" TargetMode="External"/><Relationship Id="rId33" Type="http://schemas.openxmlformats.org/officeDocument/2006/relationships/hyperlink" Target="https://www.weblio.jp/content/%E4%BF%A1%E5%8F%B7" TargetMode="External"/><Relationship Id="rId38" Type="http://schemas.openxmlformats.org/officeDocument/2006/relationships/hyperlink" Target="https://www.weblio.jp/content/%E6%99%82%E9%96%93%E5%B7%AE" TargetMode="External"/><Relationship Id="rId46" Type="http://schemas.openxmlformats.org/officeDocument/2006/relationships/hyperlink" Target="https://www.weblio.jp/content/%E8%A1%9B%E6%98%9F" TargetMode="External"/><Relationship Id="rId59" Type="http://schemas.openxmlformats.org/officeDocument/2006/relationships/hyperlink" Target="https://www.weblio.jp/content/%E3%81%A8%E3%81%97%E3%81%A6%E3%81%AE" TargetMode="External"/><Relationship Id="rId67" Type="http://schemas.openxmlformats.org/officeDocument/2006/relationships/hyperlink" Target="https://www.weblio.jp/content/%E7%B5%84%E3%81%BF%E8%BE%BC%E3%81%BE%E3%82%8C" TargetMode="External"/><Relationship Id="rId20" Type="http://schemas.openxmlformats.org/officeDocument/2006/relationships/hyperlink" Target="https://www.weblio.jp/content/%E3%81%BE%E3%81%99%E3%80%82" TargetMode="External"/><Relationship Id="rId41" Type="http://schemas.openxmlformats.org/officeDocument/2006/relationships/hyperlink" Target="https://www.weblio.jp/content/%E5%9C%B0%E7%90%86%E4%B8%8A%E3%81%AE%E4%BD%8D%E7%BD%AE" TargetMode="External"/><Relationship Id="rId54" Type="http://schemas.openxmlformats.org/officeDocument/2006/relationships/hyperlink" Target="https://www.weblio.jp/content/%E8%87%AA%E4%BD%93" TargetMode="External"/><Relationship Id="rId62" Type="http://schemas.openxmlformats.org/officeDocument/2006/relationships/hyperlink" Target="https://www.weblio.jp/content/%E3%82%B9%E3%83%9E%E3%83%9B" TargetMode="External"/><Relationship Id="rId1" Type="http://schemas.openxmlformats.org/officeDocument/2006/relationships/notesMaster" Target="../notesMasters/notesMaster1.xml"/><Relationship Id="rId6" Type="http://schemas.openxmlformats.org/officeDocument/2006/relationships/hyperlink" Target="https://ja.wikipedia.org/wiki/%E8%88%AA%E6%B5%B7%E8%A1%93" TargetMode="External"/><Relationship Id="rId15" Type="http://schemas.openxmlformats.org/officeDocument/2006/relationships/hyperlink" Target="https://www.weblio.jp/content/%E5%9C%B0%E5%9F%9F" TargetMode="External"/><Relationship Id="rId23" Type="http://schemas.openxmlformats.org/officeDocument/2006/relationships/hyperlink" Target="https://www.weblio.jp/content/%E5%85%A8%E5%9C%B0%E7%90%83%E6%B8%AC%E4%BD%8D%E3%82%B7%E3%82%B9%E3%83%86%E3%83%A0" TargetMode="External"/><Relationship Id="rId28" Type="http://schemas.openxmlformats.org/officeDocument/2006/relationships/hyperlink" Target="https://www.weblio.jp/content/%E4%B8%87" TargetMode="External"/><Relationship Id="rId36" Type="http://schemas.openxmlformats.org/officeDocument/2006/relationships/hyperlink" Target="https://www.weblio.jp/content/%E8%BF%94%E3%81%A3%E3%81%A6" TargetMode="External"/><Relationship Id="rId49" Type="http://schemas.openxmlformats.org/officeDocument/2006/relationships/hyperlink" Target="https://www.weblio.jp/content/%E7%B2%BE%E5%AF%86%E3%81%AA" TargetMode="External"/><Relationship Id="rId57" Type="http://schemas.openxmlformats.org/officeDocument/2006/relationships/hyperlink" Target="https://www.weblio.jp/content/%E6%8A%8A%E6%8F%A1%E3%81%97%E3%81%A6" TargetMode="External"/><Relationship Id="rId10" Type="http://schemas.openxmlformats.org/officeDocument/2006/relationships/hyperlink" Target="https://www.weblio.jp/content/%E5%9C%B0%E7%90%86%E6%83%85%E5%A0%B1" TargetMode="External"/><Relationship Id="rId31" Type="http://schemas.openxmlformats.org/officeDocument/2006/relationships/hyperlink" Target="https://www.weblio.jp/content/%E9%85%8D%E7%BD%AE%E3%81%95%E3%82%8C" TargetMode="External"/><Relationship Id="rId44" Type="http://schemas.openxmlformats.org/officeDocument/2006/relationships/hyperlink" Target="https://www.weblio.jp/content/%E5%90%8C%E6%99%82%E3%81%AB" TargetMode="External"/><Relationship Id="rId52" Type="http://schemas.openxmlformats.org/officeDocument/2006/relationships/hyperlink" Target="https://www.weblio.jp/content/%E5%8F%96%E5%BE%97" TargetMode="External"/><Relationship Id="rId60" Type="http://schemas.openxmlformats.org/officeDocument/2006/relationships/hyperlink" Target="https://www.weblio.jp/content/%E6%A9%9F%E8%83%BD" TargetMode="External"/><Relationship Id="rId65" Type="http://schemas.openxmlformats.org/officeDocument/2006/relationships/hyperlink" Target="https://www.weblio.jp/content/%E3%82%AB%E3%83%BC%E3%83%8A%E3%83%93%E3%82%B2%E3%83%BC%E3%82%B7%E3%83%A7%E3%83%B3%E3%82%B7%E3%82%B9%E3%83%86%E3%83%A0" TargetMode="External"/><Relationship Id="rId4" Type="http://schemas.openxmlformats.org/officeDocument/2006/relationships/hyperlink" Target="https://ja.wikipedia.org/wiki/%E8%88%B9%E8%88%B6" TargetMode="External"/><Relationship Id="rId9" Type="http://schemas.openxmlformats.org/officeDocument/2006/relationships/hyperlink" Target="https://www.weblio.jp/content/%E9%A7%86%E4%BD%BF%E3%81%97%E3%81%9F" TargetMode="External"/><Relationship Id="rId13" Type="http://schemas.openxmlformats.org/officeDocument/2006/relationships/hyperlink" Target="https://www.weblio.jp/content/%E5%9C%B0%E4%B8%8A" TargetMode="External"/><Relationship Id="rId18" Type="http://schemas.openxmlformats.org/officeDocument/2006/relationships/hyperlink" Target="https://www.weblio.jp/content/%E4%BB%95%E7%B5%84%E3%81%BF" TargetMode="External"/><Relationship Id="rId39" Type="http://schemas.openxmlformats.org/officeDocument/2006/relationships/hyperlink" Target="https://www.weblio.jp/content/%E8%A8%88%E7%AE%97"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4023992" y="9720023"/>
            <a:ext cx="3078427"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9" tIns="47744" rIns="95489" bIns="47744"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900">
                <a:latin typeface="游ゴシック" panose="020B0400000000000000" pitchFamily="50" charset="-128"/>
              </a:rPr>
              <a:pPr algn="r" eaLnBrk="1" hangingPunct="1"/>
              <a:t>0</a:t>
            </a:fld>
            <a:endParaRPr lang="en-US" altLang="ja-JP" sz="19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900" dirty="0">
                <a:ea typeface="ＭＳ Ｐゴシック" panose="020B0600070205080204" pitchFamily="50" charset="-128"/>
              </a:rPr>
              <a:t>MISTEE</a:t>
            </a:r>
            <a:r>
              <a:rPr lang="ja-JP" altLang="en-US" sz="1900" dirty="0">
                <a:ea typeface="ＭＳ Ｐゴシック" panose="020B0600070205080204" pitchFamily="50" charset="-128"/>
              </a:rPr>
              <a:t>について</a:t>
            </a:r>
            <a:endParaRPr lang="ja-JP" altLang="ja-JP" sz="19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944" eaLnBrk="0" hangingPunct="0">
              <a:defRPr kumimoji="1" sz="2500">
                <a:solidFill>
                  <a:schemeClr val="tx1"/>
                </a:solidFill>
                <a:latin typeface="Arial" panose="020B0604020202020204" pitchFamily="34" charset="0"/>
                <a:ea typeface="ＭＳ Ｐゴシック" panose="020B0600070205080204" pitchFamily="50" charset="-128"/>
              </a:defRPr>
            </a:lvl1pPr>
            <a:lvl2pPr marL="766576" indent="-294837" defTabSz="954944" eaLnBrk="0" hangingPunct="0">
              <a:defRPr kumimoji="1" sz="2500">
                <a:solidFill>
                  <a:schemeClr val="tx1"/>
                </a:solidFill>
                <a:latin typeface="Arial" panose="020B0604020202020204" pitchFamily="34" charset="0"/>
                <a:ea typeface="ＭＳ Ｐゴシック" panose="020B0600070205080204" pitchFamily="50" charset="-128"/>
              </a:defRPr>
            </a:lvl2pPr>
            <a:lvl3pPr marL="1179347" indent="-235869" defTabSz="954944" eaLnBrk="0" hangingPunct="0">
              <a:defRPr kumimoji="1" sz="2500">
                <a:solidFill>
                  <a:schemeClr val="tx1"/>
                </a:solidFill>
                <a:latin typeface="Arial" panose="020B0604020202020204" pitchFamily="34" charset="0"/>
                <a:ea typeface="ＭＳ Ｐゴシック" panose="020B0600070205080204" pitchFamily="50" charset="-128"/>
              </a:defRPr>
            </a:lvl3pPr>
            <a:lvl4pPr marL="1651086" indent="-235869" defTabSz="954944" eaLnBrk="0" hangingPunct="0">
              <a:defRPr kumimoji="1" sz="2500">
                <a:solidFill>
                  <a:schemeClr val="tx1"/>
                </a:solidFill>
                <a:latin typeface="Arial" panose="020B0604020202020204" pitchFamily="34" charset="0"/>
                <a:ea typeface="ＭＳ Ｐゴシック" panose="020B0600070205080204" pitchFamily="50" charset="-128"/>
              </a:defRPr>
            </a:lvl4pPr>
            <a:lvl5pPr marL="2122825" indent="-235869" defTabSz="954944" eaLnBrk="0" hangingPunct="0">
              <a:defRPr kumimoji="1" sz="2500">
                <a:solidFill>
                  <a:schemeClr val="tx1"/>
                </a:solidFill>
                <a:latin typeface="Arial" panose="020B0604020202020204" pitchFamily="34" charset="0"/>
                <a:ea typeface="ＭＳ Ｐゴシック" panose="020B0600070205080204" pitchFamily="50" charset="-128"/>
              </a:defRPr>
            </a:lvl5pPr>
            <a:lvl6pPr marL="2594564" indent="-235869" defTabSz="954944"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066303" indent="-235869" defTabSz="954944"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38042" indent="-235869" defTabSz="954944"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09781" indent="-235869" defTabSz="954944"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900">
                <a:latin typeface="游ゴシック" panose="020B0400000000000000" pitchFamily="50" charset="-128"/>
              </a:rPr>
              <a:pPr eaLnBrk="1" hangingPunct="1"/>
              <a:t>0</a:t>
            </a:fld>
            <a:endParaRPr lang="en-US" altLang="ja-JP" sz="19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1" i="0" dirty="0">
                <a:solidFill>
                  <a:srgbClr val="000000"/>
                </a:solidFill>
                <a:effectLst/>
                <a:latin typeface="Meiryo" panose="020B0604030504040204" pitchFamily="50" charset="-128"/>
                <a:ea typeface="Meiryo" panose="020B0604030504040204" pitchFamily="50" charset="-128"/>
              </a:rPr>
              <a:t>金星の見かけの形と</a:t>
            </a:r>
            <a:br>
              <a:rPr lang="ja-JP" altLang="en-US" b="1" i="0" dirty="0">
                <a:solidFill>
                  <a:srgbClr val="000000"/>
                </a:solidFill>
                <a:effectLst/>
                <a:latin typeface="Meiryo" panose="020B0604030504040204" pitchFamily="50" charset="-128"/>
                <a:ea typeface="Meiryo" panose="020B0604030504040204" pitchFamily="50" charset="-128"/>
              </a:rPr>
            </a:br>
            <a:r>
              <a:rPr lang="ja-JP" altLang="en-US" b="1" i="0" dirty="0">
                <a:solidFill>
                  <a:srgbClr val="000000"/>
                </a:solidFill>
                <a:effectLst/>
                <a:latin typeface="Meiryo" panose="020B0604030504040204" pitchFamily="50" charset="-128"/>
                <a:ea typeface="Meiryo" panose="020B0604030504040204" pitchFamily="50" charset="-128"/>
              </a:rPr>
              <a:t>大きさ</a:t>
            </a:r>
            <a:endParaRPr lang="ja-JP" altLang="en-US"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地球から距離が近いほど大きく、遠いほど小さく見える</a:t>
            </a:r>
          </a:p>
          <a:p>
            <a:pPr algn="l"/>
            <a:r>
              <a:rPr lang="ja-JP" altLang="en-US" b="0" i="0" dirty="0">
                <a:solidFill>
                  <a:srgbClr val="000000"/>
                </a:solidFill>
                <a:effectLst/>
                <a:latin typeface="Meiryo" panose="020B0604030504040204" pitchFamily="50" charset="-128"/>
                <a:ea typeface="Meiryo" panose="020B0604030504040204" pitchFamily="50" charset="-128"/>
              </a:rPr>
              <a:t>地球に近づくほど、</a:t>
            </a:r>
            <a:br>
              <a:rPr lang="ja-JP" altLang="en-US" b="0" i="0" dirty="0">
                <a:solidFill>
                  <a:srgbClr val="000000"/>
                </a:solidFill>
                <a:effectLst/>
                <a:latin typeface="Meiryo" panose="020B0604030504040204" pitchFamily="50" charset="-128"/>
                <a:ea typeface="Meiryo" panose="020B0604030504040204" pitchFamily="50" charset="-128"/>
              </a:rPr>
            </a:br>
            <a:r>
              <a:rPr lang="ja-JP" altLang="en-US" b="0" i="0" dirty="0">
                <a:solidFill>
                  <a:srgbClr val="000000"/>
                </a:solidFill>
                <a:effectLst/>
                <a:latin typeface="Meiryo" panose="020B0604030504040204" pitchFamily="50" charset="-128"/>
                <a:ea typeface="Meiryo" panose="020B0604030504040204" pitchFamily="50" charset="-128"/>
              </a:rPr>
              <a:t>欠けて見える</a:t>
            </a:r>
            <a:endParaRPr lang="en-US" altLang="ja-JP" b="0" i="0" dirty="0">
              <a:solidFill>
                <a:srgbClr val="000000"/>
              </a:solidFill>
              <a:effectLst/>
              <a:latin typeface="Meiryo" panose="020B0604030504040204" pitchFamily="50" charset="-128"/>
              <a:ea typeface="Meiryo" panose="020B0604030504040204" pitchFamily="50" charset="-128"/>
            </a:endParaRPr>
          </a:p>
          <a:p>
            <a:pPr defTabSz="943478">
              <a:defRPr/>
            </a:pPr>
            <a:r>
              <a:rPr lang="ja-JP" altLang="en-US" b="0" i="0" dirty="0">
                <a:solidFill>
                  <a:srgbClr val="000000"/>
                </a:solidFill>
                <a:effectLst/>
                <a:latin typeface="Meiryo" panose="020B0604030504040204" pitchFamily="50" charset="-128"/>
                <a:ea typeface="Meiryo" panose="020B0604030504040204" pitchFamily="50" charset="-128"/>
              </a:rPr>
              <a:t>最初に金星を訪れた探査機は、</a:t>
            </a:r>
            <a:r>
              <a:rPr lang="en-US" altLang="ja-JP" b="0" i="0" dirty="0">
                <a:solidFill>
                  <a:srgbClr val="000000"/>
                </a:solidFill>
                <a:effectLst/>
                <a:latin typeface="Meiryo" panose="020B0604030504040204" pitchFamily="50" charset="-128"/>
                <a:ea typeface="Meiryo" panose="020B0604030504040204" pitchFamily="50" charset="-128"/>
              </a:rPr>
              <a:t>1962</a:t>
            </a:r>
            <a:r>
              <a:rPr lang="ja-JP" altLang="en-US" b="0" i="0" dirty="0">
                <a:solidFill>
                  <a:srgbClr val="000000"/>
                </a:solidFill>
                <a:effectLst/>
                <a:latin typeface="Meiryo" panose="020B0604030504040204" pitchFamily="50" charset="-128"/>
                <a:ea typeface="Meiryo" panose="020B0604030504040204" pitchFamily="50" charset="-128"/>
              </a:rPr>
              <a:t>年の </a:t>
            </a:r>
            <a:r>
              <a:rPr lang="ja-JP" altLang="en-US" b="0" i="0" dirty="0">
                <a:solidFill>
                  <a:srgbClr val="000000"/>
                </a:solidFill>
                <a:effectLst/>
                <a:latin typeface="Meiryo" panose="020B0604030504040204" pitchFamily="50" charset="-128"/>
                <a:ea typeface="Meiryo" panose="020B0604030504040204" pitchFamily="50" charset="-128"/>
                <a:hlinkClick r:id="rId3"/>
              </a:rPr>
              <a:t>マリナー２号</a:t>
            </a:r>
            <a:r>
              <a:rPr lang="ja-JP" altLang="en-US" b="0" i="0" dirty="0">
                <a:solidFill>
                  <a:srgbClr val="000000"/>
                </a:solidFill>
                <a:effectLst/>
                <a:latin typeface="Meiryo" panose="020B0604030504040204" pitchFamily="50" charset="-128"/>
                <a:ea typeface="Meiryo" panose="020B0604030504040204" pitchFamily="50" charset="-128"/>
              </a:rPr>
              <a:t>でした。それに引き続いて、 </a:t>
            </a:r>
            <a:r>
              <a:rPr lang="ja-JP" altLang="en-US" b="0" i="0" dirty="0">
                <a:solidFill>
                  <a:srgbClr val="000000"/>
                </a:solidFill>
                <a:effectLst/>
                <a:latin typeface="Meiryo" panose="020B0604030504040204" pitchFamily="50" charset="-128"/>
                <a:ea typeface="Meiryo" panose="020B0604030504040204" pitchFamily="50" charset="-128"/>
                <a:hlinkClick r:id="rId4"/>
              </a:rPr>
              <a:t>パイオニア・ビーナス号</a:t>
            </a:r>
            <a:r>
              <a:rPr lang="ja-JP" altLang="en-US" b="0" i="0" dirty="0">
                <a:solidFill>
                  <a:srgbClr val="000000"/>
                </a:solidFill>
                <a:effectLst/>
                <a:latin typeface="Meiryo" panose="020B0604030504040204" pitchFamily="50" charset="-128"/>
                <a:ea typeface="Meiryo" panose="020B0604030504040204" pitchFamily="50" charset="-128"/>
              </a:rPr>
              <a:t>や、 最初に他の惑星に着陸したソ連の </a:t>
            </a:r>
            <a:r>
              <a:rPr lang="ja-JP" altLang="en-US" b="0" i="0" dirty="0">
                <a:solidFill>
                  <a:srgbClr val="000000"/>
                </a:solidFill>
                <a:effectLst/>
                <a:latin typeface="Meiryo" panose="020B0604030504040204" pitchFamily="50" charset="-128"/>
                <a:ea typeface="Meiryo" panose="020B0604030504040204" pitchFamily="50" charset="-128"/>
                <a:hlinkClick r:id="rId5"/>
              </a:rPr>
              <a:t>ヴェネラ７号</a:t>
            </a:r>
            <a:r>
              <a:rPr lang="ja-JP" altLang="en-US" b="0" i="0" dirty="0">
                <a:solidFill>
                  <a:srgbClr val="000000"/>
                </a:solidFill>
                <a:effectLst/>
                <a:latin typeface="Meiryo" panose="020B0604030504040204" pitchFamily="50" charset="-128"/>
                <a:ea typeface="Meiryo" panose="020B0604030504040204" pitchFamily="50" charset="-128"/>
              </a:rPr>
              <a:t>、 最初に金星表面の写真を送信してきた </a:t>
            </a:r>
            <a:r>
              <a:rPr lang="ja-JP" altLang="en-US" b="0" i="0" dirty="0">
                <a:solidFill>
                  <a:srgbClr val="000000"/>
                </a:solidFill>
                <a:effectLst/>
                <a:latin typeface="Meiryo" panose="020B0604030504040204" pitchFamily="50" charset="-128"/>
                <a:ea typeface="Meiryo" panose="020B0604030504040204" pitchFamily="50" charset="-128"/>
                <a:hlinkClick r:id="rId6"/>
              </a:rPr>
              <a:t>ヴェネラ９号</a:t>
            </a:r>
            <a:r>
              <a:rPr lang="ja-JP" altLang="en-US" b="0" i="0" dirty="0">
                <a:solidFill>
                  <a:srgbClr val="000000"/>
                </a:solidFill>
                <a:effectLst/>
                <a:latin typeface="Meiryo" panose="020B0604030504040204" pitchFamily="50" charset="-128"/>
                <a:ea typeface="Meiryo" panose="020B0604030504040204" pitchFamily="50" charset="-128"/>
              </a:rPr>
              <a:t>など数々の探査機が訪れています （全部で</a:t>
            </a:r>
            <a:r>
              <a:rPr lang="en-US" altLang="ja-JP" b="0" i="0" dirty="0">
                <a:solidFill>
                  <a:srgbClr val="000000"/>
                </a:solidFill>
                <a:effectLst/>
                <a:latin typeface="Meiryo" panose="020B0604030504040204" pitchFamily="50" charset="-128"/>
                <a:ea typeface="Meiryo" panose="020B0604030504040204" pitchFamily="50" charset="-128"/>
              </a:rPr>
              <a:t>20</a:t>
            </a:r>
            <a:r>
              <a:rPr lang="ja-JP" altLang="en-US" b="0" i="0" dirty="0">
                <a:solidFill>
                  <a:srgbClr val="000000"/>
                </a:solidFill>
                <a:effectLst/>
                <a:latin typeface="Meiryo" panose="020B0604030504040204" pitchFamily="50" charset="-128"/>
                <a:ea typeface="Meiryo" panose="020B0604030504040204" pitchFamily="50" charset="-128"/>
              </a:rPr>
              <a:t>以上になります）。 最近、アメリカの金星のまわりを回る探査機 </a:t>
            </a:r>
            <a:r>
              <a:rPr lang="ja-JP" altLang="en-US" b="0" i="0" dirty="0">
                <a:solidFill>
                  <a:srgbClr val="000000"/>
                </a:solidFill>
                <a:effectLst/>
                <a:latin typeface="Meiryo" panose="020B0604030504040204" pitchFamily="50" charset="-128"/>
                <a:ea typeface="Meiryo" panose="020B0604030504040204" pitchFamily="50" charset="-128"/>
                <a:hlinkClick r:id="rId7"/>
              </a:rPr>
              <a:t>マゼラン</a:t>
            </a:r>
            <a:r>
              <a:rPr lang="ja-JP" altLang="en-US" b="0" i="0" dirty="0">
                <a:solidFill>
                  <a:srgbClr val="000000"/>
                </a:solidFill>
                <a:effectLst/>
                <a:latin typeface="Meiryo" panose="020B0604030504040204" pitchFamily="50" charset="-128"/>
                <a:ea typeface="Meiryo" panose="020B0604030504040204" pitchFamily="50" charset="-128"/>
              </a:rPr>
              <a:t>は、 レーダーを使って金星表面の詳細な地図を作成しました。</a:t>
            </a:r>
          </a:p>
          <a:p>
            <a:pPr algn="l"/>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プトレマイオスの天動説では、金星は地球の周りをまわりつつ、太陽よりも先行したり、遅れたりしている。だが、「周転円」というつじつまあわせの為の軌道を考慮しても、地球からの距離の順番としては、金星は太陽よりもち急に近い場所をめぐっているはずであった。したがって、金星画太陽の光を浴びて輝いてるとすれば、金星が大きく掛けて見えるのは天動説でも可能で、それほどおどろくべきことではない。天動説にしたがうならば、金星は太陽の向こう側、すなわち地球から大洋よりも遠いところにまわりこむことはない。したがって、金星の満ち欠けは、せいぜい半月止まりで、それよりも丸くなることは考えられず、満月のようにまるくならないはずだ。しかしガリレオが観察したのは、しだいにちいさく、そして丸くなっていく金星の姿であｔった。小さくなるのは、地球から遠ざかるのを示しているし、丸くなることは太陽の向こう側にまわりこむことを示している。子の観測結果こそ、金星が太陽の周りを回っている、つまり地動説の方が自然とガリレオが考えた理由のひとつである。</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天動説</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を覆した理論の、根拠でもあります。</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金</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星の満ち欠けは、せいぜい半月止まりで、それよりも丸くなることは考えられず、満月のようにまるくならないはずだ</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9</a:t>
            </a:fld>
            <a:endParaRPr lang="en-US" altLang="ja-JP" dirty="0"/>
          </a:p>
        </p:txBody>
      </p:sp>
    </p:spTree>
    <p:extLst>
      <p:ext uri="{BB962C8B-B14F-4D97-AF65-F5344CB8AC3E}">
        <p14:creationId xmlns:p14="http://schemas.microsoft.com/office/powerpoint/2010/main" val="392225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クロススタッフは紀元前</a:t>
            </a:r>
            <a:r>
              <a:rPr lang="en-US" altLang="ja-JP" dirty="0"/>
              <a:t>400</a:t>
            </a:r>
            <a:r>
              <a:rPr lang="ja-JP" altLang="en-US" dirty="0"/>
              <a:t>年頃にカルデアの天文学者が使用していたと言われている。</a:t>
            </a:r>
            <a:r>
              <a:rPr lang="en-US" altLang="ja-JP" dirty="0"/>
              <a:t>1328</a:t>
            </a:r>
            <a:r>
              <a:rPr lang="ja-JP" altLang="en-US" dirty="0"/>
              <a:t>年にカタロニアのユダヤ人</a:t>
            </a:r>
            <a:r>
              <a:rPr lang="en-US" altLang="ja-JP" dirty="0"/>
              <a:t>Levi ben Gerson</a:t>
            </a:r>
            <a:r>
              <a:rPr lang="ja-JP" altLang="en-US" dirty="0"/>
              <a:t>によって初めての記述が残された。</a:t>
            </a:r>
            <a:r>
              <a:rPr lang="en-US" altLang="ja-JP" dirty="0"/>
              <a:t>16</a:t>
            </a:r>
            <a:r>
              <a:rPr lang="ja-JP" altLang="en-US" dirty="0"/>
              <a:t>世紀頃から船上で太陽高度を測るために使用されていた。</a:t>
            </a:r>
            <a:br>
              <a:rPr lang="ja-JP" altLang="en-US" dirty="0"/>
            </a:br>
            <a:br>
              <a:rPr lang="ja-JP" altLang="en-US" dirty="0"/>
            </a:br>
            <a:r>
              <a:rPr lang="ja-JP" altLang="en-US" dirty="0">
                <a:hlinkClick r:id="rId3"/>
              </a:rPr>
              <a:t>作り方</a:t>
            </a:r>
            <a:r>
              <a:rPr lang="ja-JP" altLang="en-US" dirty="0">
                <a:hlinkClick r:id="rId4"/>
              </a:rPr>
              <a:t>どんなふうに使うのかな？（静止画）</a:t>
            </a:r>
            <a:r>
              <a:rPr lang="ja-JP" altLang="en-US" dirty="0">
                <a:hlinkClick r:id="rId5"/>
              </a:rPr>
              <a:t>どんなふうに使うのかな？（動画）</a:t>
            </a:r>
            <a:r>
              <a:rPr lang="ja-JP" altLang="en-US" dirty="0">
                <a:hlinkClick r:id="rId6"/>
              </a:rPr>
              <a:t>解説</a:t>
            </a:r>
            <a:r>
              <a:rPr lang="ja-JP" altLang="en-US" dirty="0">
                <a:hlinkClick r:id="rId7"/>
              </a:rPr>
              <a:t>授業例：</a:t>
            </a:r>
            <a:br>
              <a:rPr lang="ja-JP" altLang="en-US" dirty="0">
                <a:hlinkClick r:id="rId7"/>
              </a:rPr>
            </a:br>
            <a:r>
              <a:rPr lang="ja-JP" altLang="en-US" dirty="0">
                <a:hlinkClick r:id="rId7"/>
              </a:rPr>
              <a:t>クロススタッフによる測量</a:t>
            </a:r>
            <a:r>
              <a:rPr lang="ja-JP" altLang="en-US" dirty="0"/>
              <a:t>このページの動画を見るには</a:t>
            </a:r>
            <a:br>
              <a:rPr lang="ja-JP" altLang="en-US" dirty="0"/>
            </a:br>
            <a:r>
              <a:rPr lang="ja-JP" altLang="en-US" dirty="0"/>
              <a:t>が、必要です。</a:t>
            </a:r>
            <a:br>
              <a:rPr lang="ja-JP" altLang="en-US" dirty="0"/>
            </a:br>
            <a:r>
              <a:rPr lang="ja-JP" altLang="en-US" b="1" i="0" dirty="0">
                <a:solidFill>
                  <a:srgbClr val="333333"/>
                </a:solidFill>
                <a:effectLst/>
                <a:latin typeface="Tahoma" panose="020B0604030504040204" pitchFamily="34" charset="0"/>
              </a:rPr>
              <a:t>ヤコブの杖</a:t>
            </a:r>
            <a:r>
              <a:rPr lang="ja-JP" altLang="en-US" b="0" i="0" dirty="0">
                <a:solidFill>
                  <a:srgbClr val="333333"/>
                </a:solidFill>
                <a:effectLst/>
                <a:latin typeface="Tahoma" panose="020B0604030504040204" pitchFamily="34" charset="0"/>
              </a:rPr>
              <a:t>（ヤコブのつえ、英：</a:t>
            </a:r>
            <a:r>
              <a:rPr lang="en-US" altLang="ja-JP" b="0" i="0" dirty="0">
                <a:solidFill>
                  <a:srgbClr val="333333"/>
                </a:solidFill>
                <a:effectLst/>
                <a:latin typeface="Tahoma" panose="020B0604030504040204" pitchFamily="34" charset="0"/>
              </a:rPr>
              <a:t>Jacob's staff</a:t>
            </a:r>
            <a:r>
              <a:rPr lang="ja-JP" altLang="en-US" b="0" i="0" dirty="0">
                <a:solidFill>
                  <a:srgbClr val="333333"/>
                </a:solidFill>
                <a:effectLst/>
                <a:latin typeface="Tahoma" panose="020B0604030504040204" pitchFamily="34" charset="0"/>
              </a:rPr>
              <a:t>）または</a:t>
            </a:r>
            <a:r>
              <a:rPr lang="ja-JP" altLang="en-US" b="1" i="0" dirty="0">
                <a:solidFill>
                  <a:srgbClr val="333333"/>
                </a:solidFill>
                <a:effectLst/>
                <a:latin typeface="Tahoma" panose="020B0604030504040204" pitchFamily="34" charset="0"/>
              </a:rPr>
              <a:t>クロス・スタッフ</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cross-staff</a:t>
            </a:r>
            <a:r>
              <a:rPr lang="ja-JP" altLang="en-US" b="0" i="0" dirty="0">
                <a:solidFill>
                  <a:srgbClr val="333333"/>
                </a:solidFill>
                <a:effectLst/>
                <a:latin typeface="Tahoma" panose="020B0604030504040204" pitchFamily="34" charset="0"/>
              </a:rPr>
              <a:t>、直訳すると「十字型の杖」）とは、天体の</a:t>
            </a:r>
            <a:r>
              <a:rPr lang="ja-JP" altLang="en-US" b="0" i="0" u="sng" strike="noStrike" dirty="0">
                <a:effectLst/>
                <a:latin typeface="Tahoma" panose="020B0604030504040204" pitchFamily="34" charset="0"/>
                <a:hlinkClick r:id="rId8" tooltip="高度角"/>
              </a:rPr>
              <a:t>高度角</a:t>
            </a:r>
            <a:r>
              <a:rPr lang="ja-JP" altLang="en-US" b="0" i="0" dirty="0">
                <a:solidFill>
                  <a:srgbClr val="333333"/>
                </a:solidFill>
                <a:effectLst/>
                <a:latin typeface="Tahoma" panose="020B0604030504040204" pitchFamily="34" charset="0"/>
              </a:rPr>
              <a:t>を測る道具で、西洋では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世紀ころから使用され始めた。</a:t>
            </a:r>
            <a:r>
              <a:rPr lang="ja-JP" altLang="en-US" b="0" i="0" u="sng" strike="noStrike" dirty="0">
                <a:effectLst/>
                <a:latin typeface="Tahoma" panose="020B0604030504040204" pitchFamily="34" charset="0"/>
                <a:hlinkClick r:id="rId9" tooltip="航海術"/>
              </a:rPr>
              <a:t>航海術</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0" tooltip="測量"/>
              </a:rPr>
              <a:t>測量</a:t>
            </a:r>
            <a:r>
              <a:rPr lang="ja-JP" altLang="en-US" b="0" i="0" dirty="0">
                <a:solidFill>
                  <a:srgbClr val="333333"/>
                </a:solidFill>
                <a:effectLst/>
                <a:latin typeface="Tahoma" panose="020B0604030504040204" pitchFamily="34" charset="0"/>
              </a:rPr>
              <a:t>術、または</a:t>
            </a:r>
            <a:r>
              <a:rPr lang="ja-JP" altLang="en-US" b="0" i="0" u="sng" strike="noStrike" dirty="0">
                <a:effectLst/>
                <a:latin typeface="Tahoma" panose="020B0604030504040204" pitchFamily="34" charset="0"/>
                <a:hlinkClick r:id="rId11" tooltip="天文観測"/>
              </a:rPr>
              <a:t>天文観測</a:t>
            </a:r>
            <a:r>
              <a:rPr lang="ja-JP" altLang="en-US" b="0" i="0" dirty="0">
                <a:solidFill>
                  <a:srgbClr val="333333"/>
                </a:solidFill>
                <a:effectLst/>
                <a:latin typeface="Tahoma" panose="020B0604030504040204" pitchFamily="34" charset="0"/>
              </a:rPr>
              <a:t>において、</a:t>
            </a:r>
            <a:r>
              <a:rPr lang="ja-JP" altLang="en-US" b="0" i="0" u="sng" strike="noStrike" dirty="0">
                <a:effectLst/>
                <a:latin typeface="Tahoma" panose="020B0604030504040204" pitchFamily="34" charset="0"/>
                <a:hlinkClick r:id="rId12" tooltip="北極星"/>
              </a:rPr>
              <a:t>北極星</a:t>
            </a:r>
            <a:r>
              <a:rPr lang="ja-JP" altLang="en-US" b="0" i="0" dirty="0">
                <a:solidFill>
                  <a:srgbClr val="333333"/>
                </a:solidFill>
                <a:effectLst/>
                <a:latin typeface="Tahoma" panose="020B0604030504040204" pitchFamily="34" charset="0"/>
              </a:rPr>
              <a:t>または</a:t>
            </a:r>
            <a:r>
              <a:rPr lang="ja-JP" altLang="en-US" b="0" i="0" u="sng" strike="noStrike" dirty="0">
                <a:effectLst/>
                <a:latin typeface="Tahoma" panose="020B0604030504040204" pitchFamily="34" charset="0"/>
                <a:hlinkClick r:id="rId13" tooltip="太陽"/>
              </a:rPr>
              <a:t>太陽</a:t>
            </a:r>
            <a:r>
              <a:rPr lang="ja-JP" altLang="en-US" b="0" i="0" dirty="0">
                <a:solidFill>
                  <a:srgbClr val="333333"/>
                </a:solidFill>
                <a:effectLst/>
                <a:latin typeface="Tahoma" panose="020B0604030504040204" pitchFamily="34" charset="0"/>
              </a:rPr>
              <a:t>の高度角を測ることによって</a:t>
            </a:r>
            <a:r>
              <a:rPr lang="ja-JP" altLang="en-US" b="0" i="0" u="sng" strike="noStrike" dirty="0">
                <a:effectLst/>
                <a:latin typeface="Tahoma" panose="020B0604030504040204" pitchFamily="34" charset="0"/>
                <a:hlinkClick r:id="rId14" tooltip="緯度"/>
              </a:rPr>
              <a:t>緯度</a:t>
            </a:r>
            <a:r>
              <a:rPr lang="ja-JP" altLang="en-US" b="0" i="0" dirty="0">
                <a:solidFill>
                  <a:srgbClr val="333333"/>
                </a:solidFill>
                <a:effectLst/>
                <a:latin typeface="Tahoma" panose="020B0604030504040204" pitchFamily="34" charset="0"/>
              </a:rPr>
              <a:t>を知るために用いられた。名前の由来は当時の</a:t>
            </a:r>
            <a:r>
              <a:rPr lang="ja-JP" altLang="en-US" b="0" i="0" u="sng" strike="noStrike" dirty="0">
                <a:effectLst/>
                <a:latin typeface="Tahoma" panose="020B0604030504040204" pitchFamily="34" charset="0"/>
                <a:hlinkClick r:id="rId15" tooltip="星座"/>
              </a:rPr>
              <a:t>星座</a:t>
            </a:r>
            <a:r>
              <a:rPr lang="ja-JP" altLang="en-US" b="0" i="0" dirty="0">
                <a:solidFill>
                  <a:srgbClr val="333333"/>
                </a:solidFill>
                <a:effectLst/>
                <a:latin typeface="Tahoma" panose="020B0604030504040204" pitchFamily="34" charset="0"/>
              </a:rPr>
              <a:t>から（今で言う</a:t>
            </a:r>
            <a:r>
              <a:rPr lang="ja-JP" altLang="en-US" b="0" i="0" u="sng" strike="noStrike" dirty="0">
                <a:effectLst/>
                <a:latin typeface="Tahoma" panose="020B0604030504040204" pitchFamily="34" charset="0"/>
                <a:hlinkClick r:id="rId16" tooltip="オリオン座"/>
              </a:rPr>
              <a:t>オリオン座</a:t>
            </a:r>
            <a:r>
              <a:rPr lang="ja-JP" altLang="en-US" b="0" i="0" dirty="0">
                <a:solidFill>
                  <a:srgbClr val="333333"/>
                </a:solidFill>
                <a:effectLst/>
                <a:latin typeface="Tahoma" panose="020B0604030504040204" pitchFamily="34" charset="0"/>
              </a:rPr>
              <a:t>のうち、「帯」の三つ星と</a:t>
            </a:r>
            <a:r>
              <a:rPr lang="ja-JP" altLang="en-US" b="0" i="0" u="sng" strike="noStrike" dirty="0">
                <a:effectLst/>
                <a:latin typeface="Tahoma" panose="020B0604030504040204" pitchFamily="34" charset="0"/>
                <a:hlinkClick r:id="rId17" tooltip="リゲル"/>
              </a:rPr>
              <a:t>リゲル</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8" tooltip="ベテルギウス"/>
              </a:rPr>
              <a:t>ベテルギウス</a:t>
            </a:r>
            <a:r>
              <a:rPr lang="ja-JP" altLang="en-US" b="0" i="0" dirty="0">
                <a:solidFill>
                  <a:srgbClr val="333333"/>
                </a:solidFill>
                <a:effectLst/>
                <a:latin typeface="Tahoma" panose="020B0604030504040204" pitchFamily="34" charset="0"/>
              </a:rPr>
              <a:t>はヤコブの杖と呼ばれていた）とも言われる</a:t>
            </a:r>
            <a:r>
              <a:rPr lang="en-US" altLang="ja-JP"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9" tooltip="茂在寅男"/>
              </a:rPr>
              <a:t>茂在寅男</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 </a:t>
            </a:r>
            <a:r>
              <a:rPr lang="en-US" altLang="ja-JP" b="0" i="0" dirty="0">
                <a:solidFill>
                  <a:srgbClr val="333333"/>
                </a:solidFill>
                <a:effectLst/>
                <a:latin typeface="Tahoma" panose="020B0604030504040204" pitchFamily="34" charset="0"/>
              </a:rPr>
              <a:t>- </a:t>
            </a:r>
            <a:r>
              <a:rPr lang="ja-JP" altLang="en-US" b="0" i="0" dirty="0">
                <a:solidFill>
                  <a:srgbClr val="333333"/>
                </a:solidFill>
                <a:effectLst/>
                <a:latin typeface="Tahoma" panose="020B0604030504040204" pitchFamily="34" charset="0"/>
              </a:rPr>
              <a:t>海に挑む人間の歴史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中公新書、</a:t>
            </a:r>
            <a:r>
              <a:rPr lang="en-US" altLang="ja-JP" b="0" i="0" dirty="0">
                <a:solidFill>
                  <a:srgbClr val="333333"/>
                </a:solidFill>
                <a:effectLst/>
                <a:latin typeface="Tahoma" panose="020B0604030504040204" pitchFamily="34" charset="0"/>
              </a:rPr>
              <a:t>1967</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br>
              <a:rPr lang="ja-JP" altLang="en-US" dirty="0"/>
            </a:br>
            <a:r>
              <a:rPr lang="ja-JP" altLang="en-US" b="0" i="0" dirty="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dirty="0"/>
            </a:br>
            <a:r>
              <a:rPr lang="ja-JP" altLang="en-US" b="0" i="0" u="sng" strike="noStrike" dirty="0">
                <a:effectLst/>
                <a:latin typeface="Tahoma" panose="020B0604030504040204" pitchFamily="34" charset="0"/>
                <a:hlinkClick r:id="rId20" tooltip="インド洋"/>
              </a:rPr>
              <a:t>インド洋</a:t>
            </a:r>
            <a:r>
              <a:rPr lang="ja-JP" altLang="en-US" b="0" i="0" dirty="0">
                <a:solidFill>
                  <a:srgbClr val="333333"/>
                </a:solidFill>
                <a:effectLst/>
                <a:latin typeface="Tahoma" panose="020B0604030504040204" pitchFamily="34" charset="0"/>
              </a:rPr>
              <a:t>の航海者だった</a:t>
            </a:r>
            <a:r>
              <a:rPr lang="ja-JP" altLang="en-US" b="0" i="0" u="sng" strike="noStrike" dirty="0">
                <a:effectLst/>
                <a:latin typeface="Tahoma" panose="020B0604030504040204" pitchFamily="34" charset="0"/>
                <a:hlinkClick r:id="rId21" tooltip="アラビア人"/>
              </a:rPr>
              <a:t>アラビア人</a:t>
            </a:r>
            <a:r>
              <a:rPr lang="ja-JP" altLang="en-US" b="0" i="0" dirty="0">
                <a:solidFill>
                  <a:srgbClr val="333333"/>
                </a:solidFill>
                <a:effectLst/>
                <a:latin typeface="Tahoma" panose="020B0604030504040204" pitchFamily="34" charset="0"/>
              </a:rPr>
              <a:t>たちは、アル・ケマル（カマル </a:t>
            </a:r>
            <a:r>
              <a:rPr lang="en-US" altLang="ja-JP" b="0" i="0" dirty="0">
                <a:solidFill>
                  <a:srgbClr val="333333"/>
                </a:solidFill>
                <a:effectLst/>
                <a:latin typeface="Tahoma" panose="020B0604030504040204" pitchFamily="34" charset="0"/>
              </a:rPr>
              <a:t>Kamal </a:t>
            </a:r>
            <a:r>
              <a:rPr lang="ja-JP" altLang="en-US" b="0" i="0" dirty="0">
                <a:solidFill>
                  <a:srgbClr val="333333"/>
                </a:solidFill>
                <a:effectLst/>
                <a:latin typeface="Tahoma" panose="020B0604030504040204" pitchFamily="34" charset="0"/>
              </a:rPr>
              <a:t>とも</a:t>
            </a:r>
            <a:r>
              <a:rPr lang="en-US" altLang="ja-JP" b="0" i="0" dirty="0">
                <a:solidFill>
                  <a:srgbClr val="333333"/>
                </a:solidFill>
                <a:effectLst/>
                <a:latin typeface="Tahoma" panose="020B0604030504040204" pitchFamily="34" charset="0"/>
              </a:rPr>
              <a:t>〔H</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a:t>
            </a:r>
            <a:r>
              <a:rPr lang="ja-JP" altLang="en-US" b="0" i="0" dirty="0">
                <a:solidFill>
                  <a:srgbClr val="333333"/>
                </a:solidFill>
                <a:effectLst/>
                <a:latin typeface="Tahoma" panose="020B0604030504040204" pitchFamily="34" charset="0"/>
              </a:rPr>
              <a:t>・フライエスレーベン</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岩波書店、</a:t>
            </a:r>
            <a:r>
              <a:rPr lang="en-US" altLang="ja-JP" b="0" i="0" dirty="0">
                <a:solidFill>
                  <a:srgbClr val="333333"/>
                </a:solidFill>
                <a:effectLst/>
                <a:latin typeface="Tahoma" panose="020B0604030504040204" pitchFamily="34" charset="0"/>
              </a:rPr>
              <a:t>1983</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dirty="0">
                <a:solidFill>
                  <a:srgbClr val="333333"/>
                </a:solidFill>
                <a:effectLst/>
                <a:latin typeface="Tahoma" panose="020B0604030504040204" pitchFamily="34" charset="0"/>
              </a:rPr>
              <a:t>15</a:t>
            </a:r>
            <a:r>
              <a:rPr lang="ja-JP" altLang="en-US" b="0" i="0" dirty="0">
                <a:solidFill>
                  <a:srgbClr val="333333"/>
                </a:solidFill>
                <a:effectLst/>
                <a:latin typeface="Tahoma" panose="020B0604030504040204" pitchFamily="34" charset="0"/>
              </a:rPr>
              <a:t>世紀には既に定着していた</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22" tooltip="アストロラーベ"/>
              </a:rPr>
              <a:t>アストロラーベ</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3" tooltip="四分儀"/>
              </a:rPr>
              <a:t>四分儀</a:t>
            </a:r>
            <a:r>
              <a:rPr lang="ja-JP" altLang="en-US" b="0" i="0" dirty="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dirty="0"/>
            </a:br>
            <a:r>
              <a:rPr lang="ja-JP" altLang="en-US" b="0" i="0" dirty="0">
                <a:solidFill>
                  <a:srgbClr val="333333"/>
                </a:solidFill>
                <a:effectLst/>
                <a:latin typeface="Tahoma" panose="020B0604030504040204" pitchFamily="34" charset="0"/>
              </a:rPr>
              <a:t>中国では</a:t>
            </a:r>
            <a:r>
              <a:rPr lang="en-US" altLang="ja-JP" b="0" i="0" dirty="0">
                <a:solidFill>
                  <a:srgbClr val="333333"/>
                </a:solidFill>
                <a:effectLst/>
                <a:latin typeface="Tahoma" panose="020B0604030504040204" pitchFamily="34" charset="0"/>
              </a:rPr>
              <a:t>11</a:t>
            </a:r>
            <a:r>
              <a:rPr lang="ja-JP" altLang="en-US" b="0" i="0" dirty="0">
                <a:solidFill>
                  <a:srgbClr val="333333"/>
                </a:solidFill>
                <a:effectLst/>
                <a:latin typeface="Tahoma" panose="020B0604030504040204" pitchFamily="34" charset="0"/>
              </a:rPr>
              <a:t>世紀の学者、</a:t>
            </a:r>
            <a:r>
              <a:rPr lang="ja-JP" altLang="en-US" b="0" i="0" u="sng" strike="noStrike" dirty="0">
                <a:effectLst/>
                <a:latin typeface="Tahoma" panose="020B0604030504040204" pitchFamily="34" charset="0"/>
                <a:hlinkClick r:id="rId24" tooltip="沈括"/>
              </a:rPr>
              <a:t>沈括</a:t>
            </a:r>
            <a:r>
              <a:rPr lang="ja-JP" altLang="en-US" b="0" i="0" dirty="0">
                <a:solidFill>
                  <a:srgbClr val="333333"/>
                </a:solidFill>
                <a:effectLst/>
                <a:latin typeface="Tahoma" panose="020B0604030504040204" pitchFamily="34" charset="0"/>
              </a:rPr>
              <a:t>の</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夢渓筆談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にこのような道具の記述がある。ヤコブの杖が西洋の文献に登場するのは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世紀のユダヤ人の数学者</a:t>
            </a:r>
            <a:r>
              <a:rPr lang="ja-JP" altLang="en-US" b="0" i="0" u="sng" strike="noStrike" dirty="0">
                <a:effectLst/>
                <a:latin typeface="Tahoma" panose="020B0604030504040204" pitchFamily="34" charset="0"/>
                <a:hlinkClick r:id="rId25" tooltip="レビ・ベン・ゲルソン"/>
              </a:rPr>
              <a:t>レビ・ベン・ゲルソン</a:t>
            </a:r>
            <a:r>
              <a:rPr lang="ja-JP" altLang="en-US" b="0" i="0" dirty="0">
                <a:solidFill>
                  <a:srgbClr val="333333"/>
                </a:solidFill>
                <a:effectLst/>
                <a:latin typeface="Tahoma" panose="020B0604030504040204" pitchFamily="34" charset="0"/>
              </a:rPr>
              <a:t>によるものである。</a:t>
            </a:r>
            <a:r>
              <a:rPr lang="en-US" altLang="ja-JP" b="0" i="0" dirty="0">
                <a:solidFill>
                  <a:srgbClr val="333333"/>
                </a:solidFill>
                <a:effectLst/>
                <a:latin typeface="Tahoma" panose="020B0604030504040204" pitchFamily="34" charset="0"/>
              </a:rPr>
              <a:t>16</a:t>
            </a:r>
            <a:r>
              <a:rPr lang="ja-JP" altLang="en-US" b="0" i="0" dirty="0">
                <a:solidFill>
                  <a:srgbClr val="333333"/>
                </a:solidFill>
                <a:effectLst/>
                <a:latin typeface="Tahoma" panose="020B0604030504040204" pitchFamily="34" charset="0"/>
              </a:rPr>
              <a:t>世紀のオランダの</a:t>
            </a:r>
            <a:r>
              <a:rPr lang="ja-JP" altLang="en-US" b="0" i="0" u="sng" strike="noStrike" dirty="0">
                <a:effectLst/>
                <a:latin typeface="Tahoma" panose="020B0604030504040204" pitchFamily="34" charset="0"/>
                <a:hlinkClick r:id="rId26" tooltip="アドリアーンスゾーン・メチウス"/>
              </a:rPr>
              <a:t>アドリアーンスゾーン・メチウス</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7" tooltip="ゲンマ・フリシウス"/>
              </a:rPr>
              <a:t>ゲンマ・フリシウス</a:t>
            </a:r>
            <a:r>
              <a:rPr lang="ja-JP" altLang="en-US" b="0" i="0" dirty="0">
                <a:solidFill>
                  <a:srgbClr val="333333"/>
                </a:solidFill>
                <a:effectLst/>
                <a:latin typeface="Tahoma" panose="020B0604030504040204" pitchFamily="34" charset="0"/>
              </a:rPr>
              <a:t>によって改良が加えられた。</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10</a:t>
            </a:fld>
            <a:endParaRPr lang="en-US" altLang="ja-JP" dirty="0"/>
          </a:p>
        </p:txBody>
      </p:sp>
    </p:spTree>
    <p:extLst>
      <p:ext uri="{BB962C8B-B14F-4D97-AF65-F5344CB8AC3E}">
        <p14:creationId xmlns:p14="http://schemas.microsoft.com/office/powerpoint/2010/main" val="17873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11</a:t>
            </a:fld>
            <a:endParaRPr lang="en-US" altLang="ja-JP" dirty="0"/>
          </a:p>
        </p:txBody>
      </p:sp>
    </p:spTree>
    <p:extLst>
      <p:ext uri="{BB962C8B-B14F-4D97-AF65-F5344CB8AC3E}">
        <p14:creationId xmlns:p14="http://schemas.microsoft.com/office/powerpoint/2010/main" val="1796574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Meiryo" panose="020B0604030504040204" pitchFamily="50" charset="-128"/>
                <a:ea typeface="Meiryo" panose="020B0604030504040204" pitchFamily="50" charset="-128"/>
              </a:rPr>
              <a:t>デービスの名で呼ばれる装置が図 </a:t>
            </a:r>
            <a:r>
              <a:rPr lang="en-US" altLang="ja-JP" b="0" i="0" dirty="0">
                <a:solidFill>
                  <a:srgbClr val="000000"/>
                </a:solidFill>
                <a:effectLst/>
                <a:latin typeface="Meiryo" panose="020B0604030504040204" pitchFamily="50" charset="-128"/>
                <a:ea typeface="Meiryo" panose="020B0604030504040204" pitchFamily="50" charset="-128"/>
              </a:rPr>
              <a:t>3 </a:t>
            </a:r>
            <a:r>
              <a:rPr lang="ja-JP" altLang="en-US" b="0" i="0" dirty="0">
                <a:solidFill>
                  <a:srgbClr val="000000"/>
                </a:solidFill>
                <a:effectLst/>
                <a:latin typeface="Meiryo" panose="020B0604030504040204" pitchFamily="50" charset="-128"/>
                <a:ea typeface="Meiryo" panose="020B0604030504040204" pitchFamily="50" charset="-128"/>
              </a:rPr>
              <a:t>に表示される。 この型式は </a:t>
            </a:r>
            <a:r>
              <a:rPr lang="en-US" altLang="ja-JP" b="0" i="0" dirty="0">
                <a:solidFill>
                  <a:srgbClr val="000000"/>
                </a:solidFill>
                <a:effectLst/>
                <a:latin typeface="Meiryo" panose="020B0604030504040204" pitchFamily="50" charset="-128"/>
                <a:ea typeface="Meiryo" panose="020B0604030504040204" pitchFamily="50" charset="-128"/>
              </a:rPr>
              <a:t>17 </a:t>
            </a:r>
            <a:r>
              <a:rPr lang="ja-JP" altLang="en-US" b="0" i="0" dirty="0">
                <a:solidFill>
                  <a:srgbClr val="000000"/>
                </a:solidFill>
                <a:effectLst/>
                <a:latin typeface="Meiryo" panose="020B0604030504040204" pitchFamily="50" charset="-128"/>
                <a:ea typeface="Meiryo" panose="020B0604030504040204" pitchFamily="50" charset="-128"/>
              </a:rPr>
              <a:t>世紀中頃に発展した。 四分の </a:t>
            </a:r>
            <a:r>
              <a:rPr lang="en-US" altLang="ja-JP" b="0" i="0" dirty="0">
                <a:solidFill>
                  <a:srgbClr val="000000"/>
                </a:solidFill>
                <a:effectLst/>
                <a:latin typeface="Meiryo" panose="020B0604030504040204" pitchFamily="50" charset="-128"/>
                <a:ea typeface="Meiryo" panose="020B0604030504040204" pitchFamily="50" charset="-128"/>
              </a:rPr>
              <a:t>1 </a:t>
            </a:r>
            <a:r>
              <a:rPr lang="ja-JP" altLang="en-US" b="0" i="0" dirty="0">
                <a:solidFill>
                  <a:srgbClr val="000000"/>
                </a:solidFill>
                <a:effectLst/>
                <a:latin typeface="Meiryo" panose="020B0604030504040204" pitchFamily="50" charset="-128"/>
                <a:ea typeface="Meiryo" panose="020B0604030504040204" pitchFamily="50" charset="-128"/>
              </a:rPr>
              <a:t>の円弧が </a:t>
            </a:r>
            <a:r>
              <a:rPr lang="en-US" altLang="ja-JP" b="0" i="0" dirty="0">
                <a:solidFill>
                  <a:srgbClr val="000000"/>
                </a:solidFill>
                <a:effectLst/>
                <a:latin typeface="Meiryo" panose="020B0604030504040204" pitchFamily="50" charset="-128"/>
                <a:ea typeface="Meiryo" panose="020B0604030504040204" pitchFamily="50" charset="-128"/>
              </a:rPr>
              <a:t>2 </a:t>
            </a:r>
            <a:r>
              <a:rPr lang="ja-JP" altLang="en-US" b="0" i="0" dirty="0">
                <a:solidFill>
                  <a:srgbClr val="000000"/>
                </a:solidFill>
                <a:effectLst/>
                <a:latin typeface="Meiryo" panose="020B0604030504040204" pitchFamily="50" charset="-128"/>
                <a:ea typeface="Meiryo" panose="020B0604030504040204" pitchFamily="50" charset="-128"/>
              </a:rPr>
              <a:t>つの部分に分けられた。 小さい半径を持つ円弧は </a:t>
            </a:r>
            <a:r>
              <a:rPr lang="en-US" altLang="ja-JP" b="0" i="0" dirty="0">
                <a:solidFill>
                  <a:srgbClr val="000000"/>
                </a:solidFill>
                <a:effectLst/>
                <a:latin typeface="Meiryo" panose="020B0604030504040204" pitchFamily="50" charset="-128"/>
                <a:ea typeface="Meiryo" panose="020B0604030504040204" pitchFamily="50" charset="-128"/>
              </a:rPr>
              <a:t>60 </a:t>
            </a:r>
            <a:r>
              <a:rPr lang="ja-JP" altLang="en-US" b="0" i="0" dirty="0">
                <a:solidFill>
                  <a:srgbClr val="000000"/>
                </a:solidFill>
                <a:effectLst/>
                <a:latin typeface="Meiryo" panose="020B0604030504040204" pitchFamily="50" charset="-128"/>
                <a:ea typeface="Meiryo" panose="020B0604030504040204" pitchFamily="50" charset="-128"/>
              </a:rPr>
              <a:t>度で棒の上部に搭載され、 長い半径を持つ円弧は </a:t>
            </a:r>
            <a:r>
              <a:rPr lang="en-US" altLang="ja-JP" b="0" i="0" dirty="0">
                <a:solidFill>
                  <a:srgbClr val="000000"/>
                </a:solidFill>
                <a:effectLst/>
                <a:latin typeface="Meiryo" panose="020B0604030504040204" pitchFamily="50" charset="-128"/>
                <a:ea typeface="Meiryo" panose="020B0604030504040204" pitchFamily="50" charset="-128"/>
              </a:rPr>
              <a:t>30 </a:t>
            </a:r>
            <a:r>
              <a:rPr lang="ja-JP" altLang="en-US" b="0" i="0" dirty="0">
                <a:solidFill>
                  <a:srgbClr val="000000"/>
                </a:solidFill>
                <a:effectLst/>
                <a:latin typeface="Meiryo" panose="020B0604030504040204" pitchFamily="50" charset="-128"/>
                <a:ea typeface="Meiryo" panose="020B0604030504040204" pitchFamily="50" charset="-128"/>
              </a:rPr>
              <a:t>度で下部に搭載される。 両方の円弧は中心が共通である。 共通の中心には隙間のあいた水平線板 </a:t>
            </a:r>
            <a:r>
              <a:rPr lang="en-US" altLang="ja-JP" b="0" i="0" dirty="0">
                <a:solidFill>
                  <a:srgbClr val="000000"/>
                </a:solidFill>
                <a:effectLst/>
                <a:latin typeface="Meiryo" panose="020B0604030504040204" pitchFamily="50" charset="-128"/>
                <a:ea typeface="Meiryo" panose="020B0604030504040204" pitchFamily="50" charset="-128"/>
              </a:rPr>
              <a:t>(B) </a:t>
            </a:r>
            <a:r>
              <a:rPr lang="ja-JP" altLang="en-US" b="0" i="0" dirty="0">
                <a:solidFill>
                  <a:srgbClr val="000000"/>
                </a:solidFill>
                <a:effectLst/>
                <a:latin typeface="Meiryo" panose="020B0604030504040204" pitchFamily="50" charset="-128"/>
                <a:ea typeface="Meiryo" panose="020B0604030504040204" pitchFamily="50" charset="-128"/>
              </a:rPr>
              <a:t>が搭載されている。 移動可能な影板 </a:t>
            </a:r>
            <a:r>
              <a:rPr lang="en-US" altLang="ja-JP" b="0" i="0" dirty="0">
                <a:solidFill>
                  <a:srgbClr val="000000"/>
                </a:solidFill>
                <a:effectLst/>
                <a:latin typeface="Meiryo" panose="020B0604030504040204" pitchFamily="50" charset="-128"/>
                <a:ea typeface="Meiryo" panose="020B0604030504040204" pitchFamily="50" charset="-128"/>
              </a:rPr>
              <a:t>(A) </a:t>
            </a:r>
            <a:r>
              <a:rPr lang="ja-JP" altLang="en-US" b="0" i="0" dirty="0">
                <a:solidFill>
                  <a:srgbClr val="000000"/>
                </a:solidFill>
                <a:effectLst/>
                <a:latin typeface="Meiryo" panose="020B0604030504040204" pitchFamily="50" charset="-128"/>
                <a:ea typeface="Meiryo" panose="020B0604030504040204" pitchFamily="50" charset="-128"/>
              </a:rPr>
              <a:t>が上部の円弧にセットされ、 影が水平線板に落ちるようになっていた。 移動可能な視準板 </a:t>
            </a:r>
            <a:r>
              <a:rPr lang="en-US" altLang="ja-JP" b="0" i="0" dirty="0">
                <a:solidFill>
                  <a:srgbClr val="000000"/>
                </a:solidFill>
                <a:effectLst/>
                <a:latin typeface="Meiryo" panose="020B0604030504040204" pitchFamily="50" charset="-128"/>
                <a:ea typeface="Meiryo" panose="020B0604030504040204" pitchFamily="50" charset="-128"/>
              </a:rPr>
              <a:t>(C) </a:t>
            </a:r>
            <a:r>
              <a:rPr lang="ja-JP" altLang="en-US" b="0" i="0" dirty="0">
                <a:solidFill>
                  <a:srgbClr val="000000"/>
                </a:solidFill>
                <a:effectLst/>
                <a:latin typeface="Meiryo" panose="020B0604030504040204" pitchFamily="50" charset="-128"/>
                <a:ea typeface="Meiryo" panose="020B0604030504040204" pitchFamily="50" charset="-128"/>
              </a:rPr>
              <a:t>が下部の円弧に搭載されていた。</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111111"/>
                </a:solidFill>
                <a:effectLst/>
                <a:latin typeface="Roboto" panose="020F0502020204030204" pitchFamily="2" charset="0"/>
              </a:rPr>
              <a:t>四分儀 （しぶんぎ、 英</a:t>
            </a:r>
            <a:r>
              <a:rPr lang="en-US" altLang="ja-JP" b="0" i="0" dirty="0">
                <a:solidFill>
                  <a:srgbClr val="111111"/>
                </a:solidFill>
                <a:effectLst/>
                <a:latin typeface="Roboto" panose="020F0502020204030204" pitchFamily="2" charset="0"/>
              </a:rPr>
              <a:t>: quadrant </a:t>
            </a:r>
            <a:r>
              <a:rPr lang="ja-JP" altLang="en-US" b="0" i="0" dirty="0">
                <a:solidFill>
                  <a:srgbClr val="111111"/>
                </a:solidFill>
                <a:effectLst/>
                <a:latin typeface="Roboto" panose="020F0502020204030204" pitchFamily="2" charset="0"/>
              </a:rPr>
              <a:t>）あるいは 象限儀 （しょうげんぎ）とは、</a:t>
            </a:r>
            <a:r>
              <a:rPr lang="ja-JP" altLang="en-US" b="1" i="0" dirty="0">
                <a:solidFill>
                  <a:srgbClr val="111111"/>
                </a:solidFill>
                <a:effectLst/>
                <a:latin typeface="Roboto" panose="020F0502020204030204" pitchFamily="2" charset="0"/>
              </a:rPr>
              <a:t>円の</a:t>
            </a:r>
            <a:r>
              <a:rPr lang="en-US" altLang="ja-JP" b="1" i="0" dirty="0">
                <a:solidFill>
                  <a:srgbClr val="111111"/>
                </a:solidFill>
                <a:effectLst/>
                <a:latin typeface="Roboto" panose="020F0502020204030204" pitchFamily="2" charset="0"/>
              </a:rPr>
              <a:t>4</a:t>
            </a:r>
            <a:r>
              <a:rPr lang="ja-JP" altLang="en-US" b="1" i="0" dirty="0">
                <a:solidFill>
                  <a:srgbClr val="111111"/>
                </a:solidFill>
                <a:effectLst/>
                <a:latin typeface="Roboto" panose="020F0502020204030204" pitchFamily="2" charset="0"/>
              </a:rPr>
              <a:t>分の</a:t>
            </a:r>
            <a:r>
              <a:rPr lang="en-US" altLang="ja-JP" b="1" i="0" dirty="0">
                <a:solidFill>
                  <a:srgbClr val="111111"/>
                </a:solidFill>
                <a:effectLst/>
                <a:latin typeface="Roboto" panose="020F0502020204030204" pitchFamily="2" charset="0"/>
              </a:rPr>
              <a:t>1</a:t>
            </a:r>
            <a:r>
              <a:rPr lang="ja-JP" altLang="en-US" b="1" i="0" dirty="0">
                <a:solidFill>
                  <a:srgbClr val="111111"/>
                </a:solidFill>
                <a:effectLst/>
                <a:latin typeface="Roboto" panose="020F0502020204030204" pitchFamily="2" charset="0"/>
              </a:rPr>
              <a:t>の扇形をした目盛りのついた 定規 に照準類がついた道具</a:t>
            </a:r>
            <a:r>
              <a:rPr lang="ja-JP" altLang="en-US" b="0" i="0" dirty="0">
                <a:solidFill>
                  <a:srgbClr val="111111"/>
                </a:solidFill>
                <a:effectLst/>
                <a:latin typeface="Roboto" panose="020F0502020204030204" pitchFamily="2" charset="0"/>
              </a:rPr>
              <a:t>。 いくつかの使用法がある。 天体観測の道具として用いる場合は、主に天体の地平線からの高度を測定するために用いられた。</a:t>
            </a:r>
            <a:endParaRPr lang="en-US" altLang="ja-JP" b="0" i="0" dirty="0">
              <a:solidFill>
                <a:srgbClr val="000000"/>
              </a:solidFill>
              <a:effectLst/>
              <a:latin typeface="Meiryo" panose="020B0604030504040204" pitchFamily="50" charset="-128"/>
              <a:ea typeface="Meiryo" panose="020B0604030504040204" pitchFamily="50" charset="-128"/>
            </a:endParaRPr>
          </a:p>
          <a:p>
            <a:r>
              <a:rPr kumimoji="1" lang="ja-JP" altLang="en-US" dirty="0"/>
              <a:t>　</a:t>
            </a:r>
            <a:r>
              <a:rPr lang="ja-JP" altLang="en-US" b="0" i="0" dirty="0">
                <a:solidFill>
                  <a:srgbClr val="111111"/>
                </a:solidFill>
                <a:effectLst/>
                <a:latin typeface="Roboto" panose="02000000000000000000" pitchFamily="2" charset="0"/>
              </a:rPr>
              <a:t>六分儀 （ろくぶんぎ、 英語</a:t>
            </a:r>
            <a:r>
              <a:rPr lang="en-US" altLang="ja-JP" b="0" i="0" dirty="0">
                <a:solidFill>
                  <a:srgbClr val="111111"/>
                </a:solidFill>
                <a:effectLst/>
                <a:latin typeface="Roboto" panose="02000000000000000000" pitchFamily="2" charset="0"/>
              </a:rPr>
              <a:t>: sextant </a:t>
            </a:r>
            <a:r>
              <a:rPr lang="ja-JP" altLang="en-US" b="0" i="0" dirty="0">
                <a:solidFill>
                  <a:srgbClr val="111111"/>
                </a:solidFill>
                <a:effectLst/>
                <a:latin typeface="Roboto" panose="02000000000000000000" pitchFamily="2" charset="0"/>
              </a:rPr>
              <a:t>）は、</a:t>
            </a:r>
            <a:r>
              <a:rPr lang="en-US" altLang="ja-JP" b="1" i="0" dirty="0">
                <a:solidFill>
                  <a:srgbClr val="111111"/>
                </a:solidFill>
                <a:effectLst/>
                <a:latin typeface="Roboto" panose="02000000000000000000" pitchFamily="2" charset="0"/>
              </a:rPr>
              <a:t>2</a:t>
            </a:r>
            <a:r>
              <a:rPr lang="ja-JP" altLang="en-US" b="1" i="0" dirty="0">
                <a:solidFill>
                  <a:srgbClr val="111111"/>
                </a:solidFill>
                <a:effectLst/>
                <a:latin typeface="Roboto" panose="02000000000000000000" pitchFamily="2" charset="0"/>
              </a:rPr>
              <a:t>つの視認可能な物体間の 角距離（ 英語版 ） を測定するために用いられる道具</a:t>
            </a:r>
            <a:r>
              <a:rPr lang="ja-JP" altLang="en-US" b="0" i="0" dirty="0">
                <a:solidFill>
                  <a:srgbClr val="111111"/>
                </a:solidFill>
                <a:effectLst/>
                <a:latin typeface="Roboto" panose="02000000000000000000" pitchFamily="2" charset="0"/>
              </a:rPr>
              <a:t>であり、 反射計器（ 英語版 ） の一種である。 </a:t>
            </a:r>
            <a:r>
              <a:rPr lang="en-US" altLang="ja-JP" b="0" i="0" dirty="0">
                <a:solidFill>
                  <a:srgbClr val="111111"/>
                </a:solidFill>
                <a:effectLst/>
                <a:latin typeface="Roboto" panose="02000000000000000000" pitchFamily="2" charset="0"/>
              </a:rPr>
              <a:t>^ </a:t>
            </a:r>
            <a:r>
              <a:rPr lang="ja-JP" altLang="en-US" b="0" i="0" dirty="0">
                <a:solidFill>
                  <a:srgbClr val="111111"/>
                </a:solidFill>
                <a:effectLst/>
                <a:latin typeface="Roboto" panose="02000000000000000000" pitchFamily="2" charset="0"/>
              </a:rPr>
              <a:t>観測点と、それ以外の任意の点ふたつとをそれぞれ直線で結んだとき、その二直線のなす角度。 二点間を線で結んだときの長さ（ 距離 ）とは別の概念である</a:t>
            </a:r>
            <a:endParaRPr lang="en-US" altLang="ja-JP" b="0" i="0" dirty="0">
              <a:solidFill>
                <a:srgbClr val="111111"/>
              </a:solidFill>
              <a:effectLst/>
              <a:latin typeface="Roboto" panose="02000000000000000000" pitchFamily="2" charset="0"/>
            </a:endParaRPr>
          </a:p>
          <a:p>
            <a:endParaRPr kumimoji="1" lang="en-US" altLang="ja-JP" b="0" i="0" dirty="0">
              <a:solidFill>
                <a:srgbClr val="111111"/>
              </a:solidFill>
              <a:effectLst/>
              <a:latin typeface="Roboto" panose="02000000000000000000" pitchFamily="2" charset="0"/>
            </a:endParaRPr>
          </a:p>
          <a:p>
            <a:r>
              <a:rPr lang="ja-JP" altLang="en-US" b="1" i="0" dirty="0">
                <a:solidFill>
                  <a:srgbClr val="202122"/>
                </a:solidFill>
                <a:effectLst/>
                <a:latin typeface="Arial" panose="020B0604020202020204" pitchFamily="34" charset="0"/>
              </a:rPr>
              <a:t>天測航法</a:t>
            </a:r>
            <a:r>
              <a:rPr lang="ja-JP" altLang="en-US" b="0" i="0" dirty="0">
                <a:solidFill>
                  <a:srgbClr val="202122"/>
                </a:solidFill>
                <a:effectLst/>
                <a:latin typeface="Arial" panose="020B0604020202020204" pitchFamily="34" charset="0"/>
              </a:rPr>
              <a:t>（てんそくこうほう、</a:t>
            </a:r>
            <a:r>
              <a:rPr lang="en-US" altLang="ja-JP" b="0" i="0" dirty="0">
                <a:solidFill>
                  <a:srgbClr val="202122"/>
                </a:solidFill>
                <a:effectLst/>
                <a:latin typeface="Arial" panose="020B0604020202020204" pitchFamily="34" charset="0"/>
              </a:rPr>
              <a:t>celestial navigation</a:t>
            </a:r>
            <a:r>
              <a:rPr lang="ja-JP" altLang="en-US" b="0" i="0" dirty="0">
                <a:solidFill>
                  <a:srgbClr val="202122"/>
                </a:solidFill>
                <a:effectLst/>
                <a:latin typeface="Arial" panose="020B0604020202020204" pitchFamily="34" charset="0"/>
              </a:rPr>
              <a:t>、</a:t>
            </a:r>
            <a:r>
              <a:rPr lang="en-US" altLang="ja-JP" b="0" i="0" dirty="0">
                <a:solidFill>
                  <a:srgbClr val="202122"/>
                </a:solidFill>
                <a:effectLst/>
                <a:latin typeface="Arial" panose="020B0604020202020204" pitchFamily="34" charset="0"/>
              </a:rPr>
              <a:t>astronavigation</a:t>
            </a:r>
            <a:r>
              <a:rPr lang="ja-JP" altLang="en-US" b="0" i="0" dirty="0">
                <a:solidFill>
                  <a:srgbClr val="202122"/>
                </a:solidFill>
                <a:effectLst/>
                <a:latin typeface="Arial" panose="020B0604020202020204" pitchFamily="34" charset="0"/>
              </a:rPr>
              <a:t>）または</a:t>
            </a:r>
            <a:r>
              <a:rPr lang="ja-JP" altLang="en-US" b="1" i="0" dirty="0">
                <a:solidFill>
                  <a:srgbClr val="202122"/>
                </a:solidFill>
                <a:effectLst/>
                <a:latin typeface="Arial" panose="020B0604020202020204" pitchFamily="34" charset="0"/>
              </a:rPr>
              <a:t>天文航法</a:t>
            </a:r>
            <a:r>
              <a:rPr lang="ja-JP" altLang="en-US" b="0" i="0" dirty="0">
                <a:solidFill>
                  <a:srgbClr val="202122"/>
                </a:solidFill>
                <a:effectLst/>
                <a:latin typeface="Arial" panose="020B0604020202020204" pitchFamily="34" charset="0"/>
              </a:rPr>
              <a:t>（てんもんこうほう）とは、陸地の見えない外洋で</a:t>
            </a:r>
            <a:r>
              <a:rPr lang="ja-JP" altLang="en-US" b="0" i="0" u="none" strike="noStrike" dirty="0">
                <a:solidFill>
                  <a:srgbClr val="3366CC"/>
                </a:solidFill>
                <a:effectLst/>
                <a:latin typeface="Arial" panose="020B0604020202020204" pitchFamily="34" charset="0"/>
                <a:hlinkClick r:id="rId3" tooltip="天体"/>
              </a:rPr>
              <a:t>天体</a:t>
            </a:r>
            <a:r>
              <a:rPr lang="ja-JP" altLang="en-US" b="0" i="0" dirty="0">
                <a:solidFill>
                  <a:srgbClr val="202122"/>
                </a:solidFill>
                <a:effectLst/>
                <a:latin typeface="Arial" panose="020B0604020202020204" pitchFamily="34" charset="0"/>
              </a:rPr>
              <a:t>を観測することで</a:t>
            </a:r>
            <a:r>
              <a:rPr lang="ja-JP" altLang="en-US" b="0" i="0" u="none" strike="noStrike" dirty="0">
                <a:solidFill>
                  <a:srgbClr val="3366CC"/>
                </a:solidFill>
                <a:effectLst/>
                <a:latin typeface="Arial" panose="020B0604020202020204" pitchFamily="34" charset="0"/>
                <a:hlinkClick r:id="rId4" tooltip="船舶"/>
              </a:rPr>
              <a:t>船舶</a:t>
            </a:r>
            <a:r>
              <a:rPr lang="ja-JP" altLang="en-US" b="0" i="0" dirty="0">
                <a:solidFill>
                  <a:srgbClr val="202122"/>
                </a:solidFill>
                <a:effectLst/>
                <a:latin typeface="Arial" panose="020B0604020202020204" pitchFamily="34" charset="0"/>
              </a:rPr>
              <a:t>や</a:t>
            </a:r>
            <a:r>
              <a:rPr lang="ja-JP" altLang="en-US" b="0" i="0" u="none" strike="noStrike" dirty="0">
                <a:solidFill>
                  <a:srgbClr val="3366CC"/>
                </a:solidFill>
                <a:effectLst/>
                <a:latin typeface="Arial" panose="020B0604020202020204" pitchFamily="34" charset="0"/>
                <a:hlinkClick r:id="rId5" tooltip="航空機"/>
              </a:rPr>
              <a:t>航空機</a:t>
            </a:r>
            <a:r>
              <a:rPr lang="ja-JP" altLang="en-US" b="0" i="0" dirty="0">
                <a:solidFill>
                  <a:srgbClr val="202122"/>
                </a:solidFill>
                <a:effectLst/>
                <a:latin typeface="Arial" panose="020B0604020202020204" pitchFamily="34" charset="0"/>
              </a:rPr>
              <a:t>の位置を特定する</a:t>
            </a:r>
            <a:r>
              <a:rPr lang="ja-JP" altLang="en-US" b="0" i="0" u="none" strike="noStrike" dirty="0">
                <a:solidFill>
                  <a:srgbClr val="3366CC"/>
                </a:solidFill>
                <a:effectLst/>
                <a:latin typeface="Arial" panose="020B0604020202020204" pitchFamily="34" charset="0"/>
                <a:hlinkClick r:id="rId6" tooltip="航海術"/>
              </a:rPr>
              <a:t>航海術</a:t>
            </a:r>
            <a:r>
              <a:rPr lang="ja-JP" altLang="en-US" b="0" i="0" dirty="0">
                <a:solidFill>
                  <a:srgbClr val="202122"/>
                </a:solidFill>
                <a:effectLst/>
                <a:latin typeface="Arial" panose="020B0604020202020204" pitchFamily="34" charset="0"/>
              </a:rPr>
              <a:t>である。</a:t>
            </a:r>
            <a:endParaRPr lang="en-US" altLang="ja-JP" b="0" i="0" dirty="0">
              <a:solidFill>
                <a:srgbClr val="202122"/>
              </a:solidFill>
              <a:effectLst/>
              <a:latin typeface="Arial" panose="020B0604020202020204" pitchFamily="34" charset="0"/>
            </a:endParaRPr>
          </a:p>
          <a:p>
            <a:endParaRPr kumimoji="1" lang="en-US" altLang="ja-JP" b="0" i="0" dirty="0">
              <a:solidFill>
                <a:srgbClr val="202122"/>
              </a:solidFill>
              <a:effectLst/>
              <a:latin typeface="Arial" panose="020B0604020202020204" pitchFamily="34" charset="0"/>
            </a:endParaRPr>
          </a:p>
          <a:p>
            <a:endParaRPr kumimoji="1" lang="en-US" altLang="ja-JP" b="0" i="0" dirty="0">
              <a:solidFill>
                <a:srgbClr val="202122"/>
              </a:solidFill>
              <a:effectLst/>
              <a:latin typeface="Arial" panose="020B0604020202020204" pitchFamily="34" charset="0"/>
            </a:endParaRPr>
          </a:p>
          <a:p>
            <a:r>
              <a:rPr lang="ja-JP" altLang="en-US" b="0" i="0" dirty="0">
                <a:solidFill>
                  <a:srgbClr val="333333"/>
                </a:solidFill>
                <a:effectLst/>
                <a:latin typeface="Hiragino Sans"/>
              </a:rPr>
              <a:t>それでは、航海術の考え方はアポロ計画にどのように応用されたのでしょうか？アポロ計画の宇宙船では、航海で使われたアストロラーベと磁気コンパスの役割を、それぞれ宇宙六分儀と慣性計測装置（</a:t>
            </a:r>
            <a:r>
              <a:rPr lang="en-US" altLang="ja-JP" b="0" i="0" dirty="0">
                <a:solidFill>
                  <a:srgbClr val="333333"/>
                </a:solidFill>
                <a:effectLst/>
                <a:latin typeface="Hiragino Sans"/>
              </a:rPr>
              <a:t>IMU</a:t>
            </a:r>
            <a:r>
              <a:rPr lang="ja-JP" altLang="en-US" b="0" i="0" dirty="0">
                <a:solidFill>
                  <a:srgbClr val="333333"/>
                </a:solidFill>
                <a:effectLst/>
                <a:latin typeface="Hiragino Sans"/>
              </a:rPr>
              <a:t>：</a:t>
            </a:r>
            <a:r>
              <a:rPr lang="en-US" altLang="ja-JP" b="0" i="0" dirty="0">
                <a:solidFill>
                  <a:srgbClr val="333333"/>
                </a:solidFill>
                <a:effectLst/>
                <a:latin typeface="Hiragino Sans"/>
              </a:rPr>
              <a:t>Inertial Measuring Unit</a:t>
            </a:r>
            <a:r>
              <a:rPr lang="ja-JP" altLang="en-US" b="0" i="0" dirty="0">
                <a:solidFill>
                  <a:srgbClr val="333333"/>
                </a:solidFill>
                <a:effectLst/>
                <a:latin typeface="Hiragino Sans"/>
              </a:rPr>
              <a:t>）が担うようになりました。（*</a:t>
            </a:r>
            <a:r>
              <a:rPr lang="en-US" altLang="ja-JP" b="0" i="0" dirty="0">
                <a:solidFill>
                  <a:srgbClr val="333333"/>
                </a:solidFill>
                <a:effectLst/>
                <a:latin typeface="Hiragino Sans"/>
              </a:rPr>
              <a:t>1</a:t>
            </a:r>
            <a:r>
              <a:rPr lang="ja-JP" altLang="en-US" b="0" i="0" dirty="0">
                <a:solidFill>
                  <a:srgbClr val="333333"/>
                </a:solidFill>
                <a:effectLst/>
                <a:latin typeface="Hiragino Sans"/>
              </a:rPr>
              <a:t>）アポロ計画の司令船で使われた</a:t>
            </a:r>
            <a:r>
              <a:rPr lang="en-US" altLang="ja-JP" b="0" i="0" dirty="0">
                <a:solidFill>
                  <a:srgbClr val="333333"/>
                </a:solidFill>
                <a:effectLst/>
                <a:latin typeface="Hiragino Sans"/>
              </a:rPr>
              <a:t>2</a:t>
            </a:r>
            <a:r>
              <a:rPr lang="ja-JP" altLang="en-US" b="0" i="0" dirty="0">
                <a:solidFill>
                  <a:srgbClr val="333333"/>
                </a:solidFill>
                <a:effectLst/>
                <a:latin typeface="Hiragino Sans"/>
              </a:rPr>
              <a:t>つの光学機器は、走査望遠鏡（倍率</a:t>
            </a:r>
            <a:r>
              <a:rPr lang="en-US" altLang="ja-JP" b="0" i="0" dirty="0">
                <a:solidFill>
                  <a:srgbClr val="333333"/>
                </a:solidFill>
                <a:effectLst/>
                <a:latin typeface="Hiragino Sans"/>
              </a:rPr>
              <a:t>1</a:t>
            </a:r>
            <a:r>
              <a:rPr lang="ja-JP" altLang="en-US" b="0" i="0" dirty="0">
                <a:solidFill>
                  <a:srgbClr val="333333"/>
                </a:solidFill>
                <a:effectLst/>
                <a:latin typeface="Hiragino Sans"/>
              </a:rPr>
              <a:t>倍）と宇宙六分儀（倍率</a:t>
            </a:r>
            <a:r>
              <a:rPr lang="en-US" altLang="ja-JP" b="0" i="0" dirty="0">
                <a:solidFill>
                  <a:srgbClr val="333333"/>
                </a:solidFill>
                <a:effectLst/>
                <a:latin typeface="Hiragino Sans"/>
              </a:rPr>
              <a:t>28</a:t>
            </a:r>
            <a:r>
              <a:rPr lang="ja-JP" altLang="en-US" b="0" i="0" dirty="0">
                <a:solidFill>
                  <a:srgbClr val="333333"/>
                </a:solidFill>
                <a:effectLst/>
                <a:latin typeface="Hiragino Sans"/>
              </a:rPr>
              <a:t>倍）でした。（*</a:t>
            </a:r>
            <a:r>
              <a:rPr lang="en-US" altLang="ja-JP" b="0" i="0" dirty="0">
                <a:solidFill>
                  <a:srgbClr val="333333"/>
                </a:solidFill>
                <a:effectLst/>
                <a:latin typeface="Hiragino Sans"/>
              </a:rPr>
              <a:t>12</a:t>
            </a:r>
            <a:r>
              <a:rPr lang="ja-JP" altLang="en-US" b="0" i="0" dirty="0">
                <a:solidFill>
                  <a:srgbClr val="333333"/>
                </a:solidFill>
                <a:effectLst/>
                <a:latin typeface="Hiragino Sans"/>
              </a:rPr>
              <a:t>）また、</a:t>
            </a:r>
            <a:r>
              <a:rPr lang="en-US" altLang="ja-JP" b="0" i="0" dirty="0">
                <a:solidFill>
                  <a:srgbClr val="333333"/>
                </a:solidFill>
                <a:effectLst/>
                <a:latin typeface="Hiragino Sans"/>
              </a:rPr>
              <a:t>IMU</a:t>
            </a:r>
            <a:r>
              <a:rPr lang="ja-JP" altLang="en-US" b="0" i="0" dirty="0">
                <a:solidFill>
                  <a:srgbClr val="333333"/>
                </a:solidFill>
                <a:effectLst/>
                <a:latin typeface="Hiragino Sans"/>
              </a:rPr>
              <a:t>は加速度計とジャイロスコープ（高速回転するコマ）で構成され、自律的に宇宙船の位置、速度および姿勢を求めました。</a:t>
            </a:r>
            <a:endParaRPr kumimoji="1" lang="en-US" altLang="ja-JP" b="0" i="0" dirty="0">
              <a:solidFill>
                <a:srgbClr val="202122"/>
              </a:solidFill>
              <a:effectLst/>
              <a:latin typeface="Arial" panose="020B0604020202020204" pitchFamily="34" charset="0"/>
            </a:endParaRPr>
          </a:p>
          <a:p>
            <a:r>
              <a:rPr lang="en-US" altLang="ja-JP" b="0" i="0" dirty="0" err="1">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CF1507"/>
                </a:solidFill>
                <a:effectLst/>
                <a:latin typeface="ＭＳ Ｐゴシック" panose="020B0600070205080204" pitchFamily="50" charset="-128"/>
                <a:ea typeface="ＭＳ Ｐゴシック" panose="020B0600070205080204" pitchFamily="50" charset="-128"/>
                <a:hlinkClick r:id="rId7" tooltip="ジーピーエスの意味"/>
              </a:rPr>
              <a:t>ジーピーエス</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8" tooltip="人工衛星の意味"/>
              </a:rPr>
              <a:t>人工衛星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9" tooltip="駆使したの意味"/>
              </a:rPr>
              <a:t>駆使した</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0" tooltip="地理情報の意味"/>
              </a:rPr>
              <a:t>地理情報</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1" tooltip="計測の意味"/>
              </a:rPr>
              <a:t>計測</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2" tooltip="システムの意味"/>
              </a:rPr>
              <a:t>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の名称です。</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4" tooltip="あらゆるの意味"/>
              </a:rPr>
              <a:t>あらゆる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5" tooltip="地域の意味"/>
              </a:rPr>
              <a:t>地域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6" tooltip="緯度・経度の意味"/>
              </a:rPr>
              <a:t>緯度・経度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、高度が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7" tooltip="特定できるの意味"/>
              </a:rPr>
              <a:t>特定できる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8" tooltip="仕組みの意味"/>
              </a:rPr>
              <a:t>仕組み</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9" tooltip="利用されの意味"/>
              </a:rPr>
              <a:t>利用され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てい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0" tooltip="ます。の意味"/>
              </a:rPr>
              <a:t>ます。</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1" tooltip="Global Positioning Systemの意味"/>
              </a:rPr>
              <a:t>Global Positioning System</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」の略であり、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2" tooltip="直訳の意味"/>
              </a:rPr>
              <a:t>直訳</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3" tooltip="全地球測位システムの意味"/>
              </a:rPr>
              <a:t>全地球測位システム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」あるいは「全</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4" tooltip="地球の意味"/>
              </a:rPr>
              <a:t>地球</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5" tooltip="無線測位の意味"/>
              </a:rPr>
              <a:t>無線測位</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2" tooltip="システムの意味"/>
              </a:rPr>
              <a:t>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」などとも</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6" tooltip="呼ばれますの意味"/>
              </a:rPr>
              <a:t>呼ばれます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dirty="0"/>
            </a:br>
            <a:br>
              <a:rPr lang="ja-JP" altLang="en-US" dirty="0"/>
            </a:b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から高度およそ</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8" tooltip="万の意味"/>
              </a:rPr>
              <a:t>万</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9" tooltip="kmの意味"/>
              </a:rPr>
              <a:t>km</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0" tooltip="軌道上の意味"/>
              </a:rPr>
              <a:t>軌道上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1" tooltip="配置されの意味"/>
              </a:rPr>
              <a:t>配置され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た「</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」へ</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3" tooltip="信号の意味"/>
              </a:rPr>
              <a:t>信号</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4" tooltip="発信しの意味"/>
              </a:rPr>
              <a:t>発信し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5" tooltip="応答の意味"/>
              </a:rPr>
              <a:t>応答</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6" tooltip="返っての意味"/>
              </a:rPr>
              <a:t>返って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くるまでの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7" tooltip="わずかなの意味"/>
              </a:rPr>
              <a:t>わずかな</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8" tooltip="時間差の意味"/>
              </a:rPr>
              <a:t>時間差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9" tooltip="計算の意味"/>
              </a:rPr>
              <a:t>計算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0" tooltip="照合するの意味"/>
              </a:rPr>
              <a:t>照合する</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ことで</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1" tooltip="地理上の位置の意味"/>
              </a:rPr>
              <a:t>地理上の位置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2" tooltip="特定しますの意味"/>
              </a:rPr>
              <a:t>特定します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3" tooltip="複数の意味"/>
              </a:rPr>
              <a:t>複数</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4" tooltip="同時にの意味"/>
              </a:rPr>
              <a:t>同時に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3" tooltip="信号の意味"/>
              </a:rPr>
              <a:t>信号</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5" tooltip="授受するの意味"/>
              </a:rPr>
              <a:t>授受する</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ことで、各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6" tooltip="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7" tooltip="応答時間の意味"/>
              </a:rPr>
              <a:t>応答時間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の差が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8" tooltip="判明しの意味"/>
              </a:rPr>
              <a:t>判明し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、それによって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9" tooltip="精密なの意味"/>
              </a:rPr>
              <a:t>精密な</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0" tooltip="3次元の意味"/>
              </a:rPr>
              <a:t>3</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0" tooltip="3次元の意味"/>
              </a:rPr>
              <a:t>次元</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1" tooltip="位置情報の意味"/>
              </a:rPr>
              <a:t>位置情報</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2" tooltip="取得の意味"/>
              </a:rPr>
              <a:t>取得</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3" tooltip="できますの意味"/>
              </a:rPr>
              <a:t>できます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dirty="0"/>
            </a:br>
            <a:br>
              <a:rPr lang="ja-JP" altLang="en-US" dirty="0"/>
            </a:b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1" tooltip="位置情報の意味"/>
              </a:rPr>
              <a:t>位置情報</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の処理は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側で行わており、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6" tooltip="衛星の意味"/>
              </a:rPr>
              <a:t>衛星</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4" tooltip="自体の意味"/>
              </a:rPr>
              <a:t>自体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5" tooltip="発信者の意味"/>
              </a:rPr>
              <a:t>発信者</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6" tooltip="位置の意味"/>
              </a:rPr>
              <a:t>位置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7" tooltip="把握しての意味"/>
              </a:rPr>
              <a:t>把握して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いる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8" tooltip="というわけでの意味"/>
              </a:rPr>
              <a:t>というわけで</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はありません。</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9" tooltip="としてのの意味"/>
              </a:rPr>
              <a:t>としての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0" tooltip="機能の意味"/>
              </a:rPr>
              <a:t>機能</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1" tooltip="最近の意味"/>
              </a:rPr>
              <a:t>最近</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では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2" tooltip="スマホの意味"/>
              </a:rPr>
              <a:t>スマホ</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3" tooltip="スマートフォンの意味"/>
              </a:rPr>
              <a:t>スマートフォン</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4" tooltip="カーナビの意味"/>
              </a:rPr>
              <a:t>カーナビ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5" tooltip="カーナビゲーションシステムの意味"/>
              </a:rPr>
              <a:t>カーナビゲーションシステム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）などに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6" tooltip="不可欠の意味"/>
              </a:rPr>
              <a:t>不可欠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0" tooltip="機能の意味"/>
              </a:rPr>
              <a:t>機能</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7" tooltip="組み込まれの意味"/>
              </a:rPr>
              <a:t>組み込まれ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てい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0" tooltip="ます。の意味"/>
              </a:rPr>
              <a:t>ます。</a:t>
            </a:r>
            <a:br>
              <a:rPr lang="ja-JP" altLang="en-US" dirty="0"/>
            </a:br>
            <a:endParaRPr kumimoji="1" lang="en-US" altLang="ja-JP" b="0" i="0" dirty="0">
              <a:solidFill>
                <a:srgbClr val="111111"/>
              </a:solidFill>
              <a:effectLst/>
              <a:latin typeface="Roboto" panose="02000000000000000000" pitchFamily="2" charset="0"/>
            </a:endParaRPr>
          </a:p>
          <a:p>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次元測位とは、空間の位置を計測する技術のことです。</a:t>
            </a:r>
            <a:r>
              <a:rPr lang="en-US" altLang="ja-JP" b="0" i="0" dirty="0">
                <a:solidFill>
                  <a:srgbClr val="000000"/>
                </a:solidFill>
                <a:effectLst/>
                <a:latin typeface="游ゴシック" panose="020B0400000000000000" pitchFamily="50" charset="-128"/>
                <a:ea typeface="游ゴシック" panose="020B0400000000000000" pitchFamily="50" charset="-128"/>
              </a:rPr>
              <a:t>2</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次元測位が平面上の位置を測ることに対して、</a:t>
            </a:r>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次元測位は空間内の位置を測定します。</a:t>
            </a:r>
            <a:r>
              <a:rPr lang="en-US" altLang="ja-JP" b="0" i="0" dirty="0">
                <a:solidFill>
                  <a:srgbClr val="000000"/>
                </a:solidFill>
                <a:effectLst/>
                <a:latin typeface="游ゴシック" panose="020B0400000000000000" pitchFamily="50" charset="-128"/>
                <a:ea typeface="游ゴシック" panose="020B0400000000000000" pitchFamily="50" charset="-128"/>
              </a:rPr>
              <a:t>GPS</a:t>
            </a:r>
            <a:r>
              <a:rPr lang="ja-JP" altLang="en-US" b="0" i="0" dirty="0">
                <a:solidFill>
                  <a:srgbClr val="000000"/>
                </a:solidFill>
                <a:effectLst/>
                <a:latin typeface="游ゴシック" panose="020B0400000000000000" pitchFamily="50" charset="-128"/>
                <a:ea typeface="游ゴシック" panose="020B0400000000000000" pitchFamily="50" charset="-128"/>
              </a:rPr>
              <a:t>や衛星測位、</a:t>
            </a:r>
            <a:r>
              <a:rPr lang="en-US" altLang="ja-JP" b="0" i="0" dirty="0">
                <a:solidFill>
                  <a:srgbClr val="000000"/>
                </a:solidFill>
                <a:effectLst/>
                <a:latin typeface="游ゴシック" panose="020B0400000000000000" pitchFamily="50" charset="-128"/>
                <a:ea typeface="游ゴシック" panose="020B0400000000000000" pitchFamily="50" charset="-128"/>
              </a:rPr>
              <a:t>LIDAR</a:t>
            </a:r>
            <a:r>
              <a:rPr lang="ja-JP" altLang="en-US" b="0" i="0" dirty="0">
                <a:solidFill>
                  <a:srgbClr val="000000"/>
                </a:solidFill>
                <a:effectLst/>
                <a:latin typeface="游ゴシック" panose="020B0400000000000000" pitchFamily="50" charset="-128"/>
                <a:ea typeface="游ゴシック" panose="020B0400000000000000" pitchFamily="50" charset="-128"/>
              </a:rPr>
              <a:t>（ライダー）などが代表的な</a:t>
            </a:r>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次元測位技術であり、世界中で様々な分野で活用されています。</a:t>
            </a:r>
            <a:endParaRPr lang="en-US" altLang="ja-JP" b="0" i="0" dirty="0">
              <a:solidFill>
                <a:srgbClr val="000000"/>
              </a:solidFill>
              <a:effectLst/>
              <a:latin typeface="游ゴシック" panose="020B0400000000000000" pitchFamily="50" charset="-128"/>
              <a:ea typeface="游ゴシック" panose="020B0400000000000000" pitchFamily="50" charset="-128"/>
            </a:endParaRPr>
          </a:p>
          <a:p>
            <a:pPr algn="l"/>
            <a:r>
              <a:rPr lang="ja-JP" altLang="en-US" b="1" i="0" dirty="0">
                <a:solidFill>
                  <a:srgbClr val="002647"/>
                </a:solidFill>
                <a:effectLst/>
                <a:latin typeface="Verdana" panose="020B0604030504040204" pitchFamily="34" charset="0"/>
              </a:rPr>
              <a:t>衛星測位システムとは</a:t>
            </a:r>
          </a:p>
          <a:p>
            <a:pPr algn="l"/>
            <a:r>
              <a:rPr lang="ja-JP" altLang="en-US" b="0" i="0" dirty="0">
                <a:solidFill>
                  <a:srgbClr val="000000"/>
                </a:solidFill>
                <a:effectLst/>
                <a:latin typeface="Verdana" panose="020B0604030504040204" pitchFamily="34" charset="0"/>
              </a:rPr>
              <a:t>　衛星測位システムは、英語の</a:t>
            </a:r>
            <a:r>
              <a:rPr lang="en-US" altLang="ja-JP" b="0" i="0" u="sng" dirty="0">
                <a:solidFill>
                  <a:srgbClr val="000000"/>
                </a:solidFill>
                <a:effectLst/>
                <a:latin typeface="Verdana" panose="020B0604030504040204" pitchFamily="34" charset="0"/>
              </a:rPr>
              <a:t>G</a:t>
            </a:r>
            <a:r>
              <a:rPr lang="en-US" altLang="ja-JP" b="0" i="0" dirty="0">
                <a:solidFill>
                  <a:srgbClr val="000000"/>
                </a:solidFill>
                <a:effectLst/>
                <a:latin typeface="Verdana" panose="020B0604030504040204" pitchFamily="34" charset="0"/>
              </a:rPr>
              <a:t>lobal </a:t>
            </a:r>
            <a:r>
              <a:rPr lang="en-US" altLang="ja-JP" b="0" i="0" u="sng" dirty="0">
                <a:solidFill>
                  <a:srgbClr val="000000"/>
                </a:solidFill>
                <a:effectLst/>
                <a:latin typeface="Verdana" panose="020B0604030504040204" pitchFamily="34" charset="0"/>
              </a:rPr>
              <a:t>N</a:t>
            </a:r>
            <a:r>
              <a:rPr lang="en-US" altLang="ja-JP" b="0" i="0" dirty="0">
                <a:solidFill>
                  <a:srgbClr val="000000"/>
                </a:solidFill>
                <a:effectLst/>
                <a:latin typeface="Verdana" panose="020B0604030504040204" pitchFamily="34" charset="0"/>
              </a:rPr>
              <a:t>avigation </a:t>
            </a:r>
            <a:r>
              <a:rPr lang="en-US" altLang="ja-JP" b="0" i="0" u="sng" dirty="0">
                <a:solidFill>
                  <a:srgbClr val="000000"/>
                </a:solidFill>
                <a:effectLst/>
                <a:latin typeface="Verdana" panose="020B0604030504040204" pitchFamily="34" charset="0"/>
              </a:rPr>
              <a:t>S</a:t>
            </a:r>
            <a:r>
              <a:rPr lang="en-US" altLang="ja-JP" b="0" i="0" dirty="0">
                <a:solidFill>
                  <a:srgbClr val="000000"/>
                </a:solidFill>
                <a:effectLst/>
                <a:latin typeface="Verdana" panose="020B0604030504040204" pitchFamily="34" charset="0"/>
              </a:rPr>
              <a:t>atellite </a:t>
            </a:r>
            <a:r>
              <a:rPr lang="en-US" altLang="ja-JP" b="0" i="0" u="sng" dirty="0">
                <a:solidFill>
                  <a:srgbClr val="000000"/>
                </a:solidFill>
                <a:effectLst/>
                <a:latin typeface="Verdana" panose="020B0604030504040204" pitchFamily="34" charset="0"/>
              </a:rPr>
              <a:t>S</a:t>
            </a:r>
            <a:r>
              <a:rPr lang="en-US" altLang="ja-JP" b="0" i="0" dirty="0">
                <a:solidFill>
                  <a:srgbClr val="000000"/>
                </a:solidFill>
                <a:effectLst/>
                <a:latin typeface="Verdana" panose="020B0604030504040204" pitchFamily="34" charset="0"/>
              </a:rPr>
              <a:t>ystem</a:t>
            </a:r>
            <a:r>
              <a:rPr lang="ja-JP" altLang="en-US" b="0" i="0" dirty="0">
                <a:solidFill>
                  <a:srgbClr val="000000"/>
                </a:solidFill>
                <a:effectLst/>
                <a:latin typeface="Verdana" panose="020B0604030504040204" pitchFamily="34" charset="0"/>
              </a:rPr>
              <a:t>の頭文字から「</a:t>
            </a:r>
            <a:r>
              <a:rPr lang="en-US" altLang="ja-JP" b="0" i="0" dirty="0">
                <a:solidFill>
                  <a:srgbClr val="000000"/>
                </a:solidFill>
                <a:effectLst/>
                <a:latin typeface="Verdana" panose="020B0604030504040204" pitchFamily="34" charset="0"/>
              </a:rPr>
              <a:t>GNSS</a:t>
            </a:r>
            <a:r>
              <a:rPr lang="ja-JP" altLang="en-US" b="0" i="0" dirty="0">
                <a:solidFill>
                  <a:srgbClr val="000000"/>
                </a:solidFill>
                <a:effectLst/>
                <a:latin typeface="Verdana" panose="020B0604030504040204" pitchFamily="34" charset="0"/>
              </a:rPr>
              <a:t>」と表記されます。</a:t>
            </a:r>
            <a:r>
              <a:rPr lang="en-US" altLang="ja-JP" b="0" i="0" dirty="0">
                <a:solidFill>
                  <a:srgbClr val="000000"/>
                </a:solidFill>
                <a:effectLst/>
                <a:latin typeface="Verdana" panose="020B0604030504040204" pitchFamily="34" charset="0"/>
              </a:rPr>
              <a:t>GNSS</a:t>
            </a:r>
            <a:r>
              <a:rPr lang="ja-JP" altLang="en-US" b="0" i="0" dirty="0">
                <a:solidFill>
                  <a:srgbClr val="000000"/>
                </a:solidFill>
                <a:effectLst/>
                <a:latin typeface="Verdana" panose="020B0604030504040204" pitchFamily="34" charset="0"/>
              </a:rPr>
              <a:t>衛星には、</a:t>
            </a:r>
            <a:r>
              <a:rPr lang="en-US" altLang="ja-JP" b="0" i="0" dirty="0">
                <a:solidFill>
                  <a:srgbClr val="000000"/>
                </a:solidFill>
                <a:effectLst/>
                <a:latin typeface="Verdana" panose="020B0604030504040204" pitchFamily="34" charset="0"/>
              </a:rPr>
              <a:t>QZSS</a:t>
            </a:r>
            <a:r>
              <a:rPr lang="ja-JP" altLang="en-US" b="0" i="0" dirty="0">
                <a:solidFill>
                  <a:srgbClr val="000000"/>
                </a:solidFill>
                <a:effectLst/>
                <a:latin typeface="Verdana" panose="020B0604030504040204" pitchFamily="34" charset="0"/>
              </a:rPr>
              <a:t>（日本）、</a:t>
            </a:r>
            <a:r>
              <a:rPr lang="en-US" altLang="ja-JP" b="0" i="0" dirty="0">
                <a:solidFill>
                  <a:srgbClr val="000000"/>
                </a:solidFill>
                <a:effectLst/>
                <a:latin typeface="Verdana" panose="020B0604030504040204" pitchFamily="34" charset="0"/>
              </a:rPr>
              <a:t>GPS</a:t>
            </a:r>
            <a:r>
              <a:rPr lang="ja-JP" altLang="en-US" b="0" i="0" dirty="0">
                <a:solidFill>
                  <a:srgbClr val="000000"/>
                </a:solidFill>
                <a:effectLst/>
                <a:latin typeface="Verdana" panose="020B0604030504040204" pitchFamily="34" charset="0"/>
              </a:rPr>
              <a:t>（アメリカ）、</a:t>
            </a:r>
            <a:r>
              <a:rPr lang="en-US" altLang="ja-JP" b="0" i="0" dirty="0">
                <a:solidFill>
                  <a:srgbClr val="000000"/>
                </a:solidFill>
                <a:effectLst/>
                <a:latin typeface="Verdana" panose="020B0604030504040204" pitchFamily="34" charset="0"/>
              </a:rPr>
              <a:t>GLONASS</a:t>
            </a:r>
            <a:r>
              <a:rPr lang="ja-JP" altLang="en-US" b="0" i="0" dirty="0">
                <a:solidFill>
                  <a:srgbClr val="000000"/>
                </a:solidFill>
                <a:effectLst/>
                <a:latin typeface="Verdana" panose="020B0604030504040204" pitchFamily="34" charset="0"/>
              </a:rPr>
              <a:t>（ロシア）、</a:t>
            </a:r>
            <a:r>
              <a:rPr lang="en-US" altLang="ja-JP" b="0" i="0" dirty="0">
                <a:solidFill>
                  <a:srgbClr val="000000"/>
                </a:solidFill>
                <a:effectLst/>
                <a:latin typeface="Verdana" panose="020B0604030504040204" pitchFamily="34" charset="0"/>
              </a:rPr>
              <a:t>Galileo</a:t>
            </a:r>
            <a:r>
              <a:rPr lang="ja-JP" altLang="en-US" b="0" i="0" dirty="0">
                <a:solidFill>
                  <a:srgbClr val="000000"/>
                </a:solidFill>
                <a:effectLst/>
                <a:latin typeface="Verdana" panose="020B0604030504040204" pitchFamily="34" charset="0"/>
              </a:rPr>
              <a:t>（</a:t>
            </a:r>
            <a:r>
              <a:rPr lang="en-US" altLang="ja-JP" b="0" i="0" dirty="0">
                <a:solidFill>
                  <a:srgbClr val="000000"/>
                </a:solidFill>
                <a:effectLst/>
                <a:latin typeface="Verdana" panose="020B0604030504040204" pitchFamily="34" charset="0"/>
              </a:rPr>
              <a:t>EU</a:t>
            </a:r>
            <a:r>
              <a:rPr lang="ja-JP" altLang="en-US" b="0" i="0" dirty="0">
                <a:solidFill>
                  <a:srgbClr val="000000"/>
                </a:solidFill>
                <a:effectLst/>
                <a:latin typeface="Verdana" panose="020B0604030504040204" pitchFamily="34" charset="0"/>
              </a:rPr>
              <a:t>）等があります。</a:t>
            </a:r>
            <a:br>
              <a:rPr lang="ja-JP" altLang="en-US" b="0" i="0" dirty="0">
                <a:solidFill>
                  <a:srgbClr val="000000"/>
                </a:solidFill>
                <a:effectLst/>
                <a:latin typeface="Verdana" panose="020B0604030504040204" pitchFamily="34" charset="0"/>
              </a:rPr>
            </a:br>
            <a:r>
              <a:rPr lang="ja-JP" altLang="en-US" b="0" i="0" dirty="0">
                <a:solidFill>
                  <a:srgbClr val="000000"/>
                </a:solidFill>
                <a:effectLst/>
                <a:latin typeface="Verdana" panose="020B0604030504040204" pitchFamily="34" charset="0"/>
              </a:rPr>
              <a:t>　日本のみちびきは、日本の上空に長く滞在する準天頂軌道の衛星が主体となって構成され、</a:t>
            </a:r>
            <a:r>
              <a:rPr lang="en-US" altLang="ja-JP" b="0" i="0" dirty="0">
                <a:solidFill>
                  <a:srgbClr val="000000"/>
                </a:solidFill>
                <a:effectLst/>
                <a:latin typeface="Verdana" panose="020B0604030504040204" pitchFamily="34" charset="0"/>
              </a:rPr>
              <a:t>2018</a:t>
            </a:r>
            <a:r>
              <a:rPr lang="ja-JP" altLang="en-US" b="0" i="0" dirty="0">
                <a:solidFill>
                  <a:srgbClr val="000000"/>
                </a:solidFill>
                <a:effectLst/>
                <a:latin typeface="Verdana" panose="020B0604030504040204" pitchFamily="34" charset="0"/>
              </a:rPr>
              <a:t>年</a:t>
            </a:r>
            <a:r>
              <a:rPr lang="en-US" altLang="ja-JP" b="0" i="0" dirty="0">
                <a:solidFill>
                  <a:srgbClr val="000000"/>
                </a:solidFill>
                <a:effectLst/>
                <a:latin typeface="Verdana" panose="020B0604030504040204" pitchFamily="34" charset="0"/>
              </a:rPr>
              <a:t>11</a:t>
            </a:r>
            <a:r>
              <a:rPr lang="ja-JP" altLang="en-US" b="0" i="0" dirty="0">
                <a:solidFill>
                  <a:srgbClr val="000000"/>
                </a:solidFill>
                <a:effectLst/>
                <a:latin typeface="Verdana" panose="020B0604030504040204" pitchFamily="34" charset="0"/>
              </a:rPr>
              <a:t>月から</a:t>
            </a:r>
            <a:r>
              <a:rPr lang="en-US" altLang="ja-JP" b="0" i="0" dirty="0">
                <a:solidFill>
                  <a:srgbClr val="000000"/>
                </a:solidFill>
                <a:effectLst/>
                <a:latin typeface="Verdana" panose="020B0604030504040204" pitchFamily="34" charset="0"/>
              </a:rPr>
              <a:t>4</a:t>
            </a:r>
            <a:r>
              <a:rPr lang="ja-JP" altLang="en-US" b="0" i="0" dirty="0">
                <a:solidFill>
                  <a:srgbClr val="000000"/>
                </a:solidFill>
                <a:effectLst/>
                <a:latin typeface="Verdana" panose="020B0604030504040204" pitchFamily="34" charset="0"/>
              </a:rPr>
              <a:t>機運用されています。 </a:t>
            </a:r>
          </a:p>
          <a:p>
            <a:endParaRPr kumimoji="1" lang="en-US" altLang="ja-JP" b="0" i="0" dirty="0">
              <a:solidFill>
                <a:srgbClr val="111111"/>
              </a:solidFill>
              <a:effectLst/>
              <a:latin typeface="Roboto" panose="02000000000000000000" pitchFamily="2"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12</a:t>
            </a:fld>
            <a:endParaRPr lang="en-US" altLang="ja-JP" dirty="0"/>
          </a:p>
        </p:txBody>
      </p:sp>
    </p:spTree>
    <p:extLst>
      <p:ext uri="{BB962C8B-B14F-4D97-AF65-F5344CB8AC3E}">
        <p14:creationId xmlns:p14="http://schemas.microsoft.com/office/powerpoint/2010/main" val="892922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4023992" y="9720023"/>
            <a:ext cx="3078427"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9" tIns="47744" rIns="95489" bIns="47744"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900">
                <a:latin typeface="游ゴシック" panose="020B0400000000000000" pitchFamily="50" charset="-128"/>
              </a:rPr>
              <a:pPr algn="r" eaLnBrk="1" hangingPunct="1"/>
              <a:t>13</a:t>
            </a:fld>
            <a:endParaRPr lang="en-US" altLang="ja-JP" sz="19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900">
              <a:ea typeface="ＭＳ Ｐゴシック" panose="020B0600070205080204" pitchFamily="50" charset="-128"/>
            </a:endParaRPr>
          </a:p>
        </p:txBody>
      </p:sp>
      <p:sp>
        <p:nvSpPr>
          <p:cNvPr id="71684" name="スライド番号プレースホルダー 1"/>
          <p:cNvSpPr txBox="1">
            <a:spLocks noGrp="1"/>
          </p:cNvSpPr>
          <p:nvPr/>
        </p:nvSpPr>
        <p:spPr bwMode="auto">
          <a:xfrm>
            <a:off x="4023992" y="9720023"/>
            <a:ext cx="3078427"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9" tIns="47744" rIns="95489" bIns="47744"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900">
                <a:latin typeface="游ゴシック" panose="020B0400000000000000" pitchFamily="50" charset="-128"/>
              </a:rPr>
              <a:pPr algn="r" eaLnBrk="1" hangingPunct="1"/>
              <a:t>13</a:t>
            </a:fld>
            <a:endParaRPr lang="en-US" altLang="ja-JP" sz="19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14</a:t>
            </a:fld>
            <a:endParaRPr lang="en-US" altLang="ja-JP" dirty="0"/>
          </a:p>
        </p:txBody>
      </p:sp>
    </p:spTree>
    <p:extLst>
      <p:ext uri="{BB962C8B-B14F-4D97-AF65-F5344CB8AC3E}">
        <p14:creationId xmlns:p14="http://schemas.microsoft.com/office/powerpoint/2010/main" val="22468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15</a:t>
            </a:fld>
            <a:endParaRPr lang="en-US" altLang="ja-JP" dirty="0"/>
          </a:p>
        </p:txBody>
      </p:sp>
    </p:spTree>
    <p:extLst>
      <p:ext uri="{BB962C8B-B14F-4D97-AF65-F5344CB8AC3E}">
        <p14:creationId xmlns:p14="http://schemas.microsoft.com/office/powerpoint/2010/main" val="118175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dirty="0"/>
          </a:p>
        </p:txBody>
      </p:sp>
    </p:spTree>
    <p:extLst>
      <p:ext uri="{BB962C8B-B14F-4D97-AF65-F5344CB8AC3E}">
        <p14:creationId xmlns:p14="http://schemas.microsoft.com/office/powerpoint/2010/main" val="172821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dirty="0"/>
          </a:p>
        </p:txBody>
      </p:sp>
    </p:spTree>
    <p:extLst>
      <p:ext uri="{BB962C8B-B14F-4D97-AF65-F5344CB8AC3E}">
        <p14:creationId xmlns:p14="http://schemas.microsoft.com/office/powerpoint/2010/main" val="290869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dirty="0"/>
          </a:p>
        </p:txBody>
      </p:sp>
    </p:spTree>
    <p:extLst>
      <p:ext uri="{BB962C8B-B14F-4D97-AF65-F5344CB8AC3E}">
        <p14:creationId xmlns:p14="http://schemas.microsoft.com/office/powerpoint/2010/main" val="274882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dirty="0"/>
          </a:p>
        </p:txBody>
      </p:sp>
    </p:spTree>
    <p:extLst>
      <p:ext uri="{BB962C8B-B14F-4D97-AF65-F5344CB8AC3E}">
        <p14:creationId xmlns:p14="http://schemas.microsoft.com/office/powerpoint/2010/main" val="168840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dirty="0"/>
          </a:p>
        </p:txBody>
      </p:sp>
    </p:spTree>
    <p:extLst>
      <p:ext uri="{BB962C8B-B14F-4D97-AF65-F5344CB8AC3E}">
        <p14:creationId xmlns:p14="http://schemas.microsoft.com/office/powerpoint/2010/main" val="429035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dirty="0"/>
          </a:p>
        </p:txBody>
      </p:sp>
    </p:spTree>
    <p:extLst>
      <p:ext uri="{BB962C8B-B14F-4D97-AF65-F5344CB8AC3E}">
        <p14:creationId xmlns:p14="http://schemas.microsoft.com/office/powerpoint/2010/main" val="81150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7</a:t>
            </a:fld>
            <a:endParaRPr lang="en-US" altLang="ja-JP" dirty="0"/>
          </a:p>
        </p:txBody>
      </p:sp>
    </p:spTree>
    <p:extLst>
      <p:ext uri="{BB962C8B-B14F-4D97-AF65-F5344CB8AC3E}">
        <p14:creationId xmlns:p14="http://schemas.microsoft.com/office/powerpoint/2010/main" val="390989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i="0" dirty="0">
                <a:solidFill>
                  <a:srgbClr val="212529"/>
                </a:solidFill>
                <a:effectLst/>
                <a:latin typeface="system-ui"/>
              </a:rPr>
              <a:t>太陽系で地球の</a:t>
            </a:r>
            <a:r>
              <a:rPr lang="en-US" altLang="ja-JP" b="0" i="0" dirty="0">
                <a:solidFill>
                  <a:srgbClr val="212529"/>
                </a:solidFill>
                <a:effectLst/>
                <a:latin typeface="system-ui"/>
              </a:rPr>
              <a:t>1</a:t>
            </a:r>
            <a:r>
              <a:rPr lang="ja-JP" altLang="en-US" b="0" i="0" dirty="0">
                <a:solidFill>
                  <a:srgbClr val="212529"/>
                </a:solidFill>
                <a:effectLst/>
                <a:latin typeface="system-ui"/>
              </a:rPr>
              <a:t>つ内側を公転している金星は、大きさも質量も地球によく似た惑星です。自転周期が</a:t>
            </a:r>
            <a:r>
              <a:rPr lang="en-US" altLang="ja-JP" b="0" i="0" dirty="0">
                <a:solidFill>
                  <a:srgbClr val="212529"/>
                </a:solidFill>
                <a:effectLst/>
                <a:latin typeface="system-ui"/>
              </a:rPr>
              <a:t>243</a:t>
            </a:r>
            <a:r>
              <a:rPr lang="ja-JP" altLang="en-US" b="0" i="0" dirty="0">
                <a:solidFill>
                  <a:srgbClr val="212529"/>
                </a:solidFill>
                <a:effectLst/>
                <a:latin typeface="system-ui"/>
              </a:rPr>
              <a:t>日と非常に長く（惑星のなかで最長）、しかも公転の方向と逆回転に自転している（惑星の中で金星と天王星のみ）という、不思議な特徴があります。</a:t>
            </a:r>
          </a:p>
          <a:p>
            <a:pPr algn="just"/>
            <a:r>
              <a:rPr lang="ja-JP" altLang="en-US" b="0" i="0" dirty="0">
                <a:solidFill>
                  <a:srgbClr val="212529"/>
                </a:solidFill>
                <a:effectLst/>
                <a:latin typeface="system-ui"/>
              </a:rPr>
              <a:t>金星は二酸化炭素を主成分とする厚い大気を持ち、地表付近の大気圧が</a:t>
            </a:r>
            <a:r>
              <a:rPr lang="en-US" altLang="ja-JP" b="0" i="0" dirty="0">
                <a:solidFill>
                  <a:srgbClr val="212529"/>
                </a:solidFill>
                <a:effectLst/>
                <a:latin typeface="system-ui"/>
              </a:rPr>
              <a:t>90</a:t>
            </a:r>
            <a:r>
              <a:rPr lang="ja-JP" altLang="en-US" b="0" i="0" dirty="0">
                <a:solidFill>
                  <a:srgbClr val="212529"/>
                </a:solidFill>
                <a:effectLst/>
                <a:latin typeface="system-ui"/>
              </a:rPr>
              <a:t>気圧にも達します。また、温室効果で地表の温度は約</a:t>
            </a:r>
            <a:r>
              <a:rPr lang="en-US" altLang="ja-JP" b="0" i="0" dirty="0">
                <a:solidFill>
                  <a:srgbClr val="212529"/>
                </a:solidFill>
                <a:effectLst/>
                <a:latin typeface="system-ui"/>
              </a:rPr>
              <a:t>470℃</a:t>
            </a:r>
            <a:r>
              <a:rPr lang="ja-JP" altLang="en-US" b="0" i="0" dirty="0">
                <a:solidFill>
                  <a:srgbClr val="212529"/>
                </a:solidFill>
                <a:effectLst/>
                <a:latin typeface="system-ui"/>
              </a:rPr>
              <a:t>にもなります。</a:t>
            </a:r>
          </a:p>
          <a:p>
            <a:pPr algn="just"/>
            <a:r>
              <a:rPr lang="ja-JP" altLang="en-US" b="0" i="0" dirty="0">
                <a:solidFill>
                  <a:srgbClr val="212529"/>
                </a:solidFill>
                <a:effectLst/>
                <a:latin typeface="system-ui"/>
              </a:rPr>
              <a:t>この高温高圧に加えて、金星では二酸化硫黄の雲から硫酸の雨が降っており、上空には時速</a:t>
            </a:r>
            <a:r>
              <a:rPr lang="en-US" altLang="ja-JP" b="0" i="0" dirty="0">
                <a:solidFill>
                  <a:srgbClr val="212529"/>
                </a:solidFill>
                <a:effectLst/>
                <a:latin typeface="system-ui"/>
              </a:rPr>
              <a:t>400km</a:t>
            </a:r>
            <a:r>
              <a:rPr lang="ja-JP" altLang="en-US" b="0" i="0" dirty="0">
                <a:solidFill>
                  <a:srgbClr val="212529"/>
                </a:solidFill>
                <a:effectLst/>
                <a:latin typeface="system-ui"/>
              </a:rPr>
              <a:t>と自転の</a:t>
            </a:r>
            <a:r>
              <a:rPr lang="en-US" altLang="ja-JP" b="0" i="0" dirty="0">
                <a:solidFill>
                  <a:srgbClr val="212529"/>
                </a:solidFill>
                <a:effectLst/>
                <a:latin typeface="system-ui"/>
              </a:rPr>
              <a:t>60</a:t>
            </a:r>
            <a:r>
              <a:rPr lang="ja-JP" altLang="en-US" b="0" i="0" dirty="0">
                <a:solidFill>
                  <a:srgbClr val="212529"/>
                </a:solidFill>
                <a:effectLst/>
                <a:latin typeface="system-ui"/>
              </a:rPr>
              <a:t>倍も速い暴風（「スーパーローテーション」）が吹いています。金星は、ローマ神話の美の女神「ウェヌス（ヴィーナス）」の名を冠した惑星とは思えないほどの過酷な環境が広がっているのです。</a:t>
            </a:r>
            <a:endParaRPr lang="en-US" altLang="ja-JP" b="0" i="0" dirty="0">
              <a:solidFill>
                <a:srgbClr val="212529"/>
              </a:solidFill>
              <a:effectLst/>
              <a:latin typeface="system-ui"/>
            </a:endParaRPr>
          </a:p>
          <a:p>
            <a:pPr algn="l"/>
            <a:r>
              <a:rPr lang="ja-JP" altLang="en-US" b="1" i="0" dirty="0">
                <a:solidFill>
                  <a:srgbClr val="000000"/>
                </a:solidFill>
                <a:effectLst/>
                <a:latin typeface="Meiryo" panose="020B0604030504040204" pitchFamily="50" charset="-128"/>
                <a:ea typeface="Meiryo" panose="020B0604030504040204" pitchFamily="50" charset="-128"/>
              </a:rPr>
              <a:t>金星の見かけの形と</a:t>
            </a:r>
            <a:br>
              <a:rPr lang="ja-JP" altLang="en-US" b="1" i="0" dirty="0">
                <a:solidFill>
                  <a:srgbClr val="000000"/>
                </a:solidFill>
                <a:effectLst/>
                <a:latin typeface="Meiryo" panose="020B0604030504040204" pitchFamily="50" charset="-128"/>
                <a:ea typeface="Meiryo" panose="020B0604030504040204" pitchFamily="50" charset="-128"/>
              </a:rPr>
            </a:br>
            <a:r>
              <a:rPr lang="ja-JP" altLang="en-US" b="1" i="0" dirty="0">
                <a:solidFill>
                  <a:srgbClr val="000000"/>
                </a:solidFill>
                <a:effectLst/>
                <a:latin typeface="Meiryo" panose="020B0604030504040204" pitchFamily="50" charset="-128"/>
                <a:ea typeface="Meiryo" panose="020B0604030504040204" pitchFamily="50" charset="-128"/>
              </a:rPr>
              <a:t>大きさ</a:t>
            </a:r>
            <a:endParaRPr lang="ja-JP" altLang="en-US"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地球から距離が近いほど大きく、遠いほど小さく見える</a:t>
            </a:r>
          </a:p>
          <a:p>
            <a:pPr algn="l"/>
            <a:r>
              <a:rPr lang="ja-JP" altLang="en-US" b="0" i="0" dirty="0">
                <a:solidFill>
                  <a:srgbClr val="000000"/>
                </a:solidFill>
                <a:effectLst/>
                <a:latin typeface="Meiryo" panose="020B0604030504040204" pitchFamily="50" charset="-128"/>
                <a:ea typeface="Meiryo" panose="020B0604030504040204" pitchFamily="50" charset="-128"/>
              </a:rPr>
              <a:t>地球に近づくほど、</a:t>
            </a:r>
            <a:br>
              <a:rPr lang="ja-JP" altLang="en-US" b="0" i="0" dirty="0">
                <a:solidFill>
                  <a:srgbClr val="000000"/>
                </a:solidFill>
                <a:effectLst/>
                <a:latin typeface="Meiryo" panose="020B0604030504040204" pitchFamily="50" charset="-128"/>
                <a:ea typeface="Meiryo" panose="020B0604030504040204" pitchFamily="50" charset="-128"/>
              </a:rPr>
            </a:br>
            <a:r>
              <a:rPr lang="ja-JP" altLang="en-US" b="0" i="0" dirty="0">
                <a:solidFill>
                  <a:srgbClr val="000000"/>
                </a:solidFill>
                <a:effectLst/>
                <a:latin typeface="Meiryo" panose="020B0604030504040204" pitchFamily="50" charset="-128"/>
                <a:ea typeface="Meiryo" panose="020B0604030504040204" pitchFamily="50" charset="-128"/>
              </a:rPr>
              <a:t>欠けて見える</a:t>
            </a:r>
            <a:endParaRPr lang="en-US" altLang="ja-JP" b="0" i="0" dirty="0">
              <a:solidFill>
                <a:srgbClr val="000000"/>
              </a:solidFill>
              <a:effectLst/>
              <a:latin typeface="Meiryo" panose="020B0604030504040204" pitchFamily="50" charset="-128"/>
              <a:ea typeface="Meiryo" panose="020B0604030504040204" pitchFamily="50" charset="-128"/>
            </a:endParaRP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太陽からの平均距離：</a:t>
            </a:r>
            <a:r>
              <a:rPr lang="en-US" altLang="ja-JP" b="0" i="0" dirty="0">
                <a:solidFill>
                  <a:srgbClr val="000000"/>
                </a:solidFill>
                <a:effectLst/>
                <a:latin typeface="Meiryo" panose="020B0604030504040204" pitchFamily="50" charset="-128"/>
                <a:ea typeface="Meiryo" panose="020B0604030504040204" pitchFamily="50" charset="-128"/>
              </a:rPr>
              <a:t>1</a:t>
            </a:r>
            <a:r>
              <a:rPr lang="ja-JP" altLang="en-US" b="0" i="0" dirty="0">
                <a:solidFill>
                  <a:srgbClr val="000000"/>
                </a:solidFill>
                <a:effectLst/>
                <a:latin typeface="Meiryo" panose="020B0604030504040204" pitchFamily="50" charset="-128"/>
                <a:ea typeface="Meiryo" panose="020B0604030504040204" pitchFamily="50" charset="-128"/>
              </a:rPr>
              <a:t>億</a:t>
            </a:r>
            <a:r>
              <a:rPr lang="en-US" altLang="ja-JP" b="0" i="0" dirty="0">
                <a:solidFill>
                  <a:srgbClr val="000000"/>
                </a:solidFill>
                <a:effectLst/>
                <a:latin typeface="Meiryo" panose="020B0604030504040204" pitchFamily="50" charset="-128"/>
                <a:ea typeface="Meiryo" panose="020B0604030504040204" pitchFamily="50" charset="-128"/>
              </a:rPr>
              <a:t>820</a:t>
            </a:r>
            <a:r>
              <a:rPr lang="ja-JP" altLang="en-US" b="0" i="0" dirty="0">
                <a:solidFill>
                  <a:srgbClr val="000000"/>
                </a:solidFill>
                <a:effectLst/>
                <a:latin typeface="Meiryo" panose="020B0604030504040204" pitchFamily="50" charset="-128"/>
                <a:ea typeface="Meiryo" panose="020B0604030504040204" pitchFamily="50" charset="-128"/>
              </a:rPr>
              <a:t>万</a:t>
            </a:r>
            <a:r>
              <a:rPr lang="en-US" altLang="ja-JP" b="0" i="0" dirty="0">
                <a:solidFill>
                  <a:srgbClr val="000000"/>
                </a:solidFill>
                <a:effectLst/>
                <a:latin typeface="Meiryo" panose="020B0604030504040204" pitchFamily="50" charset="-128"/>
                <a:ea typeface="Meiryo" panose="020B0604030504040204" pitchFamily="50" charset="-128"/>
              </a:rPr>
              <a:t>km</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大きさ（赤道半径）：</a:t>
            </a:r>
            <a:r>
              <a:rPr lang="en-US" altLang="ja-JP" b="0" i="0" dirty="0">
                <a:solidFill>
                  <a:srgbClr val="000000"/>
                </a:solidFill>
                <a:effectLst/>
                <a:latin typeface="Meiryo" panose="020B0604030504040204" pitchFamily="50" charset="-128"/>
                <a:ea typeface="Meiryo" panose="020B0604030504040204" pitchFamily="50" charset="-128"/>
              </a:rPr>
              <a:t>6,052km</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質量（地球に対して）：</a:t>
            </a:r>
            <a:r>
              <a:rPr lang="en-US" altLang="ja-JP" b="0" i="0" dirty="0">
                <a:solidFill>
                  <a:srgbClr val="000000"/>
                </a:solidFill>
                <a:effectLst/>
                <a:latin typeface="Meiryo" panose="020B0604030504040204" pitchFamily="50" charset="-128"/>
                <a:ea typeface="Meiryo" panose="020B0604030504040204" pitchFamily="50" charset="-128"/>
              </a:rPr>
              <a:t>0.815</a:t>
            </a:r>
            <a:r>
              <a:rPr lang="ja-JP" altLang="en-US" b="0" i="0" dirty="0">
                <a:solidFill>
                  <a:srgbClr val="000000"/>
                </a:solidFill>
                <a:effectLst/>
                <a:latin typeface="Meiryo" panose="020B0604030504040204" pitchFamily="50" charset="-128"/>
                <a:ea typeface="Meiryo" panose="020B0604030504040204" pitchFamily="50" charset="-128"/>
              </a:rPr>
              <a:t>倍</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平均密度：</a:t>
            </a:r>
            <a:r>
              <a:rPr lang="en-US" altLang="ja-JP" b="0" i="0" dirty="0">
                <a:solidFill>
                  <a:srgbClr val="000000"/>
                </a:solidFill>
                <a:effectLst/>
                <a:latin typeface="Meiryo" panose="020B0604030504040204" pitchFamily="50" charset="-128"/>
                <a:ea typeface="Meiryo" panose="020B0604030504040204" pitchFamily="50" charset="-128"/>
              </a:rPr>
              <a:t>5.24g/cm³</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公転周期：</a:t>
            </a:r>
            <a:r>
              <a:rPr lang="en-US" altLang="ja-JP" b="0" i="0" dirty="0">
                <a:solidFill>
                  <a:srgbClr val="000000"/>
                </a:solidFill>
                <a:effectLst/>
                <a:latin typeface="Meiryo" panose="020B0604030504040204" pitchFamily="50" charset="-128"/>
                <a:ea typeface="Meiryo" panose="020B0604030504040204" pitchFamily="50" charset="-128"/>
              </a:rPr>
              <a:t>224.7</a:t>
            </a:r>
            <a:r>
              <a:rPr lang="ja-JP" altLang="en-US" b="0" i="0" dirty="0">
                <a:solidFill>
                  <a:srgbClr val="000000"/>
                </a:solidFill>
                <a:effectLst/>
                <a:latin typeface="Meiryo" panose="020B0604030504040204" pitchFamily="50" charset="-128"/>
                <a:ea typeface="Meiryo" panose="020B0604030504040204" pitchFamily="50" charset="-128"/>
              </a:rPr>
              <a:t>日</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自転周期：</a:t>
            </a:r>
            <a:r>
              <a:rPr lang="en-US" altLang="ja-JP" b="0" i="0" dirty="0">
                <a:solidFill>
                  <a:srgbClr val="000000"/>
                </a:solidFill>
                <a:effectLst/>
                <a:latin typeface="Meiryo" panose="020B0604030504040204" pitchFamily="50" charset="-128"/>
                <a:ea typeface="Meiryo" panose="020B0604030504040204" pitchFamily="50" charset="-128"/>
              </a:rPr>
              <a:t>243.02</a:t>
            </a:r>
            <a:r>
              <a:rPr lang="ja-JP" altLang="en-US" b="0" i="0" dirty="0">
                <a:solidFill>
                  <a:srgbClr val="000000"/>
                </a:solidFill>
                <a:effectLst/>
                <a:latin typeface="Meiryo" panose="020B0604030504040204" pitchFamily="50" charset="-128"/>
                <a:ea typeface="Meiryo" panose="020B0604030504040204" pitchFamily="50" charset="-128"/>
              </a:rPr>
              <a:t>日</a:t>
            </a:r>
          </a:p>
          <a:p>
            <a:pPr algn="l"/>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EEEEEE"/>
                </a:solidFill>
                <a:effectLst/>
                <a:latin typeface="Lato" panose="020F0502020204030203" pitchFamily="34" charset="0"/>
              </a:rPr>
              <a:t>金星の形成</a:t>
            </a:r>
          </a:p>
          <a:p>
            <a:pPr algn="l"/>
            <a:r>
              <a:rPr lang="ja-JP" altLang="en-US" b="0" i="0" dirty="0">
                <a:solidFill>
                  <a:srgbClr val="EEEEEE"/>
                </a:solidFill>
                <a:effectLst/>
                <a:latin typeface="Lato" panose="020F0502020204030203" pitchFamily="34" charset="0"/>
              </a:rPr>
              <a:t>金星は他の太陽系の惑星と一緒に形成されました。約</a:t>
            </a:r>
            <a:r>
              <a:rPr lang="en-US" altLang="ja-JP" b="0" i="0" dirty="0">
                <a:solidFill>
                  <a:srgbClr val="EEEEEE"/>
                </a:solidFill>
                <a:effectLst/>
                <a:latin typeface="Lato" panose="020F0502020204030203" pitchFamily="34" charset="0"/>
              </a:rPr>
              <a:t>45</a:t>
            </a:r>
            <a:r>
              <a:rPr lang="ja-JP" altLang="en-US" b="0" i="0" dirty="0">
                <a:solidFill>
                  <a:srgbClr val="EEEEEE"/>
                </a:solidFill>
                <a:effectLst/>
                <a:latin typeface="Lato" panose="020F0502020204030203" pitchFamily="34" charset="0"/>
              </a:rPr>
              <a:t>億年前、星間ガスと塵の巨大な雲が自重で崩壊し、原始惑星系円盤に平らになりました。金星と他の岩石の惑星はこの円盤の内側に形成され、ガス巨人は若い太陽系の外側の領域に定住しました。</a:t>
            </a:r>
          </a:p>
          <a:p>
            <a:pPr algn="l"/>
            <a:r>
              <a:rPr lang="ja-JP" altLang="en-US" b="0" i="0" dirty="0">
                <a:solidFill>
                  <a:srgbClr val="EEEEEE"/>
                </a:solidFill>
                <a:effectLst/>
                <a:latin typeface="Lato" panose="020F0502020204030203" pitchFamily="34" charset="0"/>
              </a:rPr>
              <a:t>金星の構造</a:t>
            </a:r>
          </a:p>
          <a:p>
            <a:pPr algn="l"/>
            <a:endParaRPr lang="ja-JP" altLang="en-US" b="0" i="0" dirty="0">
              <a:solidFill>
                <a:srgbClr val="000000"/>
              </a:solidFill>
              <a:effectLst/>
              <a:latin typeface="Meiryo" panose="020B0604030504040204" pitchFamily="50" charset="-128"/>
              <a:ea typeface="Meiryo" panose="020B0604030504040204" pitchFamily="50" charset="-128"/>
            </a:endParaRPr>
          </a:p>
          <a:p>
            <a:pPr algn="just"/>
            <a:endParaRPr lang="ja-JP" altLang="en-US" b="0" i="0" dirty="0">
              <a:solidFill>
                <a:srgbClr val="212529"/>
              </a:solidFill>
              <a:effectLst/>
              <a:latin typeface="system-ui"/>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8</a:t>
            </a:fld>
            <a:endParaRPr lang="en-US" altLang="ja-JP" dirty="0"/>
          </a:p>
        </p:txBody>
      </p:sp>
    </p:spTree>
    <p:extLst>
      <p:ext uri="{BB962C8B-B14F-4D97-AF65-F5344CB8AC3E}">
        <p14:creationId xmlns:p14="http://schemas.microsoft.com/office/powerpoint/2010/main" val="156991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9</a:t>
            </a:r>
            <a:r>
              <a:rPr lang="zh-TW" altLang="en-US" dirty="0">
                <a:latin typeface="游ゴシック" panose="020B0400000000000000" pitchFamily="50" charset="-128"/>
              </a:rPr>
              <a:t>月</a:t>
            </a:r>
            <a:r>
              <a:rPr lang="en-US" altLang="zh-TW" dirty="0">
                <a:latin typeface="游ゴシック" panose="020B0400000000000000" pitchFamily="50" charset="-128"/>
              </a:rPr>
              <a:t>10</a:t>
            </a:r>
            <a:r>
              <a:rPr lang="zh-TW" altLang="en-US" dirty="0">
                <a:latin typeface="游ゴシック" panose="020B0400000000000000" pitchFamily="50" charset="-128"/>
              </a:rPr>
              <a:t>日 </a:t>
            </a:r>
            <a:r>
              <a:rPr lang="ja-JP" altLang="en-US" dirty="0">
                <a:latin typeface="游ゴシック" panose="020B0400000000000000" pitchFamily="50" charset="-128"/>
              </a:rPr>
              <a:t>観測会</a:t>
            </a: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2A229-99ED-4B26-8891-6764ACD5C7D9}"/>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CDA6464-9898-490F-9C01-2CCEE80A48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3C51F0F-F3D0-44B2-9D15-76F035E41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8D40C7-B9F7-4279-AB0D-E0805280D81E}"/>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6" name="フッター プレースホルダー 5">
            <a:extLst>
              <a:ext uri="{FF2B5EF4-FFF2-40B4-BE49-F238E27FC236}">
                <a16:creationId xmlns:a16="http://schemas.microsoft.com/office/drawing/2014/main" id="{EA3EE1E9-593C-40A3-941F-89DB03540D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09D03C-BC2B-4376-BA9E-C1E7EB70A2D9}"/>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7473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3503E-A60E-4289-833A-82922FAA9A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970CAE-33CB-44FE-A71C-E607ED8B69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59F116-30CA-47AA-8DCA-E8C053D6502B}"/>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FA37C286-D05A-45C1-B8A8-AE511F9362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605FC-6F05-441B-893F-1CB4C57B1D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35143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68099A-9A67-4153-9597-F841184E90F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C5BD73-0BF4-4588-A9D9-F82D5EBF3AB2}"/>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1A71A-68B2-437C-B806-7305D97EBED9}"/>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40487FBF-F0EC-41A5-BA95-BCF1B1A205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B73163-9998-4A49-8AFF-7F35E9A6CC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8093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6AF5-C53A-4FD8-8A64-E3FC2495E003}"/>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1CE585-A47E-4C54-AD7A-7DD5D67097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36FF95-234D-498E-A2A3-2F35F9BFF27F}"/>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0BD555B2-A6DB-4DB6-A5D1-8C7B8E097F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39A9B7-32BF-4B81-A3E5-AAAACAACCE2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23448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FDD9-563F-49AE-9811-D852353B79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20515B-ACDD-45BE-9BE2-2FE96D81389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314AC0-D556-4E96-8E88-4A60CAB53E89}"/>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FBFE3483-D2C5-4F1D-A052-DADA85CE38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E011BE-A184-467A-8544-0AE49277DFC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63150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996A7-0C84-40D0-B528-54CDE2B2E0F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16A69A-3CE3-488E-AF4D-69CE67101E4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B4CFF7-A81B-40CD-9B5B-522B033AAFD1}"/>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24CDAF78-01FE-4593-A481-09EA5F010F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02C6EC-C54D-4EB3-B613-42BC2ABB5E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72181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D41F1-5E4F-45E2-AE4F-0421CAC62A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D45B1-8D59-4021-9B7F-271CE97B5DD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872C0D-1E53-4EA3-AC00-D7B0E29999B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819E78-4D7E-4AD1-9297-AB60CFC2C782}"/>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6" name="フッター プレースホルダー 5">
            <a:extLst>
              <a:ext uri="{FF2B5EF4-FFF2-40B4-BE49-F238E27FC236}">
                <a16:creationId xmlns:a16="http://schemas.microsoft.com/office/drawing/2014/main" id="{DD898A53-C283-4B12-9AB3-32E82BC4A9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580356-8354-4CC2-B091-E8661E5AB8A8}"/>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2238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4593A-CD19-4666-9555-62CF533905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98A45-A70F-4AB1-87A6-AFAEF6222F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4D2D974-819F-40B8-98A2-3FBB7450F190}"/>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0C28EA-D48F-49EC-90E6-F8AE3999DA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2D1572-4B6C-4DEB-84C6-B9A4FB727A3B}"/>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9AA290-64B3-4928-94D8-C433E96DD4B7}"/>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8" name="フッター プレースホルダー 7">
            <a:extLst>
              <a:ext uri="{FF2B5EF4-FFF2-40B4-BE49-F238E27FC236}">
                <a16:creationId xmlns:a16="http://schemas.microsoft.com/office/drawing/2014/main" id="{9FBC2538-4C3A-4519-9FD8-7D8F7BC4C5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31D0664-53B1-499D-925D-18855513623C}"/>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505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B0F1C-DBF5-442E-A825-2643990B885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1352C5-E29A-4B00-8E40-DA9FA3DF7D21}"/>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4" name="フッター プレースホルダー 3">
            <a:extLst>
              <a:ext uri="{FF2B5EF4-FFF2-40B4-BE49-F238E27FC236}">
                <a16:creationId xmlns:a16="http://schemas.microsoft.com/office/drawing/2014/main" id="{E509BF96-7647-4D21-AB84-2FCA46A217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AF1C6E-B589-44BB-A1F3-4DF61589881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90268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DFEFE6-8032-4ED5-90DE-9B060D40B5FE}"/>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3" name="フッター プレースホルダー 2">
            <a:extLst>
              <a:ext uri="{FF2B5EF4-FFF2-40B4-BE49-F238E27FC236}">
                <a16:creationId xmlns:a16="http://schemas.microsoft.com/office/drawing/2014/main" id="{2E5C0CE2-3A43-4698-8898-9956266BEDB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6B3837-DF4C-4DFF-87B7-9B8F19B286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8162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8ECD1-E64B-4954-8774-BC14FE63059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49BF8A-73F8-4B6C-8BF4-E57F9033AC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161565-EEE1-4AB9-B337-C748A80E70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E5C048-A504-4761-A84F-47108E2973D9}"/>
              </a:ext>
            </a:extLst>
          </p:cNvPr>
          <p:cNvSpPr>
            <a:spLocks noGrp="1"/>
          </p:cNvSpPr>
          <p:nvPr>
            <p:ph type="dt" sz="half" idx="10"/>
          </p:nvPr>
        </p:nvSpPr>
        <p:spPr/>
        <p:txBody>
          <a:bodyPr/>
          <a:lstStyle/>
          <a:p>
            <a:fld id="{05AEFEC1-983B-4C63-A631-551B0C4F083B}" type="datetimeFigureOut">
              <a:rPr kumimoji="1" lang="ja-JP" altLang="en-US" smtClean="0"/>
              <a:t>2023/10/20</a:t>
            </a:fld>
            <a:endParaRPr kumimoji="1" lang="ja-JP" altLang="en-US"/>
          </a:p>
        </p:txBody>
      </p:sp>
      <p:sp>
        <p:nvSpPr>
          <p:cNvPr id="6" name="フッター プレースホルダー 5">
            <a:extLst>
              <a:ext uri="{FF2B5EF4-FFF2-40B4-BE49-F238E27FC236}">
                <a16:creationId xmlns:a16="http://schemas.microsoft.com/office/drawing/2014/main" id="{1A30C039-4BD8-447D-8D04-CED2D93F57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3BC464-775F-4608-94A3-CAAB9CB56283}"/>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3721368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38C810-97CD-43E2-9AEE-214E5D99BC8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77A80A-BEF4-42E6-B859-A000C2A052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C43E8-E307-4B33-B568-8262AE8437C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FEC1-983B-4C63-A631-551B0C4F083B}" type="datetimeFigureOut">
              <a:rPr kumimoji="1" lang="ja-JP" altLang="en-US" smtClean="0"/>
              <a:t>2023/10/20</a:t>
            </a:fld>
            <a:endParaRPr kumimoji="1" lang="ja-JP" altLang="en-US"/>
          </a:p>
        </p:txBody>
      </p:sp>
      <p:sp>
        <p:nvSpPr>
          <p:cNvPr id="5" name="フッター プレースホルダー 4">
            <a:extLst>
              <a:ext uri="{FF2B5EF4-FFF2-40B4-BE49-F238E27FC236}">
                <a16:creationId xmlns:a16="http://schemas.microsoft.com/office/drawing/2014/main" id="{6C258D5B-BEF5-4FE8-A407-A695698A69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9CFB4B-0570-4136-8707-C1893B43F7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79096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hikuso.blog54.fc2.com/blog-date-20091222.html" TargetMode="External"/><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xabay.com/ja/photos/%E3%82%AF%E3%83%AC%E3%83%BC%E3%82%BF%E3%83%BC-%E4%B8%89%E6%97%A5%E6%9C%88-%E6%9A%97%E3%81%84-1853110/"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ja.wikipedia.org/wiki/%E3%83%A6%E3%82%B9%E3%83%88%E3%82%A5%E3%82%B9%E3%83%BB%E3%82%B9%E3%82%B9%E3%83%86%E3%83%AB%E3%83%9E%E3%83%B3%E3%82%B9" TargetMode="External"/><Relationship Id="rId5" Type="http://schemas.openxmlformats.org/officeDocument/2006/relationships/image" Target="../media/image32.jpeg"/><Relationship Id="rId4" Type="http://schemas.openxmlformats.org/officeDocument/2006/relationships/image" Target="../media/image31.gif"/></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jpg"/><Relationship Id="rId7" Type="http://schemas.openxmlformats.org/officeDocument/2006/relationships/hyperlink" Target="https://illustimage.com/?id=1263"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33.gif"/><Relationship Id="rId5" Type="http://schemas.openxmlformats.org/officeDocument/2006/relationships/hyperlink" Target="https://pxhere.com/ja/photo/186815" TargetMode="External"/><Relationship Id="rId10" Type="http://schemas.openxmlformats.org/officeDocument/2006/relationships/hyperlink" Target="https://svgsilh.com/zh/image/2025655.html" TargetMode="External"/><Relationship Id="rId4" Type="http://schemas.openxmlformats.org/officeDocument/2006/relationships/image" Target="../media/image35.jpe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gif"/><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http://www.flickr.com/photos/norio-nakayama/5849046032/" TargetMode="Externa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svgsilh.com/zh/image/2025655.html" TargetMode="External"/><Relationship Id="rId3" Type="http://schemas.openxmlformats.org/officeDocument/2006/relationships/image" Target="../media/image7.png"/><Relationship Id="rId7" Type="http://schemas.openxmlformats.org/officeDocument/2006/relationships/hyperlink" Target="https://gahag.net/000127-tree-nature/" TargetMode="External"/><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hyperlink" Target="https://gahag.net/000127-tree-nature/" TargetMode="Externa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hyperlink" Target="https://svgsilh.com/zh/image/2025655.html" TargetMode="External"/><Relationship Id="rId10" Type="http://schemas.openxmlformats.org/officeDocument/2006/relationships/image" Target="../media/image13.png"/><Relationship Id="rId4" Type="http://schemas.openxmlformats.org/officeDocument/2006/relationships/image" Target="../media/image15.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hyperlink" Target="https://svgsilh.com/zh/image/2025655.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sv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hyperlink" Target="https://gahag.net/000127-tree-nature/" TargetMode="External"/><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179690" y="578713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027" y="1510450"/>
            <a:ext cx="3131400" cy="55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535783" y="440852"/>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218953" y="6078315"/>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17591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5" y="2387415"/>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148102" y="5525093"/>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0" y="45468"/>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昼間の金星を見よう</a:t>
            </a:r>
            <a:endParaRPr lang="ja-JP" altLang="en-US" sz="3600" b="1" kern="0" dirty="0">
              <a:latin typeface="メイリオ" panose="020B0604030504040204" pitchFamily="50" charset="-128"/>
              <a:ea typeface="メイリオ" panose="020B0604030504040204" pitchFamily="50" charset="-128"/>
            </a:endParaRPr>
          </a:p>
        </p:txBody>
      </p:sp>
      <p:pic>
        <p:nvPicPr>
          <p:cNvPr id="36" name="図 35">
            <a:extLst>
              <a:ext uri="{FF2B5EF4-FFF2-40B4-BE49-F238E27FC236}">
                <a16:creationId xmlns:a16="http://schemas.microsoft.com/office/drawing/2014/main" id="{3AB3597D-E1AF-43FC-8DC8-90570E9367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86" t="16718" r="14357" b="23849"/>
          <a:stretch/>
        </p:blipFill>
        <p:spPr>
          <a:xfrm flipH="1">
            <a:off x="3444791" y="663163"/>
            <a:ext cx="1091993" cy="779996"/>
          </a:xfrm>
          <a:prstGeom prst="rect">
            <a:avLst/>
          </a:prstGeom>
        </p:spPr>
      </p:pic>
      <p:pic>
        <p:nvPicPr>
          <p:cNvPr id="40" name="図 39">
            <a:extLst>
              <a:ext uri="{FF2B5EF4-FFF2-40B4-BE49-F238E27FC236}">
                <a16:creationId xmlns:a16="http://schemas.microsoft.com/office/drawing/2014/main" id="{CB33D959-DEAA-45AB-AF80-0C001B7BF5F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2293938" y="669044"/>
            <a:ext cx="1039995" cy="779996"/>
          </a:xfrm>
          <a:prstGeom prst="rect">
            <a:avLst/>
          </a:prstGeom>
        </p:spPr>
      </p:pic>
      <p:pic>
        <p:nvPicPr>
          <p:cNvPr id="41" name="図 40">
            <a:extLst>
              <a:ext uri="{FF2B5EF4-FFF2-40B4-BE49-F238E27FC236}">
                <a16:creationId xmlns:a16="http://schemas.microsoft.com/office/drawing/2014/main" id="{5039BB1D-C571-433C-9649-828F0699F19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4569431" y="671685"/>
            <a:ext cx="779996" cy="779996"/>
          </a:xfrm>
          <a:prstGeom prst="rect">
            <a:avLst/>
          </a:prstGeom>
        </p:spPr>
      </p:pic>
      <p:sp>
        <p:nvSpPr>
          <p:cNvPr id="42" name="テキスト ボックス 41">
            <a:extLst>
              <a:ext uri="{FF2B5EF4-FFF2-40B4-BE49-F238E27FC236}">
                <a16:creationId xmlns:a16="http://schemas.microsoft.com/office/drawing/2014/main" id="{BB4E499A-F967-4B5B-8AC0-E1BA6BBB4380}"/>
              </a:ext>
            </a:extLst>
          </p:cNvPr>
          <p:cNvSpPr txBox="1"/>
          <p:nvPr/>
        </p:nvSpPr>
        <p:spPr>
          <a:xfrm flipH="1">
            <a:off x="9543483" y="8080497"/>
            <a:ext cx="45719" cy="4801314"/>
          </a:xfrm>
          <a:prstGeom prst="rect">
            <a:avLst/>
          </a:prstGeom>
          <a:noFill/>
        </p:spPr>
        <p:txBody>
          <a:bodyPr wrap="square" rtlCol="0">
            <a:spAutoFit/>
          </a:bodyPr>
          <a:lstStyle/>
          <a:p>
            <a:r>
              <a:rPr lang="ja-JP" altLang="en-US" sz="900" dirty="0">
                <a:latin typeface="游ゴシック" panose="020B0400000000000000" pitchFamily="50" charset="-128"/>
                <a:hlinkClick r:id="rId8"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9" tooltip="https://creativecommons.org/licenses/by/3.0/"/>
              </a:rPr>
              <a:t>CC BY</a:t>
            </a:r>
            <a:r>
              <a:rPr lang="ja-JP" altLang="en-US" sz="900" dirty="0">
                <a:latin typeface="游ゴシック" panose="020B0400000000000000" pitchFamily="50" charset="-128"/>
              </a:rPr>
              <a:t> のライセンスを許諾されています</a:t>
            </a:r>
          </a:p>
        </p:txBody>
      </p:sp>
      <p:sp>
        <p:nvSpPr>
          <p:cNvPr id="43" name="フッター プレースホルダー 4">
            <a:extLst>
              <a:ext uri="{FF2B5EF4-FFF2-40B4-BE49-F238E27FC236}">
                <a16:creationId xmlns:a16="http://schemas.microsoft.com/office/drawing/2014/main" id="{AF7D3AC0-B2D4-4763-B19E-C03AE066A049}"/>
              </a:ext>
            </a:extLst>
          </p:cNvPr>
          <p:cNvSpPr>
            <a:spLocks noGrp="1"/>
          </p:cNvSpPr>
          <p:nvPr>
            <p:ph type="ftr" sz="quarter" idx="11"/>
          </p:nvPr>
        </p:nvSpPr>
        <p:spPr>
          <a:xfrm>
            <a:off x="7462556" y="6579035"/>
            <a:ext cx="1710019" cy="198784"/>
          </a:xfrm>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9</a:t>
            </a:r>
            <a:r>
              <a:rPr lang="zh-TW" altLang="en-US" dirty="0">
                <a:latin typeface="游ゴシック" panose="020B0400000000000000" pitchFamily="50" charset="-128"/>
              </a:rPr>
              <a:t>月</a:t>
            </a:r>
            <a:r>
              <a:rPr lang="en-US" altLang="ja-JP" dirty="0">
                <a:latin typeface="游ゴシック" panose="020B0400000000000000" pitchFamily="50" charset="-128"/>
              </a:rPr>
              <a:t>10</a:t>
            </a:r>
            <a:r>
              <a:rPr lang="zh-TW" altLang="en-US" dirty="0">
                <a:latin typeface="游ゴシック" panose="020B0400000000000000" pitchFamily="50" charset="-128"/>
              </a:rPr>
              <a:t>日</a:t>
            </a:r>
            <a:r>
              <a:rPr lang="ja-JP" altLang="en-US" dirty="0">
                <a:latin typeface="游ゴシック" panose="020B0400000000000000" pitchFamily="50" charset="-128"/>
              </a:rPr>
              <a:t>　観測会</a:t>
            </a:r>
          </a:p>
        </p:txBody>
      </p:sp>
      <p:pic>
        <p:nvPicPr>
          <p:cNvPr id="5" name="図 4" descr="道路を歩く人々&#10;&#10;低い精度で自動的に生成された説明">
            <a:extLst>
              <a:ext uri="{FF2B5EF4-FFF2-40B4-BE49-F238E27FC236}">
                <a16:creationId xmlns:a16="http://schemas.microsoft.com/office/drawing/2014/main" id="{F8D720CD-D065-A168-3F17-ED97B29383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1251" y="642311"/>
            <a:ext cx="2032000" cy="1524000"/>
          </a:xfrm>
          <a:prstGeom prst="rect">
            <a:avLst/>
          </a:prstGeom>
        </p:spPr>
      </p:pic>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11">
            <a:extLst>
              <a:ext uri="{28A0092B-C50C-407E-A947-70E740481C1C}">
                <a14:useLocalDpi xmlns:a14="http://schemas.microsoft.com/office/drawing/2010/main" val="0"/>
              </a:ext>
            </a:extLst>
          </a:blip>
          <a:srcRect l="32255" t="9754" r="30526" b="6781"/>
          <a:stretch/>
        </p:blipFill>
        <p:spPr>
          <a:xfrm>
            <a:off x="5574854" y="871224"/>
            <a:ext cx="3560404" cy="4491126"/>
          </a:xfrm>
          <a:prstGeom prst="rect">
            <a:avLst/>
          </a:prstGeom>
        </p:spPr>
      </p:pic>
    </p:spTree>
    <p:extLst>
      <p:ext uri="{BB962C8B-B14F-4D97-AF65-F5344CB8AC3E}">
        <p14:creationId xmlns:p14="http://schemas.microsoft.com/office/powerpoint/2010/main" val="14583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134182"/>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金星の満ち欠けと地動説の誕生</a:t>
            </a:r>
          </a:p>
        </p:txBody>
      </p:sp>
      <p:pic>
        <p:nvPicPr>
          <p:cNvPr id="12" name="図 11" descr="ダイアグラム, 概略図&#10;&#10;自動的に生成された説明">
            <a:extLst>
              <a:ext uri="{FF2B5EF4-FFF2-40B4-BE49-F238E27FC236}">
                <a16:creationId xmlns:a16="http://schemas.microsoft.com/office/drawing/2014/main" id="{2C67ADD9-9F71-8999-A92B-2E03BB51AFD8}"/>
              </a:ext>
            </a:extLst>
          </p:cNvPr>
          <p:cNvPicPr>
            <a:picLocks noChangeAspect="1"/>
          </p:cNvPicPr>
          <p:nvPr/>
        </p:nvPicPr>
        <p:blipFill rotWithShape="1">
          <a:blip r:embed="rId3">
            <a:extLst>
              <a:ext uri="{28A0092B-C50C-407E-A947-70E740481C1C}">
                <a14:useLocalDpi xmlns:a14="http://schemas.microsoft.com/office/drawing/2010/main" val="0"/>
              </a:ext>
            </a:extLst>
          </a:blip>
          <a:srcRect t="8371"/>
          <a:stretch/>
        </p:blipFill>
        <p:spPr>
          <a:xfrm>
            <a:off x="196916" y="751460"/>
            <a:ext cx="2267032" cy="2341817"/>
          </a:xfrm>
          <a:prstGeom prst="rect">
            <a:avLst/>
          </a:prstGeom>
        </p:spPr>
      </p:pic>
      <p:pic>
        <p:nvPicPr>
          <p:cNvPr id="2" name="図 1" descr="ダイアグラム, 概略図&#10;&#10;自動的に生成された説明">
            <a:extLst>
              <a:ext uri="{FF2B5EF4-FFF2-40B4-BE49-F238E27FC236}">
                <a16:creationId xmlns:a16="http://schemas.microsoft.com/office/drawing/2014/main" id="{E661D8D0-7BC8-985C-38D1-EA0AF3D72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286" y="3429000"/>
            <a:ext cx="4209349" cy="2934455"/>
          </a:xfrm>
          <a:prstGeom prst="rect">
            <a:avLst/>
          </a:prstGeom>
        </p:spPr>
      </p:pic>
      <p:sp>
        <p:nvSpPr>
          <p:cNvPr id="14" name="Text Box 5">
            <a:extLst>
              <a:ext uri="{FF2B5EF4-FFF2-40B4-BE49-F238E27FC236}">
                <a16:creationId xmlns:a16="http://schemas.microsoft.com/office/drawing/2014/main" id="{E7D4DD05-7487-11F4-11B5-2116525038E4}"/>
              </a:ext>
            </a:extLst>
          </p:cNvPr>
          <p:cNvSpPr txBox="1">
            <a:spLocks noChangeArrowheads="1"/>
          </p:cNvSpPr>
          <p:nvPr/>
        </p:nvSpPr>
        <p:spPr bwMode="auto">
          <a:xfrm>
            <a:off x="2562086" y="814004"/>
            <a:ext cx="4425778" cy="25545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昔は地球が中心で金星と太陽が回る考えだった。しかしこの説明では、金星は、ほぼ同じ大きさで半分までしか欠けない理論だった。（天動説）</a:t>
            </a:r>
            <a:endParaRPr lang="en-US" altLang="ja-JP" sz="2000" dirty="0"/>
          </a:p>
          <a:p>
            <a:r>
              <a:rPr lang="ja-JP" altLang="en-US" sz="2000" dirty="0"/>
              <a:t>→ガリレオは望遠鏡で、三日月のように大きさと形が変わる金星を観察した。</a:t>
            </a:r>
            <a:endParaRPr lang="en-US" altLang="ja-JP" sz="2000" dirty="0"/>
          </a:p>
          <a:p>
            <a:r>
              <a:rPr lang="ja-JP" altLang="en-US" sz="2000" dirty="0"/>
              <a:t>（天動説が当てはまらない、きかっけのひとつとなる）</a:t>
            </a:r>
          </a:p>
        </p:txBody>
      </p:sp>
      <p:sp>
        <p:nvSpPr>
          <p:cNvPr id="11" name="Rectangle 2">
            <a:extLst>
              <a:ext uri="{FF2B5EF4-FFF2-40B4-BE49-F238E27FC236}">
                <a16:creationId xmlns:a16="http://schemas.microsoft.com/office/drawing/2014/main" id="{00720FE3-F8E6-FB2D-51D7-787159758361}"/>
              </a:ext>
            </a:extLst>
          </p:cNvPr>
          <p:cNvSpPr>
            <a:spLocks noChangeArrowheads="1"/>
          </p:cNvSpPr>
          <p:nvPr/>
        </p:nvSpPr>
        <p:spPr bwMode="gray">
          <a:xfrm>
            <a:off x="0" y="-93309"/>
            <a:ext cx="583201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きんせい　　　　　　み　　　　か　　　　　　　　ちどうせつ　　　　　　　たんじょう　　　　　　　　　　　</a:t>
            </a:r>
          </a:p>
        </p:txBody>
      </p:sp>
      <p:sp>
        <p:nvSpPr>
          <p:cNvPr id="5" name="Text Box 5">
            <a:extLst>
              <a:ext uri="{FF2B5EF4-FFF2-40B4-BE49-F238E27FC236}">
                <a16:creationId xmlns:a16="http://schemas.microsoft.com/office/drawing/2014/main" id="{A92E5537-5FF2-56EC-B3A0-E1984A91ACC0}"/>
              </a:ext>
            </a:extLst>
          </p:cNvPr>
          <p:cNvSpPr txBox="1">
            <a:spLocks noChangeArrowheads="1"/>
          </p:cNvSpPr>
          <p:nvPr/>
        </p:nvSpPr>
        <p:spPr bwMode="auto">
          <a:xfrm>
            <a:off x="305208" y="3060625"/>
            <a:ext cx="2008655"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昔の天動説</a:t>
            </a:r>
            <a:endParaRPr lang="en-US" altLang="ja-JP" sz="2000" dirty="0"/>
          </a:p>
        </p:txBody>
      </p:sp>
      <p:sp>
        <p:nvSpPr>
          <p:cNvPr id="19" name="Text Box 5">
            <a:extLst>
              <a:ext uri="{FF2B5EF4-FFF2-40B4-BE49-F238E27FC236}">
                <a16:creationId xmlns:a16="http://schemas.microsoft.com/office/drawing/2014/main" id="{60B2DD7E-7261-1375-E8E9-90C9B3F947C4}"/>
              </a:ext>
            </a:extLst>
          </p:cNvPr>
          <p:cNvSpPr txBox="1">
            <a:spLocks noChangeArrowheads="1"/>
          </p:cNvSpPr>
          <p:nvPr/>
        </p:nvSpPr>
        <p:spPr bwMode="auto">
          <a:xfrm>
            <a:off x="305208" y="4043870"/>
            <a:ext cx="198132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現在の地動説</a:t>
            </a:r>
            <a:endParaRPr lang="en-US" altLang="ja-JP" sz="2000" dirty="0"/>
          </a:p>
        </p:txBody>
      </p:sp>
      <p:cxnSp>
        <p:nvCxnSpPr>
          <p:cNvPr id="23" name="直線コネクタ 22">
            <a:extLst>
              <a:ext uri="{FF2B5EF4-FFF2-40B4-BE49-F238E27FC236}">
                <a16:creationId xmlns:a16="http://schemas.microsoft.com/office/drawing/2014/main" id="{E6B011B7-5D63-47B5-938D-01064FC0A50C}"/>
              </a:ext>
            </a:extLst>
          </p:cNvPr>
          <p:cNvCxnSpPr>
            <a:cxnSpLocks/>
          </p:cNvCxnSpPr>
          <p:nvPr/>
        </p:nvCxnSpPr>
        <p:spPr>
          <a:xfrm>
            <a:off x="1316439" y="907626"/>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89E4CDAB-8A03-DCF1-0AA2-604CEB687C7C}"/>
              </a:ext>
            </a:extLst>
          </p:cNvPr>
          <p:cNvGrpSpPr/>
          <p:nvPr/>
        </p:nvGrpSpPr>
        <p:grpSpPr>
          <a:xfrm>
            <a:off x="216950" y="4506004"/>
            <a:ext cx="2279380" cy="2248411"/>
            <a:chOff x="225142" y="818350"/>
            <a:chExt cx="2279380" cy="2248411"/>
          </a:xfrm>
        </p:grpSpPr>
        <p:sp>
          <p:nvSpPr>
            <p:cNvPr id="20" name="楕円 19">
              <a:extLst>
                <a:ext uri="{FF2B5EF4-FFF2-40B4-BE49-F238E27FC236}">
                  <a16:creationId xmlns:a16="http://schemas.microsoft.com/office/drawing/2014/main" id="{51C2D501-AC98-7368-42BC-708D620E2359}"/>
                </a:ext>
              </a:extLst>
            </p:cNvPr>
            <p:cNvSpPr/>
            <p:nvPr/>
          </p:nvSpPr>
          <p:spPr>
            <a:xfrm>
              <a:off x="1274148" y="1913570"/>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F2575D96-3362-E904-B051-2D9956136A55}"/>
                </a:ext>
              </a:extLst>
            </p:cNvPr>
            <p:cNvSpPr/>
            <p:nvPr/>
          </p:nvSpPr>
          <p:spPr>
            <a:xfrm>
              <a:off x="1941159" y="2339185"/>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3BB709B-70C2-3D29-2EB6-89FEA5A33D25}"/>
                </a:ext>
              </a:extLst>
            </p:cNvPr>
            <p:cNvSpPr/>
            <p:nvPr/>
          </p:nvSpPr>
          <p:spPr>
            <a:xfrm>
              <a:off x="225142" y="818350"/>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24A6980E-E84C-6A32-7097-1DB20635B9A8}"/>
                </a:ext>
              </a:extLst>
            </p:cNvPr>
            <p:cNvSpPr/>
            <p:nvPr/>
          </p:nvSpPr>
          <p:spPr>
            <a:xfrm>
              <a:off x="498565" y="1128216"/>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1E65DD59-BDE1-8327-5863-8C71B0F56F21}"/>
                </a:ext>
              </a:extLst>
            </p:cNvPr>
            <p:cNvSpPr/>
            <p:nvPr/>
          </p:nvSpPr>
          <p:spPr>
            <a:xfrm>
              <a:off x="1234743" y="2976274"/>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4E9D8B1-40B5-88A6-F37E-3D75757C9F22}"/>
                </a:ext>
              </a:extLst>
            </p:cNvPr>
            <p:cNvSpPr txBox="1"/>
            <p:nvPr/>
          </p:nvSpPr>
          <p:spPr>
            <a:xfrm>
              <a:off x="1257906" y="1649228"/>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27" name="テキスト ボックス 26">
              <a:extLst>
                <a:ext uri="{FF2B5EF4-FFF2-40B4-BE49-F238E27FC236}">
                  <a16:creationId xmlns:a16="http://schemas.microsoft.com/office/drawing/2014/main" id="{08641033-104B-AD69-4065-D76250CB4221}"/>
                </a:ext>
              </a:extLst>
            </p:cNvPr>
            <p:cNvSpPr txBox="1"/>
            <p:nvPr/>
          </p:nvSpPr>
          <p:spPr>
            <a:xfrm>
              <a:off x="1964516" y="2278400"/>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28" name="テキスト ボックス 27">
              <a:extLst>
                <a:ext uri="{FF2B5EF4-FFF2-40B4-BE49-F238E27FC236}">
                  <a16:creationId xmlns:a16="http://schemas.microsoft.com/office/drawing/2014/main" id="{CC7BC115-A387-4418-7956-6B7D1C16DB4D}"/>
                </a:ext>
              </a:extLst>
            </p:cNvPr>
            <p:cNvSpPr txBox="1"/>
            <p:nvPr/>
          </p:nvSpPr>
          <p:spPr>
            <a:xfrm>
              <a:off x="1267102" y="2716710"/>
              <a:ext cx="540006" cy="276999"/>
            </a:xfrm>
            <a:prstGeom prst="rect">
              <a:avLst/>
            </a:prstGeom>
            <a:noFill/>
          </p:spPr>
          <p:txBody>
            <a:bodyPr wrap="square" rtlCol="0">
              <a:spAutoFit/>
            </a:bodyPr>
            <a:lstStyle/>
            <a:p>
              <a:r>
                <a:rPr lang="ja-JP" altLang="en-US" sz="1200" dirty="0"/>
                <a:t>地球</a:t>
              </a:r>
              <a:endParaRPr kumimoji="1" lang="ja-JP" altLang="en-US" sz="1200" dirty="0"/>
            </a:p>
          </p:txBody>
        </p:sp>
      </p:grpSp>
      <p:sp>
        <p:nvSpPr>
          <p:cNvPr id="8" name="矢印: 上下 7">
            <a:extLst>
              <a:ext uri="{FF2B5EF4-FFF2-40B4-BE49-F238E27FC236}">
                <a16:creationId xmlns:a16="http://schemas.microsoft.com/office/drawing/2014/main" id="{99A43285-DA89-B3C9-51BF-E58572EDECBE}"/>
              </a:ext>
            </a:extLst>
          </p:cNvPr>
          <p:cNvSpPr/>
          <p:nvPr/>
        </p:nvSpPr>
        <p:spPr>
          <a:xfrm>
            <a:off x="1140954" y="3500504"/>
            <a:ext cx="334585" cy="576065"/>
          </a:xfrm>
          <a:prstGeom prst="upDownArrow">
            <a:avLst/>
          </a:prstGeom>
          <a:solidFill>
            <a:schemeClr val="bg1">
              <a:lumMod val="75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844F395-F758-48E5-F767-219EAA359533}"/>
              </a:ext>
            </a:extLst>
          </p:cNvPr>
          <p:cNvSpPr txBox="1"/>
          <p:nvPr/>
        </p:nvSpPr>
        <p:spPr>
          <a:xfrm>
            <a:off x="498594" y="720445"/>
            <a:ext cx="540006" cy="246221"/>
          </a:xfrm>
          <a:prstGeom prst="rect">
            <a:avLst/>
          </a:prstGeom>
          <a:noFill/>
        </p:spPr>
        <p:txBody>
          <a:bodyPr wrap="square" rtlCol="0">
            <a:spAutoFit/>
          </a:bodyPr>
          <a:lstStyle/>
          <a:p>
            <a:r>
              <a:rPr kumimoji="1" lang="ja-JP" altLang="en-US" sz="1000" dirty="0"/>
              <a:t>太陽</a:t>
            </a:r>
          </a:p>
        </p:txBody>
      </p:sp>
      <p:pic>
        <p:nvPicPr>
          <p:cNvPr id="13" name="図 12" descr="暗い室内にいる男性&#10;&#10;自動的に生成された説明">
            <a:extLst>
              <a:ext uri="{FF2B5EF4-FFF2-40B4-BE49-F238E27FC236}">
                <a16:creationId xmlns:a16="http://schemas.microsoft.com/office/drawing/2014/main" id="{92B5F957-1FD9-AD32-F2C8-50564C59B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903" y="814003"/>
            <a:ext cx="1797943" cy="2168769"/>
          </a:xfrm>
          <a:prstGeom prst="rect">
            <a:avLst/>
          </a:prstGeom>
        </p:spPr>
      </p:pic>
      <p:sp>
        <p:nvSpPr>
          <p:cNvPr id="16" name="テキスト ボックス 2">
            <a:extLst>
              <a:ext uri="{FF2B5EF4-FFF2-40B4-BE49-F238E27FC236}">
                <a16:creationId xmlns:a16="http://schemas.microsoft.com/office/drawing/2014/main" id="{84CB87FC-89DC-926C-9A13-AF330FB649C0}"/>
              </a:ext>
            </a:extLst>
          </p:cNvPr>
          <p:cNvSpPr txBox="1">
            <a:spLocks noChangeArrowheads="1"/>
          </p:cNvSpPr>
          <p:nvPr/>
        </p:nvSpPr>
        <p:spPr bwMode="auto">
          <a:xfrm>
            <a:off x="6987864" y="3481017"/>
            <a:ext cx="2106849" cy="31562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542925" lvl="0" indent="-542925" algn="ctr"/>
            <a:r>
              <a:rPr lang="ja-JP" altLang="en-US" sz="1800" i="0" dirty="0">
                <a:solidFill>
                  <a:srgbClr val="000000"/>
                </a:solidFill>
                <a:effectLst/>
                <a:latin typeface="Arial" panose="020B0604020202020204" pitchFamily="34" charset="0"/>
              </a:rPr>
              <a:t>ガリレオ・ガリレイ</a:t>
            </a:r>
            <a:endParaRPr lang="en-US" altLang="ja-JP" sz="1800" i="0" dirty="0">
              <a:solidFill>
                <a:srgbClr val="000000"/>
              </a:solidFill>
              <a:effectLst/>
              <a:latin typeface="Arial" panose="020B0604020202020204" pitchFamily="34" charset="0"/>
            </a:endParaRPr>
          </a:p>
          <a:p>
            <a:pPr marL="542925" lvl="0" indent="-542925" algn="ctr"/>
            <a:r>
              <a:rPr lang="en-US" altLang="ja-JP" sz="1400" i="0" dirty="0">
                <a:solidFill>
                  <a:srgbClr val="000000"/>
                </a:solidFill>
                <a:effectLst/>
                <a:latin typeface="Arial" panose="020B0604020202020204" pitchFamily="34" charset="0"/>
              </a:rPr>
              <a:t>(Galileo Galilei)</a:t>
            </a:r>
          </a:p>
          <a:p>
            <a:pPr marL="542925" lvl="0" indent="-542925" algn="ctr"/>
            <a:r>
              <a:rPr lang="en-US" altLang="ja-JP" sz="1400" kern="100" dirty="0">
                <a:solidFill>
                  <a:srgbClr val="000000"/>
                </a:solidFill>
                <a:ea typeface="ＭＳ 明朝" panose="02020609040205080304" pitchFamily="17" charset="-128"/>
                <a:cs typeface="Times New Roman" panose="02020603050405020304" pitchFamily="18" charset="0"/>
              </a:rPr>
              <a:t>1564</a:t>
            </a:r>
            <a:r>
              <a:rPr lang="ja-JP" altLang="en-US" sz="1400" kern="100" dirty="0">
                <a:solidFill>
                  <a:srgbClr val="000000"/>
                </a:solidFill>
                <a:ea typeface="ＭＳ 明朝" panose="02020609040205080304" pitchFamily="17" charset="-128"/>
                <a:cs typeface="Times New Roman" panose="02020603050405020304" pitchFamily="18" charset="0"/>
              </a:rPr>
              <a:t>－</a:t>
            </a:r>
            <a:r>
              <a:rPr lang="en-US" altLang="ja-JP" sz="1400" kern="100" dirty="0">
                <a:solidFill>
                  <a:srgbClr val="000000"/>
                </a:solidFill>
                <a:ea typeface="ＭＳ 明朝" panose="02020609040205080304" pitchFamily="17" charset="-128"/>
                <a:cs typeface="Times New Roman" panose="02020603050405020304" pitchFamily="18" charset="0"/>
              </a:rPr>
              <a:t>1642</a:t>
            </a:r>
            <a:r>
              <a:rPr lang="ja-JP" altLang="en-US" sz="1400" kern="100" dirty="0">
                <a:solidFill>
                  <a:srgbClr val="000000"/>
                </a:solidFill>
                <a:ea typeface="ＭＳ 明朝" panose="02020609040205080304" pitchFamily="17" charset="-128"/>
                <a:cs typeface="Times New Roman" panose="02020603050405020304" pitchFamily="18" charset="0"/>
              </a:rPr>
              <a:t>　</a:t>
            </a:r>
            <a:endParaRPr lang="en-US" altLang="ja-JP" sz="1400" kern="100" dirty="0">
              <a:solidFill>
                <a:srgbClr val="000000"/>
              </a:solidFill>
              <a:ea typeface="ＭＳ 明朝" panose="02020609040205080304" pitchFamily="17" charset="-128"/>
              <a:cs typeface="Times New Roman" panose="02020603050405020304" pitchFamily="18" charset="0"/>
            </a:endParaRPr>
          </a:p>
          <a:p>
            <a:pPr lvl="0"/>
            <a:r>
              <a:rPr lang="ja-JP" altLang="en-US" sz="1400" kern="100" dirty="0">
                <a:latin typeface="ＭＳ ゴシック" panose="020B0609070205080204" pitchFamily="49" charset="-128"/>
                <a:ea typeface="ＭＳ ゴシック" panose="020B0609070205080204" pitchFamily="49" charset="-128"/>
                <a:cs typeface="Times New Roman" panose="02020603050405020304" pitchFamily="18" charset="0"/>
              </a:rPr>
              <a:t>イタリアの科学者で</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ガリレオ式望遠鏡を発明。月面のクレーター、太陽の黒点、木星の衛星、天の川が無数の恒星などを発見</a:t>
            </a:r>
            <a:r>
              <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。コペルニクス、ケプラー、ニュートンなどと並び科学革命の中心人物の一人とされている。</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F9CDCF16-EDE1-DC01-3E3F-0C9192CB2612}"/>
              </a:ext>
            </a:extLst>
          </p:cNvPr>
          <p:cNvSpPr txBox="1"/>
          <p:nvPr/>
        </p:nvSpPr>
        <p:spPr>
          <a:xfrm>
            <a:off x="7137949" y="2999959"/>
            <a:ext cx="1420987" cy="338554"/>
          </a:xfrm>
          <a:prstGeom prst="rect">
            <a:avLst/>
          </a:prstGeom>
          <a:noFill/>
        </p:spPr>
        <p:txBody>
          <a:bodyPr wrap="square" rtlCol="0">
            <a:spAutoFit/>
          </a:bodyPr>
          <a:lstStyle/>
          <a:p>
            <a:r>
              <a:rPr lang="en-US" altLang="ja-JP" sz="800" b="0" i="0" dirty="0">
                <a:effectLst/>
                <a:latin typeface="Arial" panose="020B0604020202020204" pitchFamily="34" charset="0"/>
              </a:rPr>
              <a:t>1636</a:t>
            </a:r>
            <a:r>
              <a:rPr lang="ja-JP" altLang="en-US" sz="800" b="0" i="0" dirty="0">
                <a:effectLst/>
                <a:latin typeface="Arial" panose="020B0604020202020204" pitchFamily="34" charset="0"/>
              </a:rPr>
              <a:t>年の肖像画（</a:t>
            </a:r>
            <a:r>
              <a:rPr lang="ja-JP" altLang="en-US" sz="800" b="0" i="0" u="none" strike="noStrike" dirty="0">
                <a:effectLst/>
                <a:latin typeface="Arial" panose="020B0604020202020204" pitchFamily="34" charset="0"/>
                <a:hlinkClick r:id="rId6" tooltip="ユストゥス・スステルマンス">
                  <a:extLst>
                    <a:ext uri="{A12FA001-AC4F-418D-AE19-62706E023703}">
                      <ahyp:hlinkClr xmlns:ahyp="http://schemas.microsoft.com/office/drawing/2018/hyperlinkcolor" val="tx"/>
                    </a:ext>
                  </a:extLst>
                </a:hlinkClick>
              </a:rPr>
              <a:t>ユストゥス・スステルマンス</a:t>
            </a:r>
            <a:r>
              <a:rPr lang="ja-JP" altLang="en-US" sz="800" b="0" i="0" dirty="0">
                <a:effectLst/>
                <a:latin typeface="Arial" panose="020B0604020202020204" pitchFamily="34" charset="0"/>
              </a:rPr>
              <a:t> 画）</a:t>
            </a:r>
            <a:endParaRPr kumimoji="1" lang="ja-JP" altLang="en-US" sz="1000" dirty="0"/>
          </a:p>
        </p:txBody>
      </p:sp>
    </p:spTree>
    <p:extLst>
      <p:ext uri="{BB962C8B-B14F-4D97-AF65-F5344CB8AC3E}">
        <p14:creationId xmlns:p14="http://schemas.microsoft.com/office/powerpoint/2010/main" val="110247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781" y="3901457"/>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03888" y="-48003"/>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三角木の起源　クロス・スタッフ　</a:t>
            </a:r>
            <a:r>
              <a:rPr lang="ja-JP" altLang="en-US" sz="2400" kern="0" dirty="0">
                <a:ea typeface="ＭＳ Ｐゴシック" panose="020B0600070205080204" pitchFamily="50" charset="-128"/>
              </a:rPr>
              <a:t>十字型の杖、ヤコブの杖</a:t>
            </a: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24387" y="2731603"/>
            <a:ext cx="250578" cy="407176"/>
          </a:xfrm>
          <a:prstGeom prst="rect">
            <a:avLst/>
          </a:prstGeom>
        </p:spPr>
      </p:pic>
      <p:sp>
        <p:nvSpPr>
          <p:cNvPr id="76" name="テキスト ボックス 2">
            <a:extLst>
              <a:ext uri="{FF2B5EF4-FFF2-40B4-BE49-F238E27FC236}">
                <a16:creationId xmlns:a16="http://schemas.microsoft.com/office/drawing/2014/main" id="{56540C46-4C66-A2D0-418A-3B9897FDA048}"/>
              </a:ext>
            </a:extLst>
          </p:cNvPr>
          <p:cNvSpPr txBox="1">
            <a:spLocks noChangeArrowheads="1"/>
          </p:cNvSpPr>
          <p:nvPr/>
        </p:nvSpPr>
        <p:spPr bwMode="auto">
          <a:xfrm>
            <a:off x="64935" y="5328608"/>
            <a:ext cx="1888458" cy="11182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三角形</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ACE</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で</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2CE</a:t>
            </a: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2CE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より</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①</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60AF84B4-01FB-37FB-1016-8848797B2B32}"/>
              </a:ext>
            </a:extLst>
          </p:cNvPr>
          <p:cNvGrpSpPr/>
          <p:nvPr/>
        </p:nvGrpSpPr>
        <p:grpSpPr>
          <a:xfrm>
            <a:off x="5863782" y="2975896"/>
            <a:ext cx="2196954" cy="360000"/>
            <a:chOff x="3473523" y="2562305"/>
            <a:chExt cx="2196954" cy="360000"/>
          </a:xfrm>
        </p:grpSpPr>
        <p:sp>
          <p:nvSpPr>
            <p:cNvPr id="10" name="正方形/長方形 9">
              <a:extLst>
                <a:ext uri="{FF2B5EF4-FFF2-40B4-BE49-F238E27FC236}">
                  <a16:creationId xmlns:a16="http://schemas.microsoft.com/office/drawing/2014/main" id="{547B8A74-F4E7-4929-4FE7-F0C7A119B512}"/>
                </a:ext>
              </a:extLst>
            </p:cNvPr>
            <p:cNvSpPr/>
            <p:nvPr/>
          </p:nvSpPr>
          <p:spPr>
            <a:xfrm rot="5400000">
              <a:off x="4773797" y="2706305"/>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37CFCE49-B4E8-CB15-1F97-9F6F3E7C1B72}"/>
                </a:ext>
              </a:extLst>
            </p:cNvPr>
            <p:cNvGrpSpPr/>
            <p:nvPr/>
          </p:nvGrpSpPr>
          <p:grpSpPr>
            <a:xfrm>
              <a:off x="3473523" y="2708992"/>
              <a:ext cx="2196954" cy="74100"/>
              <a:chOff x="3383524" y="3529012"/>
              <a:chExt cx="2196954" cy="74100"/>
            </a:xfrm>
          </p:grpSpPr>
          <p:sp>
            <p:nvSpPr>
              <p:cNvPr id="13" name="正方形/長方形 12">
                <a:extLst>
                  <a:ext uri="{FF2B5EF4-FFF2-40B4-BE49-F238E27FC236}">
                    <a16:creationId xmlns:a16="http://schemas.microsoft.com/office/drawing/2014/main" id="{B1EB716B-DD99-F50D-5C68-9CD8E747D2BB}"/>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35F9AFC-929C-C599-7BCE-F9CAAF69C487}"/>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E37DCF7-3A87-1F93-1CF0-ECFBB76D189B}"/>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22F0AC8-7DBB-10A9-DDD6-C81D38794544}"/>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 name="グループ化 29">
            <a:extLst>
              <a:ext uri="{FF2B5EF4-FFF2-40B4-BE49-F238E27FC236}">
                <a16:creationId xmlns:a16="http://schemas.microsoft.com/office/drawing/2014/main" id="{D01C3F41-2071-1F4C-5D37-F09DAAD46454}"/>
              </a:ext>
            </a:extLst>
          </p:cNvPr>
          <p:cNvGrpSpPr/>
          <p:nvPr/>
        </p:nvGrpSpPr>
        <p:grpSpPr>
          <a:xfrm>
            <a:off x="1893651" y="2992074"/>
            <a:ext cx="2196954" cy="360000"/>
            <a:chOff x="3487909" y="2999541"/>
            <a:chExt cx="2196954" cy="360000"/>
          </a:xfrm>
        </p:grpSpPr>
        <p:grpSp>
          <p:nvGrpSpPr>
            <p:cNvPr id="20" name="グループ化 19">
              <a:extLst>
                <a:ext uri="{FF2B5EF4-FFF2-40B4-BE49-F238E27FC236}">
                  <a16:creationId xmlns:a16="http://schemas.microsoft.com/office/drawing/2014/main" id="{9C497AED-0458-5061-207F-5F203570DBDD}"/>
                </a:ext>
              </a:extLst>
            </p:cNvPr>
            <p:cNvGrpSpPr/>
            <p:nvPr/>
          </p:nvGrpSpPr>
          <p:grpSpPr>
            <a:xfrm>
              <a:off x="3487909" y="3143541"/>
              <a:ext cx="2196954" cy="74100"/>
              <a:chOff x="3383524" y="3529012"/>
              <a:chExt cx="2196954" cy="74100"/>
            </a:xfrm>
          </p:grpSpPr>
          <p:sp>
            <p:nvSpPr>
              <p:cNvPr id="21" name="正方形/長方形 20">
                <a:extLst>
                  <a:ext uri="{FF2B5EF4-FFF2-40B4-BE49-F238E27FC236}">
                    <a16:creationId xmlns:a16="http://schemas.microsoft.com/office/drawing/2014/main" id="{DB81A859-757B-A863-E3EA-ADB2073E57C6}"/>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D38DD38-41F0-EEC9-807B-9BDBA158E329}"/>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D1F9EFB-2E2C-3FD5-7263-D40475C54FB4}"/>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63FE2F3-5F90-F14B-E277-D412319BBFEC}"/>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a:extLst>
                <a:ext uri="{FF2B5EF4-FFF2-40B4-BE49-F238E27FC236}">
                  <a16:creationId xmlns:a16="http://schemas.microsoft.com/office/drawing/2014/main" id="{BF449330-27C3-0FC4-08A7-03EC76029E97}"/>
                </a:ext>
              </a:extLst>
            </p:cNvPr>
            <p:cNvSpPr/>
            <p:nvPr/>
          </p:nvSpPr>
          <p:spPr>
            <a:xfrm rot="5400000">
              <a:off x="5166477" y="3143541"/>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F681BDD-0DC9-09D1-62CA-D5F1568BF8B2}"/>
              </a:ext>
            </a:extLst>
          </p:cNvPr>
          <p:cNvCxnSpPr>
            <a:cxnSpLocks/>
          </p:cNvCxnSpPr>
          <p:nvPr/>
        </p:nvCxnSpPr>
        <p:spPr>
          <a:xfrm flipH="1">
            <a:off x="4090605" y="3150565"/>
            <a:ext cx="39701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a:endCxn id="18" idx="3"/>
          </p:cNvCxnSpPr>
          <p:nvPr/>
        </p:nvCxnSpPr>
        <p:spPr>
          <a:xfrm>
            <a:off x="302997" y="990565"/>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13306" y="3158583"/>
            <a:ext cx="7747430" cy="207474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55547" y="271508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23107" y="27038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02" name="テキスト ボックス 2">
            <a:extLst>
              <a:ext uri="{FF2B5EF4-FFF2-40B4-BE49-F238E27FC236}">
                <a16:creationId xmlns:a16="http://schemas.microsoft.com/office/drawing/2014/main" id="{1D19E590-54E8-941D-291E-2D5E2E10B4DC}"/>
              </a:ext>
            </a:extLst>
          </p:cNvPr>
          <p:cNvSpPr txBox="1">
            <a:spLocks noChangeArrowheads="1"/>
          </p:cNvSpPr>
          <p:nvPr/>
        </p:nvSpPr>
        <p:spPr bwMode="auto">
          <a:xfrm>
            <a:off x="4427283" y="5309100"/>
            <a:ext cx="2156500" cy="11182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①②から</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は</a:t>
            </a:r>
            <a:r>
              <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BE</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の中間点）</a:t>
            </a: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よって　</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AB=CD</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114" name="グループ化 113">
            <a:extLst>
              <a:ext uri="{FF2B5EF4-FFF2-40B4-BE49-F238E27FC236}">
                <a16:creationId xmlns:a16="http://schemas.microsoft.com/office/drawing/2014/main" id="{B5B4AE4A-B933-5589-82CB-2E04F53B326C}"/>
              </a:ext>
            </a:extLst>
          </p:cNvPr>
          <p:cNvGrpSpPr/>
          <p:nvPr/>
        </p:nvGrpSpPr>
        <p:grpSpPr>
          <a:xfrm>
            <a:off x="3818606" y="504821"/>
            <a:ext cx="5244873" cy="1855996"/>
            <a:chOff x="3142783" y="511276"/>
            <a:chExt cx="5244873" cy="1855996"/>
          </a:xfrm>
        </p:grpSpPr>
        <p:sp>
          <p:nvSpPr>
            <p:cNvPr id="64" name="正方形/長方形 63">
              <a:extLst>
                <a:ext uri="{FF2B5EF4-FFF2-40B4-BE49-F238E27FC236}">
                  <a16:creationId xmlns:a16="http://schemas.microsoft.com/office/drawing/2014/main" id="{6A653434-8AC8-BD55-343E-59BEBF1A2B7C}"/>
                </a:ext>
              </a:extLst>
            </p:cNvPr>
            <p:cNvSpPr/>
            <p:nvPr/>
          </p:nvSpPr>
          <p:spPr>
            <a:xfrm rot="5400000">
              <a:off x="5946701" y="1116033"/>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5" name="グループ化 54">
              <a:extLst>
                <a:ext uri="{FF2B5EF4-FFF2-40B4-BE49-F238E27FC236}">
                  <a16:creationId xmlns:a16="http://schemas.microsoft.com/office/drawing/2014/main" id="{B6FE4629-5468-C9BB-9A5F-EFB24810986F}"/>
                </a:ext>
              </a:extLst>
            </p:cNvPr>
            <p:cNvGrpSpPr/>
            <p:nvPr/>
          </p:nvGrpSpPr>
          <p:grpSpPr>
            <a:xfrm>
              <a:off x="3183532" y="802434"/>
              <a:ext cx="4718019" cy="789177"/>
              <a:chOff x="3505508" y="2999530"/>
              <a:chExt cx="2179355" cy="360000"/>
            </a:xfrm>
          </p:grpSpPr>
          <p:sp>
            <p:nvSpPr>
              <p:cNvPr id="57" name="正方形/長方形 56">
                <a:extLst>
                  <a:ext uri="{FF2B5EF4-FFF2-40B4-BE49-F238E27FC236}">
                    <a16:creationId xmlns:a16="http://schemas.microsoft.com/office/drawing/2014/main" id="{088AC76A-29E9-2BAD-1589-0C65E421743F}"/>
                  </a:ext>
                </a:extLst>
              </p:cNvPr>
              <p:cNvSpPr/>
              <p:nvPr/>
            </p:nvSpPr>
            <p:spPr>
              <a:xfrm rot="5400000">
                <a:off x="5138700" y="3143530"/>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6" name="グループ化 55">
                <a:extLst>
                  <a:ext uri="{FF2B5EF4-FFF2-40B4-BE49-F238E27FC236}">
                    <a16:creationId xmlns:a16="http://schemas.microsoft.com/office/drawing/2014/main" id="{0DF31357-52B9-118C-8FF6-E7E5A4604ABA}"/>
                  </a:ext>
                </a:extLst>
              </p:cNvPr>
              <p:cNvGrpSpPr/>
              <p:nvPr/>
            </p:nvGrpSpPr>
            <p:grpSpPr>
              <a:xfrm>
                <a:off x="3505508" y="3162970"/>
                <a:ext cx="2179355" cy="55827"/>
                <a:chOff x="3401123" y="3548441"/>
                <a:chExt cx="2179355" cy="55827"/>
              </a:xfrm>
            </p:grpSpPr>
            <p:sp>
              <p:nvSpPr>
                <p:cNvPr id="58" name="正方形/長方形 57">
                  <a:extLst>
                    <a:ext uri="{FF2B5EF4-FFF2-40B4-BE49-F238E27FC236}">
                      <a16:creationId xmlns:a16="http://schemas.microsoft.com/office/drawing/2014/main" id="{D60110C2-7EF4-3338-087C-12DA37358A82}"/>
                    </a:ext>
                  </a:extLst>
                </p:cNvPr>
                <p:cNvSpPr/>
                <p:nvPr/>
              </p:nvSpPr>
              <p:spPr>
                <a:xfrm>
                  <a:off x="3401123"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D6137F4-2B99-CBEA-3220-C0D09B08B561}"/>
                    </a:ext>
                  </a:extLst>
                </p:cNvPr>
                <p:cNvSpPr/>
                <p:nvPr/>
              </p:nvSpPr>
              <p:spPr>
                <a:xfrm>
                  <a:off x="3768534" y="3549964"/>
                  <a:ext cx="360000" cy="5430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a:extLst>
                    <a:ext uri="{FF2B5EF4-FFF2-40B4-BE49-F238E27FC236}">
                      <a16:creationId xmlns:a16="http://schemas.microsoft.com/office/drawing/2014/main" id="{7979B3AE-EC19-610D-8B46-837CA4E1E87E}"/>
                    </a:ext>
                  </a:extLst>
                </p:cNvPr>
                <p:cNvSpPr/>
                <p:nvPr/>
              </p:nvSpPr>
              <p:spPr>
                <a:xfrm>
                  <a:off x="4132682"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4496387"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4863798"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5220478"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323038" y="1654746"/>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6496901" y="140826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139930" y="1643802"/>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266997" y="140508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171798" y="822509"/>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069156" y="106982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3142783" y="1692653"/>
              <a:ext cx="4795548"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5316983" y="1405081"/>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120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014960" y="822733"/>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7665703" y="864010"/>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022432" y="1234725"/>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7673175" y="127600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3278765" y="1331297"/>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6118599" y="511276"/>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5984888" y="1813274"/>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120</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20cm</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sp>
        <p:nvSpPr>
          <p:cNvPr id="116" name="矢印: 右 115">
            <a:extLst>
              <a:ext uri="{FF2B5EF4-FFF2-40B4-BE49-F238E27FC236}">
                <a16:creationId xmlns:a16="http://schemas.microsoft.com/office/drawing/2014/main" id="{6BD58989-5D5F-76FB-68D0-12E92E9FE156}"/>
              </a:ext>
            </a:extLst>
          </p:cNvPr>
          <p:cNvSpPr/>
          <p:nvPr/>
        </p:nvSpPr>
        <p:spPr>
          <a:xfrm>
            <a:off x="4102405" y="5669258"/>
            <a:ext cx="140318"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8528C5D3-3347-C126-8E15-A0D04DBACAD6}"/>
              </a:ext>
            </a:extLst>
          </p:cNvPr>
          <p:cNvSpPr/>
          <p:nvPr/>
        </p:nvSpPr>
        <p:spPr>
          <a:xfrm>
            <a:off x="1959603" y="5699547"/>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 Box 5">
            <a:extLst>
              <a:ext uri="{FF2B5EF4-FFF2-40B4-BE49-F238E27FC236}">
                <a16:creationId xmlns:a16="http://schemas.microsoft.com/office/drawing/2014/main" id="{A5BD0417-22B3-681C-717E-283D8DEE1F50}"/>
              </a:ext>
            </a:extLst>
          </p:cNvPr>
          <p:cNvSpPr txBox="1">
            <a:spLocks noChangeArrowheads="1"/>
          </p:cNvSpPr>
          <p:nvPr/>
        </p:nvSpPr>
        <p:spPr bwMode="auto">
          <a:xfrm>
            <a:off x="6818415" y="4724287"/>
            <a:ext cx="2178765" cy="193899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の長さ・高さは、横軸の端が２つの地点で一致している場合、</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の距離を測れば分かる</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CBD1ED46-3BDF-1335-412F-4291D9D6DCDE}"/>
              </a:ext>
            </a:extLst>
          </p:cNvPr>
          <p:cNvSpPr txBox="1">
            <a:spLocks noChangeArrowheads="1"/>
          </p:cNvSpPr>
          <p:nvPr/>
        </p:nvSpPr>
        <p:spPr bwMode="auto">
          <a:xfrm>
            <a:off x="2166375" y="5310651"/>
            <a:ext cx="2057985" cy="11182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三角形</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BCE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で</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 =4</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CE</a:t>
            </a: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2CE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より</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BE/2…</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②</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4C043261-A910-B4A6-1AC5-C1A7A41EAB7F}"/>
              </a:ext>
            </a:extLst>
          </p:cNvPr>
          <p:cNvSpPr txBox="1"/>
          <p:nvPr/>
        </p:nvSpPr>
        <p:spPr>
          <a:xfrm>
            <a:off x="-6478" y="6479180"/>
            <a:ext cx="1959871" cy="461665"/>
          </a:xfrm>
          <a:prstGeom prst="rect">
            <a:avLst/>
          </a:prstGeom>
          <a:noFill/>
        </p:spPr>
        <p:txBody>
          <a:bodyPr wrap="square">
            <a:spAutoFit/>
          </a:bodyPr>
          <a:lstStyle/>
          <a:p>
            <a:r>
              <a:rPr lang="en-US" altLang="ja-JP" sz="1200" b="0" i="0" dirty="0">
                <a:solidFill>
                  <a:srgbClr val="000000"/>
                </a:solidFill>
                <a:effectLst/>
                <a:latin typeface="Meiryo" panose="020B0604030504040204" pitchFamily="50" charset="-128"/>
                <a:ea typeface="Meiryo" panose="020B0604030504040204" pitchFamily="50" charset="-128"/>
              </a:rPr>
              <a:t>※1</a:t>
            </a:r>
            <a:r>
              <a:rPr lang="ja-JP" altLang="en-US" sz="1200" b="0" i="0" dirty="0">
                <a:solidFill>
                  <a:srgbClr val="000000"/>
                </a:solidFill>
                <a:effectLst/>
                <a:latin typeface="Meiryo" panose="020B0604030504040204" pitchFamily="50" charset="-128"/>
                <a:ea typeface="Meiryo" panose="020B0604030504040204" pitchFamily="50" charset="-128"/>
              </a:rPr>
              <a:t>　底辺</a:t>
            </a:r>
            <a:r>
              <a:rPr lang="en-US" altLang="ja-JP" sz="1200" b="0" i="0" dirty="0">
                <a:solidFill>
                  <a:srgbClr val="000000"/>
                </a:solidFill>
                <a:effectLst/>
                <a:latin typeface="Meiryo" panose="020B0604030504040204" pitchFamily="50" charset="-128"/>
                <a:ea typeface="Meiryo" panose="020B0604030504040204" pitchFamily="50" charset="-128"/>
              </a:rPr>
              <a:t>20㎝</a:t>
            </a:r>
            <a:r>
              <a:rPr lang="ja-JP" altLang="en-US" sz="1200" b="0" i="0" dirty="0">
                <a:solidFill>
                  <a:srgbClr val="000000"/>
                </a:solidFill>
                <a:effectLst/>
                <a:latin typeface="Meiryo" panose="020B0604030504040204" pitchFamily="50" charset="-128"/>
                <a:ea typeface="Meiryo" panose="020B0604030504040204" pitchFamily="50" charset="-128"/>
              </a:rPr>
              <a:t>、高さ</a:t>
            </a:r>
            <a:r>
              <a:rPr lang="en-US" altLang="ja-JP" sz="1200" b="0" i="0" dirty="0">
                <a:solidFill>
                  <a:srgbClr val="000000"/>
                </a:solidFill>
                <a:effectLst/>
                <a:latin typeface="Meiryo" panose="020B0604030504040204" pitchFamily="50" charset="-128"/>
                <a:ea typeface="Meiryo" panose="020B0604030504040204" pitchFamily="50" charset="-128"/>
              </a:rPr>
              <a:t>10㎝</a:t>
            </a:r>
            <a:r>
              <a:rPr lang="ja-JP" altLang="en-US" sz="1200" b="0" i="0" dirty="0">
                <a:solidFill>
                  <a:srgbClr val="000000"/>
                </a:solidFill>
                <a:effectLst/>
                <a:latin typeface="Meiryo" panose="020B0604030504040204" pitchFamily="50" charset="-128"/>
                <a:ea typeface="Meiryo" panose="020B0604030504040204" pitchFamily="50" charset="-128"/>
              </a:rPr>
              <a:t>の三角形が相似</a:t>
            </a:r>
            <a:endParaRPr lang="ja-JP" altLang="en-US" sz="1200" dirty="0"/>
          </a:p>
        </p:txBody>
      </p:sp>
      <p:sp>
        <p:nvSpPr>
          <p:cNvPr id="5" name="テキスト ボックス 4">
            <a:extLst>
              <a:ext uri="{FF2B5EF4-FFF2-40B4-BE49-F238E27FC236}">
                <a16:creationId xmlns:a16="http://schemas.microsoft.com/office/drawing/2014/main" id="{9D7A1736-9680-D5D1-CD42-2D4C27A76FCA}"/>
              </a:ext>
            </a:extLst>
          </p:cNvPr>
          <p:cNvSpPr txBox="1"/>
          <p:nvPr/>
        </p:nvSpPr>
        <p:spPr>
          <a:xfrm>
            <a:off x="2120057" y="6443569"/>
            <a:ext cx="1959871" cy="461665"/>
          </a:xfrm>
          <a:prstGeom prst="rect">
            <a:avLst/>
          </a:prstGeom>
          <a:noFill/>
        </p:spPr>
        <p:txBody>
          <a:bodyPr wrap="square">
            <a:spAutoFit/>
          </a:bodyPr>
          <a:lstStyle/>
          <a:p>
            <a:r>
              <a:rPr lang="en-US" altLang="ja-JP" sz="1200" b="0" i="0" dirty="0">
                <a:solidFill>
                  <a:srgbClr val="000000"/>
                </a:solidFill>
                <a:effectLst/>
                <a:latin typeface="Meiryo" panose="020B0604030504040204" pitchFamily="50" charset="-128"/>
                <a:ea typeface="Meiryo" panose="020B0604030504040204" pitchFamily="50" charset="-128"/>
              </a:rPr>
              <a:t>※2</a:t>
            </a:r>
            <a:r>
              <a:rPr lang="ja-JP" altLang="en-US" sz="1200" b="0" i="0" dirty="0">
                <a:solidFill>
                  <a:srgbClr val="000000"/>
                </a:solidFill>
                <a:effectLst/>
                <a:latin typeface="Meiryo" panose="020B0604030504040204" pitchFamily="50" charset="-128"/>
                <a:ea typeface="Meiryo" panose="020B0604030504040204" pitchFamily="50" charset="-128"/>
              </a:rPr>
              <a:t>　底辺</a:t>
            </a:r>
            <a:r>
              <a:rPr lang="en-US" altLang="ja-JP" sz="1200" b="0" i="0" dirty="0">
                <a:solidFill>
                  <a:srgbClr val="000000"/>
                </a:solidFill>
                <a:effectLst/>
                <a:latin typeface="Meiryo" panose="020B0604030504040204" pitchFamily="50" charset="-128"/>
                <a:ea typeface="Meiryo" panose="020B0604030504040204" pitchFamily="50" charset="-128"/>
              </a:rPr>
              <a:t>40㎝</a:t>
            </a:r>
            <a:r>
              <a:rPr lang="ja-JP" altLang="en-US" sz="1200" b="0" i="0" dirty="0">
                <a:solidFill>
                  <a:srgbClr val="000000"/>
                </a:solidFill>
                <a:effectLst/>
                <a:latin typeface="Meiryo" panose="020B0604030504040204" pitchFamily="50" charset="-128"/>
                <a:ea typeface="Meiryo" panose="020B0604030504040204" pitchFamily="50" charset="-128"/>
              </a:rPr>
              <a:t>、高さ</a:t>
            </a:r>
            <a:r>
              <a:rPr lang="en-US" altLang="ja-JP" sz="1200" b="0" i="0" dirty="0">
                <a:solidFill>
                  <a:srgbClr val="000000"/>
                </a:solidFill>
                <a:effectLst/>
                <a:latin typeface="Meiryo" panose="020B0604030504040204" pitchFamily="50" charset="-128"/>
                <a:ea typeface="Meiryo" panose="020B0604030504040204" pitchFamily="50" charset="-128"/>
              </a:rPr>
              <a:t>10㎝</a:t>
            </a:r>
            <a:r>
              <a:rPr lang="ja-JP" altLang="en-US" sz="1200" b="0" i="0" dirty="0">
                <a:solidFill>
                  <a:srgbClr val="000000"/>
                </a:solidFill>
                <a:effectLst/>
                <a:latin typeface="Meiryo" panose="020B0604030504040204" pitchFamily="50" charset="-128"/>
                <a:ea typeface="Meiryo" panose="020B0604030504040204" pitchFamily="50" charset="-128"/>
              </a:rPr>
              <a:t>の三角形が相似</a:t>
            </a:r>
            <a:endParaRPr lang="ja-JP" altLang="en-US" sz="1200" dirty="0"/>
          </a:p>
        </p:txBody>
      </p:sp>
      <p:sp>
        <p:nvSpPr>
          <p:cNvPr id="7" name="矢印: 右 6">
            <a:extLst>
              <a:ext uri="{FF2B5EF4-FFF2-40B4-BE49-F238E27FC236}">
                <a16:creationId xmlns:a16="http://schemas.microsoft.com/office/drawing/2014/main" id="{93D406BF-6E64-B7E0-E45C-71BC55C28115}"/>
              </a:ext>
            </a:extLst>
          </p:cNvPr>
          <p:cNvSpPr/>
          <p:nvPr/>
        </p:nvSpPr>
        <p:spPr>
          <a:xfrm>
            <a:off x="4230570" y="5699547"/>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E0563F5F-1D92-AD3C-ED3C-B17D54C804FC}"/>
              </a:ext>
            </a:extLst>
          </p:cNvPr>
          <p:cNvSpPr/>
          <p:nvPr/>
        </p:nvSpPr>
        <p:spPr>
          <a:xfrm>
            <a:off x="6614533" y="5620181"/>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009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3726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クロス・スタッフの使い方の例</a:t>
            </a:r>
          </a:p>
        </p:txBody>
      </p:sp>
      <p:pic>
        <p:nvPicPr>
          <p:cNvPr id="3" name="図 2" descr="川の上の橋を走る電車&#10;&#10;中程度の精度で自動的に生成された説明">
            <a:extLst>
              <a:ext uri="{FF2B5EF4-FFF2-40B4-BE49-F238E27FC236}">
                <a16:creationId xmlns:a16="http://schemas.microsoft.com/office/drawing/2014/main" id="{2B2D6FA0-C433-40FE-DB92-33B58DF5B82B}"/>
              </a:ext>
            </a:extLst>
          </p:cNvPr>
          <p:cNvPicPr>
            <a:picLocks noChangeAspect="1"/>
          </p:cNvPicPr>
          <p:nvPr/>
        </p:nvPicPr>
        <p:blipFill rotWithShape="1">
          <a:blip r:embed="rId3">
            <a:extLst>
              <a:ext uri="{28A0092B-C50C-407E-A947-70E740481C1C}">
                <a14:useLocalDpi xmlns:a14="http://schemas.microsoft.com/office/drawing/2010/main" val="0"/>
              </a:ext>
            </a:extLst>
          </a:blip>
          <a:srcRect t="16540" b="14127"/>
          <a:stretch/>
        </p:blipFill>
        <p:spPr>
          <a:xfrm>
            <a:off x="195997" y="1670495"/>
            <a:ext cx="3657600" cy="1690619"/>
          </a:xfrm>
          <a:prstGeom prst="rect">
            <a:avLst/>
          </a:prstGeom>
        </p:spPr>
      </p:pic>
      <p:pic>
        <p:nvPicPr>
          <p:cNvPr id="5" name="図 4" descr="草が生えている木&#10;&#10;低い精度で自動的に生成された説明">
            <a:extLst>
              <a:ext uri="{FF2B5EF4-FFF2-40B4-BE49-F238E27FC236}">
                <a16:creationId xmlns:a16="http://schemas.microsoft.com/office/drawing/2014/main" id="{0D6C731C-014A-572B-C13E-28AD13C541A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77311" y="1670494"/>
            <a:ext cx="2535929" cy="1690619"/>
          </a:xfrm>
          <a:prstGeom prst="rect">
            <a:avLst/>
          </a:prstGeom>
        </p:spPr>
      </p:pic>
      <p:pic>
        <p:nvPicPr>
          <p:cNvPr id="7" name="図 6" descr="花の絵&#10;&#10;低い精度で自動的に生成された説明">
            <a:extLst>
              <a:ext uri="{FF2B5EF4-FFF2-40B4-BE49-F238E27FC236}">
                <a16:creationId xmlns:a16="http://schemas.microsoft.com/office/drawing/2014/main" id="{2A3FA35F-92D3-0EE4-B198-C6FEB0BAB4E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940742" y="5625610"/>
            <a:ext cx="975402" cy="850609"/>
          </a:xfrm>
          <a:prstGeom prst="rect">
            <a:avLst/>
          </a:prstGeom>
        </p:spPr>
      </p:pic>
      <p:cxnSp>
        <p:nvCxnSpPr>
          <p:cNvPr id="8" name="直線コネクタ 7">
            <a:extLst>
              <a:ext uri="{FF2B5EF4-FFF2-40B4-BE49-F238E27FC236}">
                <a16:creationId xmlns:a16="http://schemas.microsoft.com/office/drawing/2014/main" id="{93906AC7-0348-BF72-2D49-2B98E3657FDE}"/>
              </a:ext>
            </a:extLst>
          </p:cNvPr>
          <p:cNvCxnSpPr/>
          <p:nvPr/>
        </p:nvCxnSpPr>
        <p:spPr>
          <a:xfrm>
            <a:off x="4241995" y="6476219"/>
            <a:ext cx="3020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グラフィックス 8">
            <a:extLst>
              <a:ext uri="{FF2B5EF4-FFF2-40B4-BE49-F238E27FC236}">
                <a16:creationId xmlns:a16="http://schemas.microsoft.com/office/drawing/2014/main" id="{EE29CE0E-BC89-9178-6D1E-C95B0A86FF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7252341" y="6289445"/>
            <a:ext cx="114942" cy="186775"/>
          </a:xfrm>
          <a:prstGeom prst="rect">
            <a:avLst/>
          </a:prstGeom>
        </p:spPr>
      </p:pic>
      <p:cxnSp>
        <p:nvCxnSpPr>
          <p:cNvPr id="10" name="直線コネクタ 9">
            <a:extLst>
              <a:ext uri="{FF2B5EF4-FFF2-40B4-BE49-F238E27FC236}">
                <a16:creationId xmlns:a16="http://schemas.microsoft.com/office/drawing/2014/main" id="{D7EAFD2E-CDD1-EE88-E0E9-50DAE7804750}"/>
              </a:ext>
            </a:extLst>
          </p:cNvPr>
          <p:cNvCxnSpPr>
            <a:cxnSpLocks/>
          </p:cNvCxnSpPr>
          <p:nvPr/>
        </p:nvCxnSpPr>
        <p:spPr>
          <a:xfrm>
            <a:off x="4396179" y="5644127"/>
            <a:ext cx="2923958" cy="654795"/>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BAA6A63-080B-917E-D503-D6C6F229145F}"/>
              </a:ext>
            </a:extLst>
          </p:cNvPr>
          <p:cNvCxnSpPr>
            <a:cxnSpLocks/>
            <a:endCxn id="12" idx="0"/>
          </p:cNvCxnSpPr>
          <p:nvPr/>
        </p:nvCxnSpPr>
        <p:spPr>
          <a:xfrm>
            <a:off x="4396179" y="5644127"/>
            <a:ext cx="1339030" cy="63584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2" name="グラフィックス 11">
            <a:extLst>
              <a:ext uri="{FF2B5EF4-FFF2-40B4-BE49-F238E27FC236}">
                <a16:creationId xmlns:a16="http://schemas.microsoft.com/office/drawing/2014/main" id="{445E8E7A-1D25-C9B1-0F8A-E725FCB582C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677738" y="6279967"/>
            <a:ext cx="114942" cy="186775"/>
          </a:xfrm>
          <a:prstGeom prst="rect">
            <a:avLst/>
          </a:prstGeom>
        </p:spPr>
      </p:pic>
      <p:grpSp>
        <p:nvGrpSpPr>
          <p:cNvPr id="20" name="グループ化 19">
            <a:extLst>
              <a:ext uri="{FF2B5EF4-FFF2-40B4-BE49-F238E27FC236}">
                <a16:creationId xmlns:a16="http://schemas.microsoft.com/office/drawing/2014/main" id="{9BF5AEBF-E651-B1F0-1314-4F163E117047}"/>
              </a:ext>
            </a:extLst>
          </p:cNvPr>
          <p:cNvGrpSpPr/>
          <p:nvPr/>
        </p:nvGrpSpPr>
        <p:grpSpPr>
          <a:xfrm rot="5400000">
            <a:off x="1485020" y="4355406"/>
            <a:ext cx="1251825" cy="129648"/>
            <a:chOff x="3487909" y="2999541"/>
            <a:chExt cx="2196954" cy="360000"/>
          </a:xfrm>
        </p:grpSpPr>
        <p:grpSp>
          <p:nvGrpSpPr>
            <p:cNvPr id="21" name="グループ化 20">
              <a:extLst>
                <a:ext uri="{FF2B5EF4-FFF2-40B4-BE49-F238E27FC236}">
                  <a16:creationId xmlns:a16="http://schemas.microsoft.com/office/drawing/2014/main" id="{6EA4FA0D-8420-737C-C7E0-5413BA4F53BC}"/>
                </a:ext>
              </a:extLst>
            </p:cNvPr>
            <p:cNvGrpSpPr/>
            <p:nvPr/>
          </p:nvGrpSpPr>
          <p:grpSpPr>
            <a:xfrm>
              <a:off x="3487909" y="3143541"/>
              <a:ext cx="2196954" cy="74100"/>
              <a:chOff x="3383524" y="3529012"/>
              <a:chExt cx="2196954" cy="74100"/>
            </a:xfrm>
          </p:grpSpPr>
          <p:sp>
            <p:nvSpPr>
              <p:cNvPr id="23" name="正方形/長方形 22">
                <a:extLst>
                  <a:ext uri="{FF2B5EF4-FFF2-40B4-BE49-F238E27FC236}">
                    <a16:creationId xmlns:a16="http://schemas.microsoft.com/office/drawing/2014/main" id="{774514E5-8ED0-8845-7594-7E0EA6542CBD}"/>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66F217F-F7D2-C326-FDBF-D0C8C4C6BA04}"/>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902C464-9889-8660-ABA7-BB85D9314623}"/>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2F7B7F4-F395-3428-203F-3C916E2C404D}"/>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5AE2344-6764-6EB0-E667-C81400144D66}"/>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86DC9DF-6A5A-54AF-0D9F-EAD942521AEF}"/>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0C7E70F3-279A-98A4-C595-AE4402E28FB3}"/>
                </a:ext>
              </a:extLst>
            </p:cNvPr>
            <p:cNvSpPr/>
            <p:nvPr/>
          </p:nvSpPr>
          <p:spPr>
            <a:xfrm rot="5400000">
              <a:off x="5166477" y="3143541"/>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9" name="グラフィックス 28">
            <a:extLst>
              <a:ext uri="{FF2B5EF4-FFF2-40B4-BE49-F238E27FC236}">
                <a16:creationId xmlns:a16="http://schemas.microsoft.com/office/drawing/2014/main" id="{8831ABF9-EC85-4ED1-C96A-D5EDB223856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2065370" y="6458078"/>
            <a:ext cx="142779" cy="232008"/>
          </a:xfrm>
          <a:prstGeom prst="rect">
            <a:avLst/>
          </a:prstGeom>
        </p:spPr>
      </p:pic>
      <p:grpSp>
        <p:nvGrpSpPr>
          <p:cNvPr id="32" name="グループ化 31">
            <a:extLst>
              <a:ext uri="{FF2B5EF4-FFF2-40B4-BE49-F238E27FC236}">
                <a16:creationId xmlns:a16="http://schemas.microsoft.com/office/drawing/2014/main" id="{4076BBFB-2816-2F9E-4E44-6EC5E4E1121A}"/>
              </a:ext>
            </a:extLst>
          </p:cNvPr>
          <p:cNvGrpSpPr/>
          <p:nvPr/>
        </p:nvGrpSpPr>
        <p:grpSpPr>
          <a:xfrm rot="5400000">
            <a:off x="1481467" y="5791190"/>
            <a:ext cx="1251825" cy="26686"/>
            <a:chOff x="3383524" y="3529012"/>
            <a:chExt cx="2196954" cy="74100"/>
          </a:xfrm>
        </p:grpSpPr>
        <p:sp>
          <p:nvSpPr>
            <p:cNvPr id="34" name="正方形/長方形 33">
              <a:extLst>
                <a:ext uri="{FF2B5EF4-FFF2-40B4-BE49-F238E27FC236}">
                  <a16:creationId xmlns:a16="http://schemas.microsoft.com/office/drawing/2014/main" id="{C71B1059-8265-9656-17F4-7CF52D9EEFEE}"/>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EF8840C-1CAD-ED4D-D463-1B39DA88E451}"/>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EFA6228A-0044-81B9-39E1-28B805C70797}"/>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7976B1EC-3E0D-864E-FC9C-C1F4609C883C}"/>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E0C1C99D-670F-4228-7686-84E4658AFB6C}"/>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E1BEFB9-D61E-560B-1EA2-CFE58017741B}"/>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正方形/長方形 39">
            <a:extLst>
              <a:ext uri="{FF2B5EF4-FFF2-40B4-BE49-F238E27FC236}">
                <a16:creationId xmlns:a16="http://schemas.microsoft.com/office/drawing/2014/main" id="{E91E4082-AB39-7A27-CA36-8266D8332330}"/>
              </a:ext>
            </a:extLst>
          </p:cNvPr>
          <p:cNvSpPr/>
          <p:nvPr/>
        </p:nvSpPr>
        <p:spPr>
          <a:xfrm rot="10800000">
            <a:off x="1994647" y="6001083"/>
            <a:ext cx="205128" cy="2593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941AB6B7-36AC-5096-738A-266A8A094F85}"/>
              </a:ext>
            </a:extLst>
          </p:cNvPr>
          <p:cNvCxnSpPr>
            <a:cxnSpLocks/>
            <a:endCxn id="28" idx="3"/>
          </p:cNvCxnSpPr>
          <p:nvPr/>
        </p:nvCxnSpPr>
        <p:spPr>
          <a:xfrm>
            <a:off x="1311499" y="2874991"/>
            <a:ext cx="799434" cy="217115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E8FD255A-6ED6-E6E5-8565-AD7C3F0FF5DA}"/>
              </a:ext>
            </a:extLst>
          </p:cNvPr>
          <p:cNvCxnSpPr>
            <a:cxnSpLocks/>
          </p:cNvCxnSpPr>
          <p:nvPr/>
        </p:nvCxnSpPr>
        <p:spPr>
          <a:xfrm flipH="1">
            <a:off x="2121400" y="2781099"/>
            <a:ext cx="791162" cy="221711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89F16A8-B50E-A74A-0DE2-E170CA82EA70}"/>
              </a:ext>
            </a:extLst>
          </p:cNvPr>
          <p:cNvCxnSpPr>
            <a:cxnSpLocks/>
          </p:cNvCxnSpPr>
          <p:nvPr/>
        </p:nvCxnSpPr>
        <p:spPr>
          <a:xfrm>
            <a:off x="1253273" y="2758732"/>
            <a:ext cx="828555" cy="3693807"/>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C507C05-6FFF-8CA8-CA6A-E4F2DF987AEC}"/>
              </a:ext>
            </a:extLst>
          </p:cNvPr>
          <p:cNvCxnSpPr>
            <a:cxnSpLocks/>
            <a:endCxn id="39" idx="3"/>
          </p:cNvCxnSpPr>
          <p:nvPr/>
        </p:nvCxnSpPr>
        <p:spPr>
          <a:xfrm flipH="1">
            <a:off x="2107758" y="2745874"/>
            <a:ext cx="821135" cy="3684572"/>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54" name="グラフィックス 53">
            <a:extLst>
              <a:ext uri="{FF2B5EF4-FFF2-40B4-BE49-F238E27FC236}">
                <a16:creationId xmlns:a16="http://schemas.microsoft.com/office/drawing/2014/main" id="{A48E068A-E6DF-895E-5AE8-3C032FD9FF9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2146653" y="4987153"/>
            <a:ext cx="142779" cy="232008"/>
          </a:xfrm>
          <a:prstGeom prst="rect">
            <a:avLst/>
          </a:prstGeom>
        </p:spPr>
      </p:pic>
      <p:sp>
        <p:nvSpPr>
          <p:cNvPr id="55" name="Text Box 5">
            <a:extLst>
              <a:ext uri="{FF2B5EF4-FFF2-40B4-BE49-F238E27FC236}">
                <a16:creationId xmlns:a16="http://schemas.microsoft.com/office/drawing/2014/main" id="{1714032A-F43B-F7D6-3A09-36D90EF37D3A}"/>
              </a:ext>
            </a:extLst>
          </p:cNvPr>
          <p:cNvSpPr txBox="1">
            <a:spLocks noChangeArrowheads="1"/>
          </p:cNvSpPr>
          <p:nvPr/>
        </p:nvSpPr>
        <p:spPr bwMode="auto">
          <a:xfrm>
            <a:off x="236570" y="846351"/>
            <a:ext cx="3657600"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遠くにある渡りにくい、川の幅をはかりたいときの例</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6" name="Text Box 5">
            <a:extLst>
              <a:ext uri="{FF2B5EF4-FFF2-40B4-BE49-F238E27FC236}">
                <a16:creationId xmlns:a16="http://schemas.microsoft.com/office/drawing/2014/main" id="{8B0F150E-A32A-E5EE-FA01-6ED4018C8AC0}"/>
              </a:ext>
            </a:extLst>
          </p:cNvPr>
          <p:cNvSpPr txBox="1">
            <a:spLocks noChangeArrowheads="1"/>
          </p:cNvSpPr>
          <p:nvPr/>
        </p:nvSpPr>
        <p:spPr bwMode="auto">
          <a:xfrm>
            <a:off x="4247852" y="868420"/>
            <a:ext cx="2567026"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登れない木の高さをはかりたいときの例</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9" name="Text Box 5">
            <a:extLst>
              <a:ext uri="{FF2B5EF4-FFF2-40B4-BE49-F238E27FC236}">
                <a16:creationId xmlns:a16="http://schemas.microsoft.com/office/drawing/2014/main" id="{6BB5A9D5-F855-1535-FCE4-39C1B3028588}"/>
              </a:ext>
            </a:extLst>
          </p:cNvPr>
          <p:cNvSpPr txBox="1">
            <a:spLocks noChangeArrowheads="1"/>
          </p:cNvSpPr>
          <p:nvPr/>
        </p:nvSpPr>
        <p:spPr bwMode="auto">
          <a:xfrm>
            <a:off x="6731999" y="3534804"/>
            <a:ext cx="2274865" cy="227792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主軸と横軸に目盛りをつける。目盛りの読み取り位置と</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２か所の測定した距離を測れば、長さや高さがはかれる。</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5" name="正方形/長方形 74">
            <a:extLst>
              <a:ext uri="{FF2B5EF4-FFF2-40B4-BE49-F238E27FC236}">
                <a16:creationId xmlns:a16="http://schemas.microsoft.com/office/drawing/2014/main" id="{0D4B17F2-A552-FD4F-A606-8F2B97994DEE}"/>
              </a:ext>
            </a:extLst>
          </p:cNvPr>
          <p:cNvSpPr/>
          <p:nvPr/>
        </p:nvSpPr>
        <p:spPr>
          <a:xfrm rot="5400000">
            <a:off x="6413483" y="2051232"/>
            <a:ext cx="2666786" cy="8875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5689B4F7-B582-2950-6AE8-99797FFFC489}"/>
              </a:ext>
            </a:extLst>
          </p:cNvPr>
          <p:cNvSpPr/>
          <p:nvPr/>
        </p:nvSpPr>
        <p:spPr>
          <a:xfrm rot="10800000">
            <a:off x="7515727" y="2550410"/>
            <a:ext cx="506702" cy="45719"/>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CB7EB499-956E-3DF6-A84D-89B8DEC98933}"/>
              </a:ext>
            </a:extLst>
          </p:cNvPr>
          <p:cNvSpPr/>
          <p:nvPr/>
        </p:nvSpPr>
        <p:spPr>
          <a:xfrm rot="10800000" flipV="1">
            <a:off x="7515727" y="2942332"/>
            <a:ext cx="506704" cy="60084"/>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矢印コネクタ 3">
            <a:extLst>
              <a:ext uri="{FF2B5EF4-FFF2-40B4-BE49-F238E27FC236}">
                <a16:creationId xmlns:a16="http://schemas.microsoft.com/office/drawing/2014/main" id="{932B6BAF-7D31-D41C-E576-00E84F068BAE}"/>
              </a:ext>
            </a:extLst>
          </p:cNvPr>
          <p:cNvCxnSpPr>
            <a:cxnSpLocks/>
          </p:cNvCxnSpPr>
          <p:nvPr/>
        </p:nvCxnSpPr>
        <p:spPr>
          <a:xfrm flipH="1" flipV="1">
            <a:off x="6301409" y="2117035"/>
            <a:ext cx="8765" cy="841656"/>
          </a:xfrm>
          <a:prstGeom prst="straightConnector1">
            <a:avLst/>
          </a:prstGeom>
          <a:ln w="158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33DAD3C-512B-F606-E6C0-905064F8B7FF}"/>
              </a:ext>
            </a:extLst>
          </p:cNvPr>
          <p:cNvCxnSpPr/>
          <p:nvPr/>
        </p:nvCxnSpPr>
        <p:spPr>
          <a:xfrm>
            <a:off x="5292000" y="2942332"/>
            <a:ext cx="1080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E93A903-EB61-4844-2AC1-1FEBBCBA684B}"/>
              </a:ext>
            </a:extLst>
          </p:cNvPr>
          <p:cNvCxnSpPr/>
          <p:nvPr/>
        </p:nvCxnSpPr>
        <p:spPr>
          <a:xfrm>
            <a:off x="5285374" y="2071001"/>
            <a:ext cx="1080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21EB329D-25CA-861B-F92A-250E5FACCE17}"/>
              </a:ext>
            </a:extLst>
          </p:cNvPr>
          <p:cNvCxnSpPr>
            <a:cxnSpLocks/>
          </p:cNvCxnSpPr>
          <p:nvPr/>
        </p:nvCxnSpPr>
        <p:spPr>
          <a:xfrm flipH="1" flipV="1">
            <a:off x="4216373" y="5596776"/>
            <a:ext cx="11312" cy="922766"/>
          </a:xfrm>
          <a:prstGeom prst="straightConnector1">
            <a:avLst/>
          </a:prstGeom>
          <a:ln w="158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52EBE0D-6519-5AA9-6CD4-6E98B0D9398E}"/>
              </a:ext>
            </a:extLst>
          </p:cNvPr>
          <p:cNvCxnSpPr>
            <a:cxnSpLocks/>
          </p:cNvCxnSpPr>
          <p:nvPr/>
        </p:nvCxnSpPr>
        <p:spPr>
          <a:xfrm>
            <a:off x="1214652" y="2726244"/>
            <a:ext cx="1734351" cy="64977"/>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A03BE3B7-2A86-47A0-84B3-51FE6D23F920}"/>
              </a:ext>
            </a:extLst>
          </p:cNvPr>
          <p:cNvCxnSpPr>
            <a:cxnSpLocks/>
          </p:cNvCxnSpPr>
          <p:nvPr/>
        </p:nvCxnSpPr>
        <p:spPr>
          <a:xfrm flipH="1" flipV="1">
            <a:off x="2568540" y="4987153"/>
            <a:ext cx="11784" cy="1518684"/>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0A1C8124-3910-DBB5-F961-E691D3BE8ED0}"/>
              </a:ext>
            </a:extLst>
          </p:cNvPr>
          <p:cNvCxnSpPr>
            <a:cxnSpLocks/>
          </p:cNvCxnSpPr>
          <p:nvPr/>
        </p:nvCxnSpPr>
        <p:spPr>
          <a:xfrm>
            <a:off x="5687079" y="6546945"/>
            <a:ext cx="1680204" cy="0"/>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F3490149-303E-8B43-8E94-254DCE0FB666}"/>
              </a:ext>
            </a:extLst>
          </p:cNvPr>
          <p:cNvSpPr txBox="1"/>
          <p:nvPr/>
        </p:nvSpPr>
        <p:spPr>
          <a:xfrm>
            <a:off x="2579658" y="5702915"/>
            <a:ext cx="448483" cy="276999"/>
          </a:xfrm>
          <a:prstGeom prst="rect">
            <a:avLst/>
          </a:prstGeom>
          <a:noFill/>
        </p:spPr>
        <p:txBody>
          <a:bodyPr wrap="square">
            <a:spAutoFit/>
          </a:bodyPr>
          <a:lstStyle/>
          <a:p>
            <a:r>
              <a:rPr lang="en-US" altLang="ja-JP" sz="1200" b="0" i="0" dirty="0">
                <a:solidFill>
                  <a:srgbClr val="000000"/>
                </a:solidFill>
                <a:effectLst/>
                <a:latin typeface="Meiryo" panose="020B0604030504040204" pitchFamily="50" charset="-128"/>
                <a:ea typeface="Meiryo" panose="020B0604030504040204" pitchFamily="50" charset="-128"/>
              </a:rPr>
              <a:t>CD</a:t>
            </a:r>
            <a:endParaRPr lang="ja-JP" altLang="en-US" sz="1200" dirty="0"/>
          </a:p>
        </p:txBody>
      </p:sp>
      <p:sp>
        <p:nvSpPr>
          <p:cNvPr id="61" name="テキスト ボックス 60">
            <a:extLst>
              <a:ext uri="{FF2B5EF4-FFF2-40B4-BE49-F238E27FC236}">
                <a16:creationId xmlns:a16="http://schemas.microsoft.com/office/drawing/2014/main" id="{8B0FA781-978D-F3FC-5515-602CCA3FF01E}"/>
              </a:ext>
            </a:extLst>
          </p:cNvPr>
          <p:cNvSpPr txBox="1"/>
          <p:nvPr/>
        </p:nvSpPr>
        <p:spPr>
          <a:xfrm>
            <a:off x="1803437" y="2799168"/>
            <a:ext cx="448483" cy="276999"/>
          </a:xfrm>
          <a:prstGeom prst="rect">
            <a:avLst/>
          </a:prstGeom>
          <a:noFill/>
        </p:spPr>
        <p:txBody>
          <a:bodyPr wrap="square">
            <a:spAutoFit/>
          </a:bodyPr>
          <a:lstStyle/>
          <a:p>
            <a:r>
              <a:rPr lang="en-US" altLang="ja-JP" sz="1200" b="0" i="0" dirty="0">
                <a:solidFill>
                  <a:srgbClr val="000000"/>
                </a:solidFill>
                <a:effectLst/>
                <a:latin typeface="Meiryo" panose="020B0604030504040204" pitchFamily="50" charset="-128"/>
                <a:ea typeface="Meiryo" panose="020B0604030504040204" pitchFamily="50" charset="-128"/>
              </a:rPr>
              <a:t>CD</a:t>
            </a:r>
            <a:endParaRPr lang="ja-JP" altLang="en-US" sz="1200" dirty="0"/>
          </a:p>
        </p:txBody>
      </p:sp>
      <p:sp>
        <p:nvSpPr>
          <p:cNvPr id="62" name="テキスト ボックス 61">
            <a:extLst>
              <a:ext uri="{FF2B5EF4-FFF2-40B4-BE49-F238E27FC236}">
                <a16:creationId xmlns:a16="http://schemas.microsoft.com/office/drawing/2014/main" id="{1D821A38-0A43-75A5-FFAA-BDAD3197DF33}"/>
              </a:ext>
            </a:extLst>
          </p:cNvPr>
          <p:cNvSpPr txBox="1"/>
          <p:nvPr/>
        </p:nvSpPr>
        <p:spPr>
          <a:xfrm>
            <a:off x="6420127" y="6653517"/>
            <a:ext cx="448483" cy="276999"/>
          </a:xfrm>
          <a:prstGeom prst="rect">
            <a:avLst/>
          </a:prstGeom>
          <a:noFill/>
        </p:spPr>
        <p:txBody>
          <a:bodyPr wrap="square">
            <a:spAutoFit/>
          </a:bodyPr>
          <a:lstStyle/>
          <a:p>
            <a:r>
              <a:rPr lang="en-US" altLang="ja-JP" sz="1200" b="0" i="0" dirty="0">
                <a:solidFill>
                  <a:srgbClr val="000000"/>
                </a:solidFill>
                <a:effectLst/>
                <a:latin typeface="Meiryo" panose="020B0604030504040204" pitchFamily="50" charset="-128"/>
                <a:ea typeface="Meiryo" panose="020B0604030504040204" pitchFamily="50" charset="-128"/>
              </a:rPr>
              <a:t>CD</a:t>
            </a:r>
            <a:endParaRPr lang="ja-JP" altLang="en-US" sz="1200" dirty="0"/>
          </a:p>
        </p:txBody>
      </p:sp>
      <p:sp>
        <p:nvSpPr>
          <p:cNvPr id="81" name="テキスト ボックス 80">
            <a:extLst>
              <a:ext uri="{FF2B5EF4-FFF2-40B4-BE49-F238E27FC236}">
                <a16:creationId xmlns:a16="http://schemas.microsoft.com/office/drawing/2014/main" id="{828F9971-1766-EB47-C02A-6FAF55DF4B5D}"/>
              </a:ext>
            </a:extLst>
          </p:cNvPr>
          <p:cNvSpPr txBox="1"/>
          <p:nvPr/>
        </p:nvSpPr>
        <p:spPr>
          <a:xfrm>
            <a:off x="3614218" y="5798996"/>
            <a:ext cx="627778" cy="276999"/>
          </a:xfrm>
          <a:prstGeom prst="rect">
            <a:avLst/>
          </a:prstGeom>
          <a:noFill/>
        </p:spPr>
        <p:txBody>
          <a:bodyPr wrap="square">
            <a:spAutoFit/>
          </a:bodyPr>
          <a:lstStyle/>
          <a:p>
            <a:r>
              <a:rPr lang="en-US" altLang="ja-JP" sz="1200" b="0" i="0" dirty="0">
                <a:solidFill>
                  <a:srgbClr val="000000"/>
                </a:solidFill>
                <a:effectLst/>
                <a:latin typeface="Meiryo" panose="020B0604030504040204" pitchFamily="50" charset="-128"/>
                <a:ea typeface="Meiryo" panose="020B0604030504040204" pitchFamily="50" charset="-128"/>
              </a:rPr>
              <a:t>CD/</a:t>
            </a:r>
            <a:r>
              <a:rPr lang="ja-JP" altLang="en-US" sz="1200" b="0" i="0" dirty="0">
                <a:solidFill>
                  <a:srgbClr val="000000"/>
                </a:solidFill>
                <a:effectLst/>
                <a:latin typeface="Meiryo" panose="020B0604030504040204" pitchFamily="50" charset="-128"/>
                <a:ea typeface="Meiryo" panose="020B0604030504040204" pitchFamily="50" charset="-128"/>
              </a:rPr>
              <a:t>２</a:t>
            </a:r>
            <a:endParaRPr lang="ja-JP" altLang="en-US" sz="1200" dirty="0"/>
          </a:p>
        </p:txBody>
      </p:sp>
      <p:pic>
        <p:nvPicPr>
          <p:cNvPr id="84" name="図 83" descr="絵と文字の加工写真&#10;&#10;中程度の精度で自動的に生成された説明">
            <a:extLst>
              <a:ext uri="{FF2B5EF4-FFF2-40B4-BE49-F238E27FC236}">
                <a16:creationId xmlns:a16="http://schemas.microsoft.com/office/drawing/2014/main" id="{907CEBF8-D8C6-769A-22FB-66D8E18CC7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3226" y="4194312"/>
            <a:ext cx="837317" cy="1359062"/>
          </a:xfrm>
          <a:prstGeom prst="rect">
            <a:avLst/>
          </a:prstGeom>
        </p:spPr>
      </p:pic>
    </p:spTree>
    <p:extLst>
      <p:ext uri="{BB962C8B-B14F-4D97-AF65-F5344CB8AC3E}">
        <p14:creationId xmlns:p14="http://schemas.microsoft.com/office/powerpoint/2010/main" val="157427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44134" y="6247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クロス・スタッフからの現代へ</a:t>
            </a:r>
          </a:p>
        </p:txBody>
      </p:sp>
      <p:sp>
        <p:nvSpPr>
          <p:cNvPr id="2" name="テキスト ボックス 2">
            <a:extLst>
              <a:ext uri="{FF2B5EF4-FFF2-40B4-BE49-F238E27FC236}">
                <a16:creationId xmlns:a16="http://schemas.microsoft.com/office/drawing/2014/main" id="{02772E67-839C-4368-5F7E-22400D3165CE}"/>
              </a:ext>
            </a:extLst>
          </p:cNvPr>
          <p:cNvSpPr txBox="1">
            <a:spLocks noChangeArrowheads="1"/>
          </p:cNvSpPr>
          <p:nvPr/>
        </p:nvSpPr>
        <p:spPr bwMode="auto">
          <a:xfrm>
            <a:off x="240308" y="798133"/>
            <a:ext cx="2878272" cy="5757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クロス・スタッフ</a:t>
            </a:r>
            <a:endParaRPr kumimoji="0" lang="en-US"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（フロント・スタッフ）</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2C6869F3-02E9-4303-963F-0234CF0066D8}"/>
              </a:ext>
            </a:extLst>
          </p:cNvPr>
          <p:cNvSpPr txBox="1">
            <a:spLocks noChangeArrowheads="1"/>
          </p:cNvSpPr>
          <p:nvPr/>
        </p:nvSpPr>
        <p:spPr bwMode="auto">
          <a:xfrm>
            <a:off x="262664" y="1746148"/>
            <a:ext cx="2878272"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バック・スタッフ</a:t>
            </a:r>
            <a:endParaRPr kumimoji="0" lang="en-US"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233ADB54-7B2E-123F-A1AC-9840970A723B}"/>
              </a:ext>
            </a:extLst>
          </p:cNvPr>
          <p:cNvSpPr txBox="1">
            <a:spLocks noChangeArrowheads="1"/>
          </p:cNvSpPr>
          <p:nvPr/>
        </p:nvSpPr>
        <p:spPr bwMode="auto">
          <a:xfrm>
            <a:off x="187935" y="4273254"/>
            <a:ext cx="2880000"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六分儀</a:t>
            </a:r>
            <a:endParaRPr kumimoji="0" lang="ja-JP"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84E889D3-2FF1-F906-9DFB-14868E7FF36A}"/>
              </a:ext>
            </a:extLst>
          </p:cNvPr>
          <p:cNvSpPr txBox="1">
            <a:spLocks noChangeArrowheads="1"/>
          </p:cNvSpPr>
          <p:nvPr/>
        </p:nvSpPr>
        <p:spPr bwMode="auto">
          <a:xfrm>
            <a:off x="228622" y="6106394"/>
            <a:ext cx="2880000" cy="5757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GNSS</a:t>
            </a:r>
          </a:p>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全地球測位システム</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14" name="図 13" descr="アンテナ が含まれている画像&#10;&#10;自動的に生成された説明">
            <a:extLst>
              <a:ext uri="{FF2B5EF4-FFF2-40B4-BE49-F238E27FC236}">
                <a16:creationId xmlns:a16="http://schemas.microsoft.com/office/drawing/2014/main" id="{374DE2D7-C0D0-C2B8-97A0-E8E30C61EF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3728" y="2535353"/>
            <a:ext cx="1076325" cy="820248"/>
          </a:xfrm>
          <a:prstGeom prst="rect">
            <a:avLst/>
          </a:prstGeom>
        </p:spPr>
      </p:pic>
      <p:pic>
        <p:nvPicPr>
          <p:cNvPr id="18" name="図 17">
            <a:extLst>
              <a:ext uri="{FF2B5EF4-FFF2-40B4-BE49-F238E27FC236}">
                <a16:creationId xmlns:a16="http://schemas.microsoft.com/office/drawing/2014/main" id="{3F3EAB04-84EE-CC6C-ABFA-6697AC58947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61685" y="6029961"/>
            <a:ext cx="1092462" cy="728664"/>
          </a:xfrm>
          <a:prstGeom prst="rect">
            <a:avLst/>
          </a:prstGeom>
        </p:spPr>
      </p:pic>
      <p:sp>
        <p:nvSpPr>
          <p:cNvPr id="20" name="矢印: 右 19">
            <a:extLst>
              <a:ext uri="{FF2B5EF4-FFF2-40B4-BE49-F238E27FC236}">
                <a16:creationId xmlns:a16="http://schemas.microsoft.com/office/drawing/2014/main" id="{FFC92C5C-9777-E4F3-23B8-8D7DE11B80B5}"/>
              </a:ext>
            </a:extLst>
          </p:cNvPr>
          <p:cNvSpPr/>
          <p:nvPr/>
        </p:nvSpPr>
        <p:spPr>
          <a:xfrm rot="5400000">
            <a:off x="1388991" y="1442709"/>
            <a:ext cx="332477" cy="29314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6559E96C-EB3C-6B63-87F1-751EEB5DDA55}"/>
              </a:ext>
            </a:extLst>
          </p:cNvPr>
          <p:cNvSpPr/>
          <p:nvPr/>
        </p:nvSpPr>
        <p:spPr>
          <a:xfrm flipV="1">
            <a:off x="1606571" y="2248289"/>
            <a:ext cx="3910229" cy="16978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2">
            <a:extLst>
              <a:ext uri="{FF2B5EF4-FFF2-40B4-BE49-F238E27FC236}">
                <a16:creationId xmlns:a16="http://schemas.microsoft.com/office/drawing/2014/main" id="{3C6009F1-5A9E-4CC3-C84D-7700EEDE336A}"/>
              </a:ext>
            </a:extLst>
          </p:cNvPr>
          <p:cNvSpPr txBox="1">
            <a:spLocks noChangeArrowheads="1"/>
          </p:cNvSpPr>
          <p:nvPr/>
        </p:nvSpPr>
        <p:spPr bwMode="auto">
          <a:xfrm>
            <a:off x="5516801" y="2071194"/>
            <a:ext cx="2852877" cy="5757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三角木</a:t>
            </a:r>
            <a:endParaRPr kumimoji="0" lang="en-US"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（バック・スタッフの一種）</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13" name="図 12" descr="ダイアグラム&#10;&#10;自動的に生成された説明">
            <a:extLst>
              <a:ext uri="{FF2B5EF4-FFF2-40B4-BE49-F238E27FC236}">
                <a16:creationId xmlns:a16="http://schemas.microsoft.com/office/drawing/2014/main" id="{7E0059B3-2025-36BF-D6A5-362CD9C07D2D}"/>
              </a:ext>
            </a:extLst>
          </p:cNvPr>
          <p:cNvPicPr>
            <a:picLocks noChangeAspect="1"/>
          </p:cNvPicPr>
          <p:nvPr/>
        </p:nvPicPr>
        <p:blipFill rotWithShape="1">
          <a:blip r:embed="rId6">
            <a:extLst>
              <a:ext uri="{28A0092B-C50C-407E-A947-70E740481C1C}">
                <a14:useLocalDpi xmlns:a14="http://schemas.microsoft.com/office/drawing/2010/main" val="0"/>
              </a:ext>
            </a:extLst>
          </a:blip>
          <a:srcRect r="65590" b="54207"/>
          <a:stretch/>
        </p:blipFill>
        <p:spPr>
          <a:xfrm>
            <a:off x="3009089" y="2530128"/>
            <a:ext cx="1939275" cy="1451696"/>
          </a:xfrm>
          <a:prstGeom prst="rect">
            <a:avLst/>
          </a:prstGeom>
        </p:spPr>
      </p:pic>
      <p:pic>
        <p:nvPicPr>
          <p:cNvPr id="15" name="図 14" descr="ダイアグラム&#10;&#10;自動的に生成された説明">
            <a:extLst>
              <a:ext uri="{FF2B5EF4-FFF2-40B4-BE49-F238E27FC236}">
                <a16:creationId xmlns:a16="http://schemas.microsoft.com/office/drawing/2014/main" id="{8761DEA5-9CAE-3603-544C-5041DD3403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778" r="44483" b="62701"/>
          <a:stretch/>
        </p:blipFill>
        <p:spPr>
          <a:xfrm>
            <a:off x="3281050" y="771652"/>
            <a:ext cx="940574" cy="951518"/>
          </a:xfrm>
          <a:prstGeom prst="rect">
            <a:avLst/>
          </a:prstGeom>
        </p:spPr>
      </p:pic>
      <p:pic>
        <p:nvPicPr>
          <p:cNvPr id="17" name="図 16" descr="ダイアグラム&#10;&#10;自動的に生成された説明">
            <a:extLst>
              <a:ext uri="{FF2B5EF4-FFF2-40B4-BE49-F238E27FC236}">
                <a16:creationId xmlns:a16="http://schemas.microsoft.com/office/drawing/2014/main" id="{34D1DFCD-867D-3C04-7578-48F019459D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733" r="11769" b="54236"/>
          <a:stretch/>
        </p:blipFill>
        <p:spPr>
          <a:xfrm>
            <a:off x="4297424" y="1015533"/>
            <a:ext cx="964573" cy="1154973"/>
          </a:xfrm>
          <a:prstGeom prst="rect">
            <a:avLst/>
          </a:prstGeom>
        </p:spPr>
      </p:pic>
      <p:sp>
        <p:nvSpPr>
          <p:cNvPr id="19" name="テキスト ボックス 18">
            <a:extLst>
              <a:ext uri="{FF2B5EF4-FFF2-40B4-BE49-F238E27FC236}">
                <a16:creationId xmlns:a16="http://schemas.microsoft.com/office/drawing/2014/main" id="{0D0001A0-3E4F-AB6D-18FF-F5DFE8B4C6A7}"/>
              </a:ext>
            </a:extLst>
          </p:cNvPr>
          <p:cNvSpPr txBox="1">
            <a:spLocks noChangeArrowheads="1"/>
          </p:cNvSpPr>
          <p:nvPr/>
        </p:nvSpPr>
        <p:spPr bwMode="auto">
          <a:xfrm>
            <a:off x="166572" y="2945477"/>
            <a:ext cx="2880000"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四</a:t>
            </a:r>
            <a:r>
              <a:rPr kumimoji="0" lang="ja-JP" altLang="en-US"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分儀</a:t>
            </a:r>
            <a:endParaRPr kumimoji="0" lang="ja-JP"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27" name="図 26" descr="ダイアグラム&#10;&#10;自動的に生成された説明">
            <a:extLst>
              <a:ext uri="{FF2B5EF4-FFF2-40B4-BE49-F238E27FC236}">
                <a16:creationId xmlns:a16="http://schemas.microsoft.com/office/drawing/2014/main" id="{743BA826-8614-8EAA-DFEC-8B7B333507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11" t="37876" r="1866" b="5316"/>
          <a:stretch/>
        </p:blipFill>
        <p:spPr>
          <a:xfrm>
            <a:off x="5190807" y="3294290"/>
            <a:ext cx="2097692" cy="1466027"/>
          </a:xfrm>
          <a:prstGeom prst="rect">
            <a:avLst/>
          </a:prstGeom>
        </p:spPr>
      </p:pic>
      <p:sp>
        <p:nvSpPr>
          <p:cNvPr id="28" name="テキスト ボックス 27">
            <a:extLst>
              <a:ext uri="{FF2B5EF4-FFF2-40B4-BE49-F238E27FC236}">
                <a16:creationId xmlns:a16="http://schemas.microsoft.com/office/drawing/2014/main" id="{2F74E15C-5920-6319-1DEE-760DCEEC7A5D}"/>
              </a:ext>
            </a:extLst>
          </p:cNvPr>
          <p:cNvSpPr txBox="1">
            <a:spLocks noChangeArrowheads="1"/>
          </p:cNvSpPr>
          <p:nvPr/>
        </p:nvSpPr>
        <p:spPr bwMode="auto">
          <a:xfrm>
            <a:off x="197765" y="5137308"/>
            <a:ext cx="2880000"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慣性計測装置</a:t>
            </a:r>
            <a:endParaRPr kumimoji="0" lang="ja-JP"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30" name="図 29" descr="ダイアグラム, 設計図&#10;&#10;自動的に生成された説明">
            <a:extLst>
              <a:ext uri="{FF2B5EF4-FFF2-40B4-BE49-F238E27FC236}">
                <a16:creationId xmlns:a16="http://schemas.microsoft.com/office/drawing/2014/main" id="{69E61BE0-9150-D068-CA36-FE8EDF13B5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9197" y="4622067"/>
            <a:ext cx="1290950" cy="1152863"/>
          </a:xfrm>
          <a:prstGeom prst="rect">
            <a:avLst/>
          </a:prstGeom>
        </p:spPr>
      </p:pic>
      <p:sp>
        <p:nvSpPr>
          <p:cNvPr id="31" name="矢印: 右 30">
            <a:extLst>
              <a:ext uri="{FF2B5EF4-FFF2-40B4-BE49-F238E27FC236}">
                <a16:creationId xmlns:a16="http://schemas.microsoft.com/office/drawing/2014/main" id="{B4B9BBE5-E493-16C0-A309-F00FCC6195C1}"/>
              </a:ext>
            </a:extLst>
          </p:cNvPr>
          <p:cNvSpPr/>
          <p:nvPr/>
        </p:nvSpPr>
        <p:spPr>
          <a:xfrm rot="5400000">
            <a:off x="1115773" y="2388935"/>
            <a:ext cx="851161" cy="282386"/>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6E420CBB-3975-8F2A-1833-BC503B04FB5C}"/>
              </a:ext>
            </a:extLst>
          </p:cNvPr>
          <p:cNvSpPr/>
          <p:nvPr/>
        </p:nvSpPr>
        <p:spPr>
          <a:xfrm rot="5400000">
            <a:off x="1083375" y="3654832"/>
            <a:ext cx="961164" cy="275686"/>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descr="テーブル が含まれている画像&#10;&#10;自動的に生成された説明">
            <a:extLst>
              <a:ext uri="{FF2B5EF4-FFF2-40B4-BE49-F238E27FC236}">
                <a16:creationId xmlns:a16="http://schemas.microsoft.com/office/drawing/2014/main" id="{90884A04-6711-5BD4-05ED-5AE7D56B82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1696"/>
          <a:stretch/>
        </p:blipFill>
        <p:spPr>
          <a:xfrm>
            <a:off x="4707868" y="5101295"/>
            <a:ext cx="1462635" cy="1767327"/>
          </a:xfrm>
          <a:prstGeom prst="rect">
            <a:avLst/>
          </a:prstGeom>
        </p:spPr>
      </p:pic>
      <p:sp>
        <p:nvSpPr>
          <p:cNvPr id="35" name="矢印: 右 34">
            <a:extLst>
              <a:ext uri="{FF2B5EF4-FFF2-40B4-BE49-F238E27FC236}">
                <a16:creationId xmlns:a16="http://schemas.microsoft.com/office/drawing/2014/main" id="{A53B1801-475D-46C1-9A15-8D95D6684004}"/>
              </a:ext>
            </a:extLst>
          </p:cNvPr>
          <p:cNvSpPr/>
          <p:nvPr/>
        </p:nvSpPr>
        <p:spPr>
          <a:xfrm rot="5400000">
            <a:off x="1335800" y="4771310"/>
            <a:ext cx="442890" cy="28911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A9D46303-8F07-4133-113D-0AE634D5C427}"/>
              </a:ext>
            </a:extLst>
          </p:cNvPr>
          <p:cNvSpPr/>
          <p:nvPr/>
        </p:nvSpPr>
        <p:spPr>
          <a:xfrm rot="5400000">
            <a:off x="1256315" y="5671544"/>
            <a:ext cx="585651" cy="266813"/>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252535E7-3643-2167-5F39-8519D9863987}"/>
              </a:ext>
            </a:extLst>
          </p:cNvPr>
          <p:cNvCxnSpPr>
            <a:cxnSpLocks/>
            <a:stCxn id="3" idx="3"/>
          </p:cNvCxnSpPr>
          <p:nvPr/>
        </p:nvCxnSpPr>
        <p:spPr>
          <a:xfrm>
            <a:off x="3140936" y="1920555"/>
            <a:ext cx="1566932"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F9350C20-70F9-E392-5FC2-03EC4B26BABD}"/>
              </a:ext>
            </a:extLst>
          </p:cNvPr>
          <p:cNvCxnSpPr>
            <a:cxnSpLocks/>
          </p:cNvCxnSpPr>
          <p:nvPr/>
        </p:nvCxnSpPr>
        <p:spPr>
          <a:xfrm>
            <a:off x="3101607" y="4417949"/>
            <a:ext cx="1921034" cy="29711"/>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27FD2C7-B069-72FC-885B-1B31352E0F4F}"/>
              </a:ext>
            </a:extLst>
          </p:cNvPr>
          <p:cNvCxnSpPr>
            <a:cxnSpLocks/>
            <a:endCxn id="18" idx="1"/>
          </p:cNvCxnSpPr>
          <p:nvPr/>
        </p:nvCxnSpPr>
        <p:spPr>
          <a:xfrm>
            <a:off x="3101607" y="6394293"/>
            <a:ext cx="460078"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Text Box 5">
            <a:extLst>
              <a:ext uri="{FF2B5EF4-FFF2-40B4-BE49-F238E27FC236}">
                <a16:creationId xmlns:a16="http://schemas.microsoft.com/office/drawing/2014/main" id="{CF9C4102-2BC9-F06E-9429-260C9B246128}"/>
              </a:ext>
            </a:extLst>
          </p:cNvPr>
          <p:cNvSpPr txBox="1">
            <a:spLocks noChangeArrowheads="1"/>
          </p:cNvSpPr>
          <p:nvPr/>
        </p:nvSpPr>
        <p:spPr bwMode="auto">
          <a:xfrm>
            <a:off x="6444753" y="5430394"/>
            <a:ext cx="2567026"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現代は衛星通信などを利用して位置情報がわかる。電気が切れたときなど備えて、六分儀の技術は、まだ使われている</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4847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参考データ　１</a:t>
            </a:r>
          </a:p>
        </p:txBody>
      </p:sp>
      <p:pic>
        <p:nvPicPr>
          <p:cNvPr id="3" name="図 2">
            <a:extLst>
              <a:ext uri="{FF2B5EF4-FFF2-40B4-BE49-F238E27FC236}">
                <a16:creationId xmlns:a16="http://schemas.microsoft.com/office/drawing/2014/main" id="{D5527B97-2F0D-5CC1-4E1A-635209A1845D}"/>
              </a:ext>
            </a:extLst>
          </p:cNvPr>
          <p:cNvPicPr>
            <a:picLocks noChangeAspect="1"/>
          </p:cNvPicPr>
          <p:nvPr/>
        </p:nvPicPr>
        <p:blipFill>
          <a:blip r:embed="rId3"/>
          <a:stretch>
            <a:fillRect/>
          </a:stretch>
        </p:blipFill>
        <p:spPr>
          <a:xfrm>
            <a:off x="353987" y="-171040"/>
            <a:ext cx="6126480" cy="5032248"/>
          </a:xfrm>
          <a:prstGeom prst="rect">
            <a:avLst/>
          </a:prstGeom>
        </p:spPr>
      </p:pic>
      <p:pic>
        <p:nvPicPr>
          <p:cNvPr id="4" name="図 3">
            <a:extLst>
              <a:ext uri="{FF2B5EF4-FFF2-40B4-BE49-F238E27FC236}">
                <a16:creationId xmlns:a16="http://schemas.microsoft.com/office/drawing/2014/main" id="{C1359FED-C0BB-E018-3EFD-635E1128BA75}"/>
              </a:ext>
            </a:extLst>
          </p:cNvPr>
          <p:cNvPicPr>
            <a:picLocks noChangeAspect="1"/>
          </p:cNvPicPr>
          <p:nvPr/>
        </p:nvPicPr>
        <p:blipFill>
          <a:blip r:embed="rId4"/>
          <a:stretch>
            <a:fillRect/>
          </a:stretch>
        </p:blipFill>
        <p:spPr>
          <a:xfrm>
            <a:off x="353987" y="5027676"/>
            <a:ext cx="6126480" cy="1830324"/>
          </a:xfrm>
          <a:prstGeom prst="rect">
            <a:avLst/>
          </a:prstGeom>
        </p:spPr>
      </p:pic>
    </p:spTree>
    <p:extLst>
      <p:ext uri="{BB962C8B-B14F-4D97-AF65-F5344CB8AC3E}">
        <p14:creationId xmlns:p14="http://schemas.microsoft.com/office/powerpoint/2010/main" val="201138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月について</a:t>
            </a:r>
          </a:p>
        </p:txBody>
      </p:sp>
    </p:spTree>
    <p:extLst>
      <p:ext uri="{BB962C8B-B14F-4D97-AF65-F5344CB8AC3E}">
        <p14:creationId xmlns:p14="http://schemas.microsoft.com/office/powerpoint/2010/main" val="375158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4" name="正方形/長方形 3">
            <a:extLst>
              <a:ext uri="{FF2B5EF4-FFF2-40B4-BE49-F238E27FC236}">
                <a16:creationId xmlns:a16="http://schemas.microsoft.com/office/drawing/2014/main" id="{E502C9FA-D2B1-A6F3-D934-D19CD7986C89}"/>
              </a:ext>
            </a:extLst>
          </p:cNvPr>
          <p:cNvSpPr/>
          <p:nvPr/>
        </p:nvSpPr>
        <p:spPr>
          <a:xfrm>
            <a:off x="4207909" y="5298451"/>
            <a:ext cx="2160000"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74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楕円 86">
            <a:extLst>
              <a:ext uri="{FF2B5EF4-FFF2-40B4-BE49-F238E27FC236}">
                <a16:creationId xmlns:a16="http://schemas.microsoft.com/office/drawing/2014/main" id="{919885AA-F20E-98D0-1461-20C1AB2A8B3F}"/>
              </a:ext>
            </a:extLst>
          </p:cNvPr>
          <p:cNvSpPr/>
          <p:nvPr/>
        </p:nvSpPr>
        <p:spPr>
          <a:xfrm>
            <a:off x="2850104" y="286715"/>
            <a:ext cx="5670063" cy="53103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5842" y="-9665"/>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金星の位置　</a:t>
            </a:r>
            <a:r>
              <a:rPr lang="en-US" altLang="ja-JP" sz="2000" kern="0" dirty="0">
                <a:ea typeface="ＭＳ Ｐゴシック" panose="020B0600070205080204" pitchFamily="50" charset="-128"/>
              </a:rPr>
              <a:t>2023</a:t>
            </a:r>
            <a:r>
              <a:rPr lang="ja-JP" altLang="en-US" sz="2000" kern="0" dirty="0">
                <a:ea typeface="ＭＳ Ｐゴシック" panose="020B0600070205080204" pitchFamily="50" charset="-128"/>
              </a:rPr>
              <a:t>年</a:t>
            </a:r>
            <a:r>
              <a:rPr lang="en-US" altLang="ja-JP" sz="2000" kern="0" dirty="0">
                <a:ea typeface="ＭＳ Ｐゴシック" panose="020B0600070205080204" pitchFamily="50" charset="-128"/>
              </a:rPr>
              <a:t>10</a:t>
            </a:r>
            <a:r>
              <a:rPr lang="ja-JP" altLang="en-US" sz="2000" kern="0" dirty="0">
                <a:ea typeface="ＭＳ Ｐゴシック" panose="020B0600070205080204" pitchFamily="50" charset="-128"/>
              </a:rPr>
              <a:t>月</a:t>
            </a:r>
            <a:r>
              <a:rPr lang="en-US" altLang="ja-JP" sz="2000" kern="0" dirty="0">
                <a:ea typeface="ＭＳ Ｐゴシック" panose="020B0600070205080204" pitchFamily="50" charset="-128"/>
              </a:rPr>
              <a:t>22</a:t>
            </a:r>
            <a:r>
              <a:rPr lang="ja-JP" altLang="en-US" sz="2000" kern="0" dirty="0">
                <a:ea typeface="ＭＳ Ｐゴシック" panose="020B0600070205080204" pitchFamily="50" charset="-128"/>
              </a:rPr>
              <a:t>日</a:t>
            </a:r>
          </a:p>
        </p:txBody>
      </p:sp>
      <p:sp>
        <p:nvSpPr>
          <p:cNvPr id="4" name="楕円 3">
            <a:extLst>
              <a:ext uri="{FF2B5EF4-FFF2-40B4-BE49-F238E27FC236}">
                <a16:creationId xmlns:a16="http://schemas.microsoft.com/office/drawing/2014/main" id="{20144468-E2BC-6ED0-BDDB-426AE5C80E40}"/>
              </a:ext>
            </a:extLst>
          </p:cNvPr>
          <p:cNvSpPr/>
          <p:nvPr/>
        </p:nvSpPr>
        <p:spPr>
          <a:xfrm>
            <a:off x="1394230" y="2280103"/>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C7B773A-2169-619C-B177-2B2B34D740C7}"/>
              </a:ext>
            </a:extLst>
          </p:cNvPr>
          <p:cNvSpPr/>
          <p:nvPr/>
        </p:nvSpPr>
        <p:spPr>
          <a:xfrm>
            <a:off x="1670701" y="1528185"/>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FB2D8F9-EAEF-A59F-731E-9143DDB04249}"/>
              </a:ext>
            </a:extLst>
          </p:cNvPr>
          <p:cNvSpPr/>
          <p:nvPr/>
        </p:nvSpPr>
        <p:spPr>
          <a:xfrm>
            <a:off x="365686" y="1238560"/>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9638A1E5-5E27-25E4-4A7B-BEB2F29D1102}"/>
              </a:ext>
            </a:extLst>
          </p:cNvPr>
          <p:cNvCxnSpPr>
            <a:cxnSpLocks/>
          </p:cNvCxnSpPr>
          <p:nvPr/>
        </p:nvCxnSpPr>
        <p:spPr>
          <a:xfrm>
            <a:off x="1439230" y="1185749"/>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C5D41E13-162D-FDCD-E301-D6F962471027}"/>
              </a:ext>
            </a:extLst>
          </p:cNvPr>
          <p:cNvSpPr/>
          <p:nvPr/>
        </p:nvSpPr>
        <p:spPr>
          <a:xfrm>
            <a:off x="674222" y="1528185"/>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4AEB433-B38A-944A-CBFC-2730374BAE3E}"/>
              </a:ext>
            </a:extLst>
          </p:cNvPr>
          <p:cNvSpPr/>
          <p:nvPr/>
        </p:nvSpPr>
        <p:spPr>
          <a:xfrm>
            <a:off x="2411372" y="1770972"/>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4DF9961-FACF-1B1C-EB09-0EAF260640C8}"/>
              </a:ext>
            </a:extLst>
          </p:cNvPr>
          <p:cNvSpPr txBox="1"/>
          <p:nvPr/>
        </p:nvSpPr>
        <p:spPr>
          <a:xfrm>
            <a:off x="959541" y="2373697"/>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7" name="テキスト ボックス 16">
            <a:extLst>
              <a:ext uri="{FF2B5EF4-FFF2-40B4-BE49-F238E27FC236}">
                <a16:creationId xmlns:a16="http://schemas.microsoft.com/office/drawing/2014/main" id="{55FBED96-13AF-557F-A4FA-AC0F57E0EB61}"/>
              </a:ext>
            </a:extLst>
          </p:cNvPr>
          <p:cNvSpPr txBox="1"/>
          <p:nvPr/>
        </p:nvSpPr>
        <p:spPr>
          <a:xfrm>
            <a:off x="1124227" y="1562522"/>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18" name="テキスト ボックス 17">
            <a:extLst>
              <a:ext uri="{FF2B5EF4-FFF2-40B4-BE49-F238E27FC236}">
                <a16:creationId xmlns:a16="http://schemas.microsoft.com/office/drawing/2014/main" id="{C92E5373-D2C7-8F5A-A8D4-D3FF8BCBE865}"/>
              </a:ext>
            </a:extLst>
          </p:cNvPr>
          <p:cNvSpPr txBox="1"/>
          <p:nvPr/>
        </p:nvSpPr>
        <p:spPr>
          <a:xfrm>
            <a:off x="2271437" y="1435023"/>
            <a:ext cx="540006" cy="276999"/>
          </a:xfrm>
          <a:prstGeom prst="rect">
            <a:avLst/>
          </a:prstGeom>
          <a:noFill/>
        </p:spPr>
        <p:txBody>
          <a:bodyPr wrap="square" rtlCol="0">
            <a:spAutoFit/>
          </a:bodyPr>
          <a:lstStyle/>
          <a:p>
            <a:r>
              <a:rPr lang="ja-JP" altLang="en-US" sz="1200" dirty="0"/>
              <a:t>地球</a:t>
            </a:r>
            <a:endParaRPr kumimoji="1" lang="ja-JP" altLang="en-US" sz="1200" dirty="0"/>
          </a:p>
        </p:txBody>
      </p:sp>
      <p:sp>
        <p:nvSpPr>
          <p:cNvPr id="3" name="テキスト ボックス 2">
            <a:extLst>
              <a:ext uri="{FF2B5EF4-FFF2-40B4-BE49-F238E27FC236}">
                <a16:creationId xmlns:a16="http://schemas.microsoft.com/office/drawing/2014/main" id="{8C50351C-ADB2-CED3-72F6-619F4B07C35E}"/>
              </a:ext>
            </a:extLst>
          </p:cNvPr>
          <p:cNvSpPr txBox="1">
            <a:spLocks noChangeArrowheads="1"/>
          </p:cNvSpPr>
          <p:nvPr/>
        </p:nvSpPr>
        <p:spPr bwMode="auto">
          <a:xfrm>
            <a:off x="240817" y="780441"/>
            <a:ext cx="250255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hangingPunct="0"/>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こうどう・おうどう</a:t>
            </a: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上から見た図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 name="テキスト ボックス 2">
            <a:extLst>
              <a:ext uri="{FF2B5EF4-FFF2-40B4-BE49-F238E27FC236}">
                <a16:creationId xmlns:a16="http://schemas.microsoft.com/office/drawing/2014/main" id="{7F93EEB7-52DE-06B5-A745-89E1B2CC0957}"/>
              </a:ext>
            </a:extLst>
          </p:cNvPr>
          <p:cNvSpPr txBox="1">
            <a:spLocks noChangeArrowheads="1"/>
          </p:cNvSpPr>
          <p:nvPr/>
        </p:nvSpPr>
        <p:spPr bwMode="auto">
          <a:xfrm>
            <a:off x="646840" y="3609757"/>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13" name="直線コネクタ 12">
            <a:extLst>
              <a:ext uri="{FF2B5EF4-FFF2-40B4-BE49-F238E27FC236}">
                <a16:creationId xmlns:a16="http://schemas.microsoft.com/office/drawing/2014/main" id="{F7923A6F-422E-AF43-6596-6BD57AC400C5}"/>
              </a:ext>
            </a:extLst>
          </p:cNvPr>
          <p:cNvCxnSpPr>
            <a:cxnSpLocks/>
          </p:cNvCxnSpPr>
          <p:nvPr/>
        </p:nvCxnSpPr>
        <p:spPr>
          <a:xfrm>
            <a:off x="356487" y="4149008"/>
            <a:ext cx="2271217"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90870EBB-F47B-3362-0CE6-16963E193CD7}"/>
              </a:ext>
            </a:extLst>
          </p:cNvPr>
          <p:cNvSpPr/>
          <p:nvPr/>
        </p:nvSpPr>
        <p:spPr>
          <a:xfrm>
            <a:off x="1409546" y="4103764"/>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808479BA-E068-89FA-B529-C159D54A9F51}"/>
              </a:ext>
            </a:extLst>
          </p:cNvPr>
          <p:cNvPicPr>
            <a:picLocks noChangeAspect="1"/>
          </p:cNvPicPr>
          <p:nvPr/>
        </p:nvPicPr>
        <p:blipFill>
          <a:blip r:embed="rId3"/>
          <a:stretch>
            <a:fillRect/>
          </a:stretch>
        </p:blipFill>
        <p:spPr>
          <a:xfrm>
            <a:off x="33426" y="4378302"/>
            <a:ext cx="2853323" cy="1648705"/>
          </a:xfrm>
          <a:prstGeom prst="rect">
            <a:avLst/>
          </a:prstGeom>
        </p:spPr>
      </p:pic>
      <p:pic>
        <p:nvPicPr>
          <p:cNvPr id="21" name="図 20">
            <a:extLst>
              <a:ext uri="{FF2B5EF4-FFF2-40B4-BE49-F238E27FC236}">
                <a16:creationId xmlns:a16="http://schemas.microsoft.com/office/drawing/2014/main" id="{9FC456E4-B43F-CDB1-9D87-AF6C8C6679D1}"/>
              </a:ext>
            </a:extLst>
          </p:cNvPr>
          <p:cNvPicPr>
            <a:picLocks noChangeAspect="1"/>
          </p:cNvPicPr>
          <p:nvPr/>
        </p:nvPicPr>
        <p:blipFill>
          <a:blip r:embed="rId4"/>
          <a:stretch>
            <a:fillRect/>
          </a:stretch>
        </p:blipFill>
        <p:spPr>
          <a:xfrm>
            <a:off x="2923699" y="4359003"/>
            <a:ext cx="2857222" cy="1648705"/>
          </a:xfrm>
          <a:prstGeom prst="rect">
            <a:avLst/>
          </a:prstGeom>
          <a:ln>
            <a:noFill/>
          </a:ln>
        </p:spPr>
      </p:pic>
      <p:pic>
        <p:nvPicPr>
          <p:cNvPr id="23" name="図 22">
            <a:extLst>
              <a:ext uri="{FF2B5EF4-FFF2-40B4-BE49-F238E27FC236}">
                <a16:creationId xmlns:a16="http://schemas.microsoft.com/office/drawing/2014/main" id="{D584AD78-F49A-80A9-3125-51FFCE28D742}"/>
              </a:ext>
            </a:extLst>
          </p:cNvPr>
          <p:cNvPicPr>
            <a:picLocks noChangeAspect="1"/>
          </p:cNvPicPr>
          <p:nvPr/>
        </p:nvPicPr>
        <p:blipFill>
          <a:blip r:embed="rId5"/>
          <a:stretch>
            <a:fillRect/>
          </a:stretch>
        </p:blipFill>
        <p:spPr>
          <a:xfrm>
            <a:off x="5836536" y="4362936"/>
            <a:ext cx="2857220" cy="1657401"/>
          </a:xfrm>
          <a:prstGeom prst="rect">
            <a:avLst/>
          </a:prstGeom>
        </p:spPr>
      </p:pic>
      <p:sp>
        <p:nvSpPr>
          <p:cNvPr id="24" name="フリーフォーム: 図形 23">
            <a:extLst>
              <a:ext uri="{FF2B5EF4-FFF2-40B4-BE49-F238E27FC236}">
                <a16:creationId xmlns:a16="http://schemas.microsoft.com/office/drawing/2014/main" id="{F62FF3E0-7C3E-728C-4B9E-D8C238D52F63}"/>
              </a:ext>
            </a:extLst>
          </p:cNvPr>
          <p:cNvSpPr/>
          <p:nvPr/>
        </p:nvSpPr>
        <p:spPr>
          <a:xfrm>
            <a:off x="1925084" y="4786313"/>
            <a:ext cx="330993" cy="1138237"/>
          </a:xfrm>
          <a:custGeom>
            <a:avLst/>
            <a:gdLst>
              <a:gd name="connsiteX0" fmla="*/ 0 w 330993"/>
              <a:gd name="connsiteY0" fmla="*/ 1138237 h 1138237"/>
              <a:gd name="connsiteX1" fmla="*/ 330993 w 330993"/>
              <a:gd name="connsiteY1" fmla="*/ 0 h 1138237"/>
              <a:gd name="connsiteX2" fmla="*/ 330993 w 330993"/>
              <a:gd name="connsiteY2" fmla="*/ 0 h 1138237"/>
              <a:gd name="connsiteX3" fmla="*/ 330993 w 330993"/>
              <a:gd name="connsiteY3" fmla="*/ 9525 h 1138237"/>
              <a:gd name="connsiteX4" fmla="*/ 330993 w 330993"/>
              <a:gd name="connsiteY4" fmla="*/ 9525 h 1138237"/>
              <a:gd name="connsiteX5" fmla="*/ 330993 w 330993"/>
              <a:gd name="connsiteY5" fmla="*/ 9525 h 1138237"/>
              <a:gd name="connsiteX0" fmla="*/ 0 w 330993"/>
              <a:gd name="connsiteY0" fmla="*/ 1138237 h 1138237"/>
              <a:gd name="connsiteX1" fmla="*/ 223837 w 330993"/>
              <a:gd name="connsiteY1" fmla="*/ 633412 h 1138237"/>
              <a:gd name="connsiteX2" fmla="*/ 330993 w 330993"/>
              <a:gd name="connsiteY2" fmla="*/ 0 h 1138237"/>
              <a:gd name="connsiteX3" fmla="*/ 330993 w 330993"/>
              <a:gd name="connsiteY3" fmla="*/ 0 h 1138237"/>
              <a:gd name="connsiteX4" fmla="*/ 330993 w 330993"/>
              <a:gd name="connsiteY4" fmla="*/ 9525 h 1138237"/>
              <a:gd name="connsiteX5" fmla="*/ 330993 w 330993"/>
              <a:gd name="connsiteY5" fmla="*/ 9525 h 1138237"/>
              <a:gd name="connsiteX6" fmla="*/ 330993 w 330993"/>
              <a:gd name="connsiteY6"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30993 w 330993"/>
              <a:gd name="connsiteY3" fmla="*/ 0 h 1138237"/>
              <a:gd name="connsiteX4" fmla="*/ 330993 w 330993"/>
              <a:gd name="connsiteY4" fmla="*/ 0 h 1138237"/>
              <a:gd name="connsiteX5" fmla="*/ 330993 w 330993"/>
              <a:gd name="connsiteY5" fmla="*/ 9525 h 1138237"/>
              <a:gd name="connsiteX6" fmla="*/ 330993 w 330993"/>
              <a:gd name="connsiteY6" fmla="*/ 9525 h 1138237"/>
              <a:gd name="connsiteX7" fmla="*/ 330993 w 330993"/>
              <a:gd name="connsiteY7"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07181 w 330993"/>
              <a:gd name="connsiteY3" fmla="*/ 304800 h 1138237"/>
              <a:gd name="connsiteX4" fmla="*/ 330993 w 330993"/>
              <a:gd name="connsiteY4" fmla="*/ 0 h 1138237"/>
              <a:gd name="connsiteX5" fmla="*/ 330993 w 330993"/>
              <a:gd name="connsiteY5" fmla="*/ 0 h 1138237"/>
              <a:gd name="connsiteX6" fmla="*/ 330993 w 330993"/>
              <a:gd name="connsiteY6" fmla="*/ 9525 h 1138237"/>
              <a:gd name="connsiteX7" fmla="*/ 330993 w 330993"/>
              <a:gd name="connsiteY7" fmla="*/ 9525 h 1138237"/>
              <a:gd name="connsiteX8" fmla="*/ 330993 w 330993"/>
              <a:gd name="connsiteY8"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30993 w 330993"/>
              <a:gd name="connsiteY5" fmla="*/ 0 h 1138237"/>
              <a:gd name="connsiteX6" fmla="*/ 330993 w 330993"/>
              <a:gd name="connsiteY6" fmla="*/ 0 h 1138237"/>
              <a:gd name="connsiteX7" fmla="*/ 330993 w 330993"/>
              <a:gd name="connsiteY7" fmla="*/ 9525 h 1138237"/>
              <a:gd name="connsiteX8" fmla="*/ 330993 w 330993"/>
              <a:gd name="connsiteY8" fmla="*/ 9525 h 1138237"/>
              <a:gd name="connsiteX9" fmla="*/ 330993 w 330993"/>
              <a:gd name="connsiteY9"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23850 w 330993"/>
              <a:gd name="connsiteY5" fmla="*/ 135731 h 1138237"/>
              <a:gd name="connsiteX6" fmla="*/ 330993 w 330993"/>
              <a:gd name="connsiteY6" fmla="*/ 0 h 1138237"/>
              <a:gd name="connsiteX7" fmla="*/ 330993 w 330993"/>
              <a:gd name="connsiteY7" fmla="*/ 0 h 1138237"/>
              <a:gd name="connsiteX8" fmla="*/ 330993 w 330993"/>
              <a:gd name="connsiteY8" fmla="*/ 9525 h 1138237"/>
              <a:gd name="connsiteX9" fmla="*/ 330993 w 330993"/>
              <a:gd name="connsiteY9" fmla="*/ 9525 h 1138237"/>
              <a:gd name="connsiteX10" fmla="*/ 330993 w 330993"/>
              <a:gd name="connsiteY10" fmla="*/ 9525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93" h="1138237">
                <a:moveTo>
                  <a:pt x="0" y="1138237"/>
                </a:moveTo>
                <a:cubicBezTo>
                  <a:pt x="15081" y="1102121"/>
                  <a:pt x="69850" y="1008063"/>
                  <a:pt x="107156" y="923925"/>
                </a:cubicBezTo>
                <a:cubicBezTo>
                  <a:pt x="144462" y="839788"/>
                  <a:pt x="198040" y="707628"/>
                  <a:pt x="223837" y="633412"/>
                </a:cubicBezTo>
                <a:cubicBezTo>
                  <a:pt x="249634" y="559196"/>
                  <a:pt x="257571" y="533400"/>
                  <a:pt x="271462" y="478631"/>
                </a:cubicBezTo>
                <a:cubicBezTo>
                  <a:pt x="285353" y="423862"/>
                  <a:pt x="299640" y="361950"/>
                  <a:pt x="307181" y="304800"/>
                </a:cubicBezTo>
                <a:cubicBezTo>
                  <a:pt x="310356" y="248444"/>
                  <a:pt x="320675" y="192087"/>
                  <a:pt x="323850" y="135731"/>
                </a:cubicBezTo>
                <a:lnTo>
                  <a:pt x="330993" y="0"/>
                </a:lnTo>
                <a:lnTo>
                  <a:pt x="330993" y="0"/>
                </a:lnTo>
                <a:lnTo>
                  <a:pt x="330993" y="9525"/>
                </a:lnTo>
                <a:lnTo>
                  <a:pt x="330993" y="9525"/>
                </a:lnTo>
                <a:lnTo>
                  <a:pt x="330993" y="9525"/>
                </a:lnTo>
              </a:path>
            </a:pathLst>
          </a:custGeom>
          <a:noFill/>
          <a:ln w="12700">
            <a:solidFill>
              <a:srgbClr val="FFC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0415AC23-1CA0-490C-9058-333E3A7490D0}"/>
              </a:ext>
            </a:extLst>
          </p:cNvPr>
          <p:cNvCxnSpPr/>
          <p:nvPr/>
        </p:nvCxnSpPr>
        <p:spPr>
          <a:xfrm flipV="1">
            <a:off x="3401987" y="5589024"/>
            <a:ext cx="180002" cy="335526"/>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6FCCB07-3257-AF93-32E0-4883AFF6D29B}"/>
              </a:ext>
            </a:extLst>
          </p:cNvPr>
          <p:cNvCxnSpPr>
            <a:cxnSpLocks/>
          </p:cNvCxnSpPr>
          <p:nvPr/>
        </p:nvCxnSpPr>
        <p:spPr>
          <a:xfrm flipV="1">
            <a:off x="3581989" y="5319021"/>
            <a:ext cx="277824" cy="270003"/>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783BC0D-8B1A-3EDF-6977-FAE03B099B7C}"/>
              </a:ext>
            </a:extLst>
          </p:cNvPr>
          <p:cNvCxnSpPr>
            <a:cxnSpLocks/>
          </p:cNvCxnSpPr>
          <p:nvPr/>
        </p:nvCxnSpPr>
        <p:spPr>
          <a:xfrm flipV="1">
            <a:off x="3921714" y="5102225"/>
            <a:ext cx="262936" cy="178824"/>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F51FE70-4F82-BADA-2843-421C179F6568}"/>
              </a:ext>
            </a:extLst>
          </p:cNvPr>
          <p:cNvCxnSpPr>
            <a:cxnSpLocks/>
          </p:cNvCxnSpPr>
          <p:nvPr/>
        </p:nvCxnSpPr>
        <p:spPr>
          <a:xfrm flipV="1">
            <a:off x="4211996" y="4997450"/>
            <a:ext cx="280629" cy="104775"/>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7183C5B3-7A4C-A0D7-2A92-A01D0FF97B98}"/>
              </a:ext>
            </a:extLst>
          </p:cNvPr>
          <p:cNvCxnSpPr>
            <a:cxnSpLocks/>
          </p:cNvCxnSpPr>
          <p:nvPr/>
        </p:nvCxnSpPr>
        <p:spPr>
          <a:xfrm flipV="1">
            <a:off x="4492625" y="4959017"/>
            <a:ext cx="158752" cy="38433"/>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83229022-FAD3-D5CE-36FC-3FDE1A8DE633}"/>
              </a:ext>
            </a:extLst>
          </p:cNvPr>
          <p:cNvCxnSpPr>
            <a:cxnSpLocks/>
          </p:cNvCxnSpPr>
          <p:nvPr/>
        </p:nvCxnSpPr>
        <p:spPr>
          <a:xfrm flipV="1">
            <a:off x="4752002" y="4950027"/>
            <a:ext cx="326115" cy="8990"/>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495E01E-C6E8-8860-212B-607B571FEB55}"/>
              </a:ext>
            </a:extLst>
          </p:cNvPr>
          <p:cNvCxnSpPr>
            <a:cxnSpLocks/>
          </p:cNvCxnSpPr>
          <p:nvPr/>
        </p:nvCxnSpPr>
        <p:spPr>
          <a:xfrm>
            <a:off x="5087898" y="4959017"/>
            <a:ext cx="294111" cy="90820"/>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5986AB0-BFDE-C7F4-7F5D-70ECABD1C8FF}"/>
              </a:ext>
            </a:extLst>
          </p:cNvPr>
          <p:cNvCxnSpPr>
            <a:cxnSpLocks/>
          </p:cNvCxnSpPr>
          <p:nvPr/>
        </p:nvCxnSpPr>
        <p:spPr>
          <a:xfrm>
            <a:off x="5369809" y="5054881"/>
            <a:ext cx="146421" cy="84138"/>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sp>
        <p:nvSpPr>
          <p:cNvPr id="49" name="フリーフォーム: 図形 48">
            <a:extLst>
              <a:ext uri="{FF2B5EF4-FFF2-40B4-BE49-F238E27FC236}">
                <a16:creationId xmlns:a16="http://schemas.microsoft.com/office/drawing/2014/main" id="{2F5C4428-D842-19A6-7836-D3C2D809D3BC}"/>
              </a:ext>
            </a:extLst>
          </p:cNvPr>
          <p:cNvSpPr/>
          <p:nvPr/>
        </p:nvSpPr>
        <p:spPr>
          <a:xfrm rot="18188987">
            <a:off x="7099649" y="4725383"/>
            <a:ext cx="330993" cy="1423850"/>
          </a:xfrm>
          <a:custGeom>
            <a:avLst/>
            <a:gdLst>
              <a:gd name="connsiteX0" fmla="*/ 0 w 330993"/>
              <a:gd name="connsiteY0" fmla="*/ 1138237 h 1138237"/>
              <a:gd name="connsiteX1" fmla="*/ 330993 w 330993"/>
              <a:gd name="connsiteY1" fmla="*/ 0 h 1138237"/>
              <a:gd name="connsiteX2" fmla="*/ 330993 w 330993"/>
              <a:gd name="connsiteY2" fmla="*/ 0 h 1138237"/>
              <a:gd name="connsiteX3" fmla="*/ 330993 w 330993"/>
              <a:gd name="connsiteY3" fmla="*/ 9525 h 1138237"/>
              <a:gd name="connsiteX4" fmla="*/ 330993 w 330993"/>
              <a:gd name="connsiteY4" fmla="*/ 9525 h 1138237"/>
              <a:gd name="connsiteX5" fmla="*/ 330993 w 330993"/>
              <a:gd name="connsiteY5" fmla="*/ 9525 h 1138237"/>
              <a:gd name="connsiteX0" fmla="*/ 0 w 330993"/>
              <a:gd name="connsiteY0" fmla="*/ 1138237 h 1138237"/>
              <a:gd name="connsiteX1" fmla="*/ 223837 w 330993"/>
              <a:gd name="connsiteY1" fmla="*/ 633412 h 1138237"/>
              <a:gd name="connsiteX2" fmla="*/ 330993 w 330993"/>
              <a:gd name="connsiteY2" fmla="*/ 0 h 1138237"/>
              <a:gd name="connsiteX3" fmla="*/ 330993 w 330993"/>
              <a:gd name="connsiteY3" fmla="*/ 0 h 1138237"/>
              <a:gd name="connsiteX4" fmla="*/ 330993 w 330993"/>
              <a:gd name="connsiteY4" fmla="*/ 9525 h 1138237"/>
              <a:gd name="connsiteX5" fmla="*/ 330993 w 330993"/>
              <a:gd name="connsiteY5" fmla="*/ 9525 h 1138237"/>
              <a:gd name="connsiteX6" fmla="*/ 330993 w 330993"/>
              <a:gd name="connsiteY6"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30993 w 330993"/>
              <a:gd name="connsiteY3" fmla="*/ 0 h 1138237"/>
              <a:gd name="connsiteX4" fmla="*/ 330993 w 330993"/>
              <a:gd name="connsiteY4" fmla="*/ 0 h 1138237"/>
              <a:gd name="connsiteX5" fmla="*/ 330993 w 330993"/>
              <a:gd name="connsiteY5" fmla="*/ 9525 h 1138237"/>
              <a:gd name="connsiteX6" fmla="*/ 330993 w 330993"/>
              <a:gd name="connsiteY6" fmla="*/ 9525 h 1138237"/>
              <a:gd name="connsiteX7" fmla="*/ 330993 w 330993"/>
              <a:gd name="connsiteY7"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07181 w 330993"/>
              <a:gd name="connsiteY3" fmla="*/ 304800 h 1138237"/>
              <a:gd name="connsiteX4" fmla="*/ 330993 w 330993"/>
              <a:gd name="connsiteY4" fmla="*/ 0 h 1138237"/>
              <a:gd name="connsiteX5" fmla="*/ 330993 w 330993"/>
              <a:gd name="connsiteY5" fmla="*/ 0 h 1138237"/>
              <a:gd name="connsiteX6" fmla="*/ 330993 w 330993"/>
              <a:gd name="connsiteY6" fmla="*/ 9525 h 1138237"/>
              <a:gd name="connsiteX7" fmla="*/ 330993 w 330993"/>
              <a:gd name="connsiteY7" fmla="*/ 9525 h 1138237"/>
              <a:gd name="connsiteX8" fmla="*/ 330993 w 330993"/>
              <a:gd name="connsiteY8"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30993 w 330993"/>
              <a:gd name="connsiteY5" fmla="*/ 0 h 1138237"/>
              <a:gd name="connsiteX6" fmla="*/ 330993 w 330993"/>
              <a:gd name="connsiteY6" fmla="*/ 0 h 1138237"/>
              <a:gd name="connsiteX7" fmla="*/ 330993 w 330993"/>
              <a:gd name="connsiteY7" fmla="*/ 9525 h 1138237"/>
              <a:gd name="connsiteX8" fmla="*/ 330993 w 330993"/>
              <a:gd name="connsiteY8" fmla="*/ 9525 h 1138237"/>
              <a:gd name="connsiteX9" fmla="*/ 330993 w 330993"/>
              <a:gd name="connsiteY9"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23850 w 330993"/>
              <a:gd name="connsiteY5" fmla="*/ 135731 h 1138237"/>
              <a:gd name="connsiteX6" fmla="*/ 330993 w 330993"/>
              <a:gd name="connsiteY6" fmla="*/ 0 h 1138237"/>
              <a:gd name="connsiteX7" fmla="*/ 330993 w 330993"/>
              <a:gd name="connsiteY7" fmla="*/ 0 h 1138237"/>
              <a:gd name="connsiteX8" fmla="*/ 330993 w 330993"/>
              <a:gd name="connsiteY8" fmla="*/ 9525 h 1138237"/>
              <a:gd name="connsiteX9" fmla="*/ 330993 w 330993"/>
              <a:gd name="connsiteY9" fmla="*/ 9525 h 1138237"/>
              <a:gd name="connsiteX10" fmla="*/ 330993 w 330993"/>
              <a:gd name="connsiteY10" fmla="*/ 9525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93" h="1138237">
                <a:moveTo>
                  <a:pt x="0" y="1138237"/>
                </a:moveTo>
                <a:cubicBezTo>
                  <a:pt x="15081" y="1102121"/>
                  <a:pt x="69850" y="1008063"/>
                  <a:pt x="107156" y="923925"/>
                </a:cubicBezTo>
                <a:cubicBezTo>
                  <a:pt x="144462" y="839788"/>
                  <a:pt x="198040" y="707628"/>
                  <a:pt x="223837" y="633412"/>
                </a:cubicBezTo>
                <a:cubicBezTo>
                  <a:pt x="249634" y="559196"/>
                  <a:pt x="257571" y="533400"/>
                  <a:pt x="271462" y="478631"/>
                </a:cubicBezTo>
                <a:cubicBezTo>
                  <a:pt x="285353" y="423862"/>
                  <a:pt x="299640" y="361950"/>
                  <a:pt x="307181" y="304800"/>
                </a:cubicBezTo>
                <a:cubicBezTo>
                  <a:pt x="310356" y="248444"/>
                  <a:pt x="320675" y="192087"/>
                  <a:pt x="323850" y="135731"/>
                </a:cubicBezTo>
                <a:lnTo>
                  <a:pt x="330993" y="0"/>
                </a:lnTo>
                <a:lnTo>
                  <a:pt x="330993" y="0"/>
                </a:lnTo>
                <a:lnTo>
                  <a:pt x="330993" y="9525"/>
                </a:lnTo>
                <a:lnTo>
                  <a:pt x="330993" y="9525"/>
                </a:lnTo>
                <a:lnTo>
                  <a:pt x="330993" y="9525"/>
                </a:lnTo>
              </a:path>
            </a:pathLst>
          </a:custGeom>
          <a:noFill/>
          <a:ln w="12700">
            <a:solidFill>
              <a:srgbClr val="FFC000"/>
            </a:solidFill>
            <a:prstDash val="sysDash"/>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2">
            <a:extLst>
              <a:ext uri="{FF2B5EF4-FFF2-40B4-BE49-F238E27FC236}">
                <a16:creationId xmlns:a16="http://schemas.microsoft.com/office/drawing/2014/main" id="{8FAA67C9-6721-E6D7-CF71-777740D4B1F3}"/>
              </a:ext>
            </a:extLst>
          </p:cNvPr>
          <p:cNvSpPr txBox="1">
            <a:spLocks noChangeArrowheads="1"/>
          </p:cNvSpPr>
          <p:nvPr/>
        </p:nvSpPr>
        <p:spPr bwMode="auto">
          <a:xfrm>
            <a:off x="558167" y="6082458"/>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東側からみた空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テキスト ボックス 2">
            <a:extLst>
              <a:ext uri="{FF2B5EF4-FFF2-40B4-BE49-F238E27FC236}">
                <a16:creationId xmlns:a16="http://schemas.microsoft.com/office/drawing/2014/main" id="{3F74A3FE-D207-16B5-A9E9-8F094DA0A1E6}"/>
              </a:ext>
            </a:extLst>
          </p:cNvPr>
          <p:cNvSpPr txBox="1">
            <a:spLocks noChangeArrowheads="1"/>
          </p:cNvSpPr>
          <p:nvPr/>
        </p:nvSpPr>
        <p:spPr bwMode="auto">
          <a:xfrm>
            <a:off x="3491988" y="6062243"/>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南側からみた空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テキスト ボックス 2">
            <a:extLst>
              <a:ext uri="{FF2B5EF4-FFF2-40B4-BE49-F238E27FC236}">
                <a16:creationId xmlns:a16="http://schemas.microsoft.com/office/drawing/2014/main" id="{DCCDA8CD-2213-BB5D-7ABA-F50CF84E423A}"/>
              </a:ext>
            </a:extLst>
          </p:cNvPr>
          <p:cNvSpPr txBox="1">
            <a:spLocks noChangeArrowheads="1"/>
          </p:cNvSpPr>
          <p:nvPr/>
        </p:nvSpPr>
        <p:spPr bwMode="auto">
          <a:xfrm>
            <a:off x="6282019" y="6062243"/>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西側からみた空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テキスト ボックス 52">
            <a:extLst>
              <a:ext uri="{FF2B5EF4-FFF2-40B4-BE49-F238E27FC236}">
                <a16:creationId xmlns:a16="http://schemas.microsoft.com/office/drawing/2014/main" id="{0305B2D4-C6F9-61C1-DE73-568C69601FC8}"/>
              </a:ext>
            </a:extLst>
          </p:cNvPr>
          <p:cNvSpPr txBox="1"/>
          <p:nvPr/>
        </p:nvSpPr>
        <p:spPr>
          <a:xfrm>
            <a:off x="4411768" y="5096950"/>
            <a:ext cx="540006" cy="276999"/>
          </a:xfrm>
          <a:prstGeom prst="rect">
            <a:avLst/>
          </a:prstGeom>
          <a:solidFill>
            <a:schemeClr val="bg1"/>
          </a:solidFill>
        </p:spPr>
        <p:txBody>
          <a:bodyPr wrap="square" rtlCol="0">
            <a:spAutoFit/>
          </a:bodyPr>
          <a:lstStyle/>
          <a:p>
            <a:r>
              <a:rPr lang="ja-JP" altLang="en-US" sz="1200" dirty="0"/>
              <a:t>金星</a:t>
            </a:r>
            <a:endParaRPr kumimoji="1" lang="ja-JP" altLang="en-US" sz="1200" dirty="0"/>
          </a:p>
        </p:txBody>
      </p:sp>
      <p:sp>
        <p:nvSpPr>
          <p:cNvPr id="54" name="テキスト ボックス 53">
            <a:extLst>
              <a:ext uri="{FF2B5EF4-FFF2-40B4-BE49-F238E27FC236}">
                <a16:creationId xmlns:a16="http://schemas.microsoft.com/office/drawing/2014/main" id="{125DD707-5897-1D73-AE0F-76832433AA89}"/>
              </a:ext>
            </a:extLst>
          </p:cNvPr>
          <p:cNvSpPr txBox="1"/>
          <p:nvPr/>
        </p:nvSpPr>
        <p:spPr>
          <a:xfrm>
            <a:off x="3761991" y="5521366"/>
            <a:ext cx="540006" cy="276999"/>
          </a:xfrm>
          <a:prstGeom prst="rect">
            <a:avLst/>
          </a:prstGeom>
          <a:solidFill>
            <a:schemeClr val="bg1"/>
          </a:solidFill>
        </p:spPr>
        <p:txBody>
          <a:bodyPr wrap="square" rtlCol="0">
            <a:spAutoFit/>
          </a:bodyPr>
          <a:lstStyle/>
          <a:p>
            <a:r>
              <a:rPr kumimoji="1" lang="ja-JP" altLang="en-US" sz="1200" dirty="0"/>
              <a:t>太陽</a:t>
            </a:r>
          </a:p>
        </p:txBody>
      </p:sp>
      <p:sp>
        <p:nvSpPr>
          <p:cNvPr id="56" name="フリーフォーム: 図形 55">
            <a:extLst>
              <a:ext uri="{FF2B5EF4-FFF2-40B4-BE49-F238E27FC236}">
                <a16:creationId xmlns:a16="http://schemas.microsoft.com/office/drawing/2014/main" id="{8E3B9B38-8602-C0B5-572C-019DDEE196D2}"/>
              </a:ext>
            </a:extLst>
          </p:cNvPr>
          <p:cNvSpPr/>
          <p:nvPr/>
        </p:nvSpPr>
        <p:spPr>
          <a:xfrm>
            <a:off x="6325445" y="1066889"/>
            <a:ext cx="1339302" cy="2758245"/>
          </a:xfrm>
          <a:custGeom>
            <a:avLst/>
            <a:gdLst>
              <a:gd name="connsiteX0" fmla="*/ 222615 w 1004805"/>
              <a:gd name="connsiteY0" fmla="*/ 1381433 h 2452824"/>
              <a:gd name="connsiteX1" fmla="*/ 1003665 w 1004805"/>
              <a:gd name="connsiteY1" fmla="*/ 19358 h 2452824"/>
              <a:gd name="connsiteX2" fmla="*/ 70215 w 1004805"/>
              <a:gd name="connsiteY2" fmla="*/ 2286308 h 2452824"/>
              <a:gd name="connsiteX3" fmla="*/ 70215 w 1004805"/>
              <a:gd name="connsiteY3" fmla="*/ 2276783 h 2452824"/>
              <a:gd name="connsiteX4" fmla="*/ 98790 w 1004805"/>
              <a:gd name="connsiteY4" fmla="*/ 2238683 h 2452824"/>
              <a:gd name="connsiteX5" fmla="*/ 79740 w 1004805"/>
              <a:gd name="connsiteY5" fmla="*/ 2238683 h 2452824"/>
              <a:gd name="connsiteX6" fmla="*/ 70215 w 1004805"/>
              <a:gd name="connsiteY6" fmla="*/ 2248208 h 2452824"/>
              <a:gd name="connsiteX0" fmla="*/ 236018 w 1198844"/>
              <a:gd name="connsiteY0" fmla="*/ 1214455 h 2273146"/>
              <a:gd name="connsiteX1" fmla="*/ 1198043 w 1198844"/>
              <a:gd name="connsiteY1" fmla="*/ 23830 h 2273146"/>
              <a:gd name="connsiteX2" fmla="*/ 83618 w 1198844"/>
              <a:gd name="connsiteY2" fmla="*/ 2119330 h 2273146"/>
              <a:gd name="connsiteX3" fmla="*/ 83618 w 1198844"/>
              <a:gd name="connsiteY3" fmla="*/ 2109805 h 2273146"/>
              <a:gd name="connsiteX4" fmla="*/ 112193 w 1198844"/>
              <a:gd name="connsiteY4" fmla="*/ 2071705 h 2273146"/>
              <a:gd name="connsiteX5" fmla="*/ 93143 w 1198844"/>
              <a:gd name="connsiteY5" fmla="*/ 2071705 h 2273146"/>
              <a:gd name="connsiteX6" fmla="*/ 83618 w 1198844"/>
              <a:gd name="connsiteY6" fmla="*/ 2081230 h 22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44" h="2273146">
                <a:moveTo>
                  <a:pt x="236018" y="1214455"/>
                </a:moveTo>
                <a:cubicBezTo>
                  <a:pt x="639243" y="458011"/>
                  <a:pt x="1223443" y="-126982"/>
                  <a:pt x="1198043" y="23830"/>
                </a:cubicBezTo>
                <a:cubicBezTo>
                  <a:pt x="1172643" y="174642"/>
                  <a:pt x="269355" y="1771668"/>
                  <a:pt x="83618" y="2119330"/>
                </a:cubicBezTo>
                <a:cubicBezTo>
                  <a:pt x="-102119" y="2466992"/>
                  <a:pt x="78855" y="2117743"/>
                  <a:pt x="83618" y="2109805"/>
                </a:cubicBezTo>
                <a:cubicBezTo>
                  <a:pt x="88380" y="2101868"/>
                  <a:pt x="112193" y="2071705"/>
                  <a:pt x="112193" y="2071705"/>
                </a:cubicBezTo>
                <a:cubicBezTo>
                  <a:pt x="113780" y="2065355"/>
                  <a:pt x="93143" y="2071705"/>
                  <a:pt x="93143" y="2071705"/>
                </a:cubicBezTo>
                <a:cubicBezTo>
                  <a:pt x="88381" y="2073292"/>
                  <a:pt x="85999" y="2077261"/>
                  <a:pt x="83618" y="2081230"/>
                </a:cubicBezTo>
              </a:path>
            </a:pathLst>
          </a:custGeom>
          <a:noFill/>
          <a:ln w="12700">
            <a:solidFill>
              <a:srgbClr val="FFC000"/>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2C40D39-1022-A5E3-D354-F0040BFDD36E}"/>
              </a:ext>
            </a:extLst>
          </p:cNvPr>
          <p:cNvSpPr/>
          <p:nvPr/>
        </p:nvSpPr>
        <p:spPr>
          <a:xfrm>
            <a:off x="6192943" y="837664"/>
            <a:ext cx="1169145" cy="2724896"/>
          </a:xfrm>
          <a:custGeom>
            <a:avLst/>
            <a:gdLst>
              <a:gd name="connsiteX0" fmla="*/ 139700 w 1169145"/>
              <a:gd name="connsiteY0" fmla="*/ 1335975 h 2282125"/>
              <a:gd name="connsiteX1" fmla="*/ 1168400 w 1169145"/>
              <a:gd name="connsiteY1" fmla="*/ 21525 h 2282125"/>
              <a:gd name="connsiteX2" fmla="*/ 0 w 1169145"/>
              <a:gd name="connsiteY2" fmla="*/ 2282125 h 2282125"/>
              <a:gd name="connsiteX3" fmla="*/ 0 w 1169145"/>
              <a:gd name="connsiteY3" fmla="*/ 2282125 h 2282125"/>
              <a:gd name="connsiteX4" fmla="*/ 0 w 1169145"/>
              <a:gd name="connsiteY4" fmla="*/ 2282125 h 228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45" h="2282125">
                <a:moveTo>
                  <a:pt x="139700" y="1335975"/>
                </a:moveTo>
                <a:cubicBezTo>
                  <a:pt x="665691" y="599904"/>
                  <a:pt x="1191683" y="-136167"/>
                  <a:pt x="1168400" y="21525"/>
                </a:cubicBezTo>
                <a:cubicBezTo>
                  <a:pt x="1145117" y="179217"/>
                  <a:pt x="0" y="2282125"/>
                  <a:pt x="0" y="2282125"/>
                </a:cubicBezTo>
                <a:lnTo>
                  <a:pt x="0" y="2282125"/>
                </a:lnTo>
                <a:lnTo>
                  <a:pt x="0" y="2282125"/>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9A3554B4-CEB0-E366-4DD3-1507A04A9D73}"/>
              </a:ext>
            </a:extLst>
          </p:cNvPr>
          <p:cNvCxnSpPr/>
          <p:nvPr/>
        </p:nvCxnSpPr>
        <p:spPr>
          <a:xfrm flipH="1">
            <a:off x="5518134" y="2727479"/>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4766196F-67C9-D975-3BC4-CB11A12FD569}"/>
              </a:ext>
            </a:extLst>
          </p:cNvPr>
          <p:cNvSpPr/>
          <p:nvPr/>
        </p:nvSpPr>
        <p:spPr>
          <a:xfrm>
            <a:off x="2830732" y="2622889"/>
            <a:ext cx="5670063" cy="99049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descr="挿絵, 部屋, 食品 が含まれている画像&#10;&#10;自動的に生成された説明">
            <a:extLst>
              <a:ext uri="{FF2B5EF4-FFF2-40B4-BE49-F238E27FC236}">
                <a16:creationId xmlns:a16="http://schemas.microsoft.com/office/drawing/2014/main" id="{5E6D9A57-25A0-45CE-77E3-A4DB5D19157C}"/>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7424225" y="2446012"/>
            <a:ext cx="250733" cy="264203"/>
          </a:xfrm>
          <a:prstGeom prst="rect">
            <a:avLst/>
          </a:prstGeom>
        </p:spPr>
      </p:pic>
      <p:pic>
        <p:nvPicPr>
          <p:cNvPr id="61" name="図 60" descr="挿絵, 部屋 が含まれている画像&#10;&#10;自動的に生成された説明">
            <a:extLst>
              <a:ext uri="{FF2B5EF4-FFF2-40B4-BE49-F238E27FC236}">
                <a16:creationId xmlns:a16="http://schemas.microsoft.com/office/drawing/2014/main" id="{A23DDDE2-C4BF-DE6E-A78A-0E2AE801A645}"/>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3393829" y="3176917"/>
            <a:ext cx="111084" cy="253440"/>
          </a:xfrm>
          <a:prstGeom prst="rect">
            <a:avLst/>
          </a:prstGeom>
        </p:spPr>
      </p:pic>
      <p:pic>
        <p:nvPicPr>
          <p:cNvPr id="62" name="図 61" descr="挿絵, 部屋, 食品 が含まれている画像&#10;&#10;自動的に生成された説明">
            <a:extLst>
              <a:ext uri="{FF2B5EF4-FFF2-40B4-BE49-F238E27FC236}">
                <a16:creationId xmlns:a16="http://schemas.microsoft.com/office/drawing/2014/main" id="{8D25DDF6-DAD1-DF5E-E062-36D42E711320}"/>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7204054" y="2416013"/>
            <a:ext cx="250733" cy="264203"/>
          </a:xfrm>
          <a:prstGeom prst="rect">
            <a:avLst/>
          </a:prstGeom>
        </p:spPr>
      </p:pic>
      <p:pic>
        <p:nvPicPr>
          <p:cNvPr id="63" name="図 62" descr="挿絵, 部屋 が含まれている画像&#10;&#10;自動的に生成された説明">
            <a:extLst>
              <a:ext uri="{FF2B5EF4-FFF2-40B4-BE49-F238E27FC236}">
                <a16:creationId xmlns:a16="http://schemas.microsoft.com/office/drawing/2014/main" id="{C5B2AE85-F254-EDF0-EA19-8813EED18D8B}"/>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4192167" y="3257107"/>
            <a:ext cx="219660" cy="291893"/>
          </a:xfrm>
          <a:prstGeom prst="rect">
            <a:avLst/>
          </a:prstGeom>
        </p:spPr>
      </p:pic>
      <p:pic>
        <p:nvPicPr>
          <p:cNvPr id="64" name="図 63" descr="挿絵, 部屋 が含まれている画像&#10;&#10;自動的に生成された説明">
            <a:extLst>
              <a:ext uri="{FF2B5EF4-FFF2-40B4-BE49-F238E27FC236}">
                <a16:creationId xmlns:a16="http://schemas.microsoft.com/office/drawing/2014/main" id="{BC018B4C-B758-32AC-5D4D-B3E8CC08F06A}"/>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916912" y="2337874"/>
            <a:ext cx="205972" cy="262098"/>
          </a:xfrm>
          <a:prstGeom prst="rect">
            <a:avLst/>
          </a:prstGeom>
        </p:spPr>
      </p:pic>
      <p:pic>
        <p:nvPicPr>
          <p:cNvPr id="65" name="図 64" descr="挿絵, 部屋 が含まれている画像&#10;&#10;自動的に生成された説明">
            <a:extLst>
              <a:ext uri="{FF2B5EF4-FFF2-40B4-BE49-F238E27FC236}">
                <a16:creationId xmlns:a16="http://schemas.microsoft.com/office/drawing/2014/main" id="{58218864-D62A-A9A8-FBF8-AE48D3BF3715}"/>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015220" y="3292521"/>
            <a:ext cx="205972" cy="262098"/>
          </a:xfrm>
          <a:prstGeom prst="rect">
            <a:avLst/>
          </a:prstGeom>
        </p:spPr>
      </p:pic>
      <p:pic>
        <p:nvPicPr>
          <p:cNvPr id="66" name="図 65" descr="挿絵, 部屋 が含まれている画像&#10;&#10;自動的に生成された説明">
            <a:extLst>
              <a:ext uri="{FF2B5EF4-FFF2-40B4-BE49-F238E27FC236}">
                <a16:creationId xmlns:a16="http://schemas.microsoft.com/office/drawing/2014/main" id="{34FB4C19-C378-6FED-F51C-282053AA7165}"/>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rot="21320185">
            <a:off x="7563455" y="3154438"/>
            <a:ext cx="219660" cy="291893"/>
          </a:xfrm>
          <a:prstGeom prst="rect">
            <a:avLst/>
          </a:prstGeom>
        </p:spPr>
      </p:pic>
      <p:pic>
        <p:nvPicPr>
          <p:cNvPr id="67" name="図 66" descr="挿絵, 部屋 が含まれている画像&#10;&#10;自動的に生成された説明">
            <a:extLst>
              <a:ext uri="{FF2B5EF4-FFF2-40B4-BE49-F238E27FC236}">
                <a16:creationId xmlns:a16="http://schemas.microsoft.com/office/drawing/2014/main" id="{9670529E-E6AA-0F79-09A3-0F1B9503B8F4}"/>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8182174" y="2654787"/>
            <a:ext cx="205972" cy="262098"/>
          </a:xfrm>
          <a:prstGeom prst="rect">
            <a:avLst/>
          </a:prstGeom>
        </p:spPr>
      </p:pic>
      <p:sp>
        <p:nvSpPr>
          <p:cNvPr id="68" name="楕円 67">
            <a:extLst>
              <a:ext uri="{FF2B5EF4-FFF2-40B4-BE49-F238E27FC236}">
                <a16:creationId xmlns:a16="http://schemas.microsoft.com/office/drawing/2014/main" id="{00583E2A-959E-575B-3C27-EE037B49D454}"/>
              </a:ext>
            </a:extLst>
          </p:cNvPr>
          <p:cNvSpPr/>
          <p:nvPr/>
        </p:nvSpPr>
        <p:spPr>
          <a:xfrm>
            <a:off x="7178814" y="1394557"/>
            <a:ext cx="187606" cy="18626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673D8DDB-5166-D11F-8A81-329353F4FE00}"/>
              </a:ext>
            </a:extLst>
          </p:cNvPr>
          <p:cNvSpPr/>
          <p:nvPr/>
        </p:nvSpPr>
        <p:spPr>
          <a:xfrm>
            <a:off x="6771597" y="1913664"/>
            <a:ext cx="187606" cy="1862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星: 5 pt 69">
            <a:extLst>
              <a:ext uri="{FF2B5EF4-FFF2-40B4-BE49-F238E27FC236}">
                <a16:creationId xmlns:a16="http://schemas.microsoft.com/office/drawing/2014/main" id="{1F4ED0E5-B6E7-C45B-56C9-1DC9BA627B9B}"/>
              </a:ext>
            </a:extLst>
          </p:cNvPr>
          <p:cNvSpPr/>
          <p:nvPr/>
        </p:nvSpPr>
        <p:spPr>
          <a:xfrm>
            <a:off x="3033584" y="1568908"/>
            <a:ext cx="129074" cy="14362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グラフィックス 70">
            <a:extLst>
              <a:ext uri="{FF2B5EF4-FFF2-40B4-BE49-F238E27FC236}">
                <a16:creationId xmlns:a16="http://schemas.microsoft.com/office/drawing/2014/main" id="{E04421ED-DFF4-97A7-78A2-D2C20CB3934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blipFill>
        <p:spPr>
          <a:xfrm>
            <a:off x="5498153" y="2808305"/>
            <a:ext cx="250578" cy="407176"/>
          </a:xfrm>
          <a:prstGeom prst="rect">
            <a:avLst/>
          </a:prstGeom>
        </p:spPr>
      </p:pic>
      <p:sp>
        <p:nvSpPr>
          <p:cNvPr id="72" name="フリーフォーム: 図形 71">
            <a:extLst>
              <a:ext uri="{FF2B5EF4-FFF2-40B4-BE49-F238E27FC236}">
                <a16:creationId xmlns:a16="http://schemas.microsoft.com/office/drawing/2014/main" id="{37006980-26E0-024A-6A31-64EE5B5B69BF}"/>
              </a:ext>
            </a:extLst>
          </p:cNvPr>
          <p:cNvSpPr/>
          <p:nvPr/>
        </p:nvSpPr>
        <p:spPr>
          <a:xfrm>
            <a:off x="3180182" y="1504736"/>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7B6846D7-0A9D-2E15-C06E-BF89E63B861E}"/>
              </a:ext>
            </a:extLst>
          </p:cNvPr>
          <p:cNvCxnSpPr>
            <a:cxnSpLocks/>
          </p:cNvCxnSpPr>
          <p:nvPr/>
        </p:nvCxnSpPr>
        <p:spPr>
          <a:xfrm flipH="1" flipV="1">
            <a:off x="5723666" y="441646"/>
            <a:ext cx="23586" cy="2749776"/>
          </a:xfrm>
          <a:prstGeom prst="line">
            <a:avLst/>
          </a:prstGeom>
          <a:ln w="952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FAA0BC94-5B9E-D68D-400B-6574372C9888}"/>
              </a:ext>
            </a:extLst>
          </p:cNvPr>
          <p:cNvCxnSpPr/>
          <p:nvPr/>
        </p:nvCxnSpPr>
        <p:spPr>
          <a:xfrm>
            <a:off x="3281584" y="1797764"/>
            <a:ext cx="2430027" cy="145357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09C899C6-AEF9-CDA5-75F6-DEF6DD876A38}"/>
              </a:ext>
            </a:extLst>
          </p:cNvPr>
          <p:cNvCxnSpPr/>
          <p:nvPr/>
        </p:nvCxnSpPr>
        <p:spPr>
          <a:xfrm flipH="1">
            <a:off x="5543279" y="2712057"/>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77" name="図 76" descr="挿絵, 部屋 が含まれている画像&#10;&#10;自動的に生成された説明">
            <a:extLst>
              <a:ext uri="{FF2B5EF4-FFF2-40B4-BE49-F238E27FC236}">
                <a16:creationId xmlns:a16="http://schemas.microsoft.com/office/drawing/2014/main" id="{06723122-B9C5-9602-E716-F3AB486FA0F1}"/>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2923085" y="2640104"/>
            <a:ext cx="111084" cy="253440"/>
          </a:xfrm>
          <a:prstGeom prst="rect">
            <a:avLst/>
          </a:prstGeom>
        </p:spPr>
      </p:pic>
      <p:pic>
        <p:nvPicPr>
          <p:cNvPr id="78" name="図 77" descr="挿絵, 部屋, 食品 が含まれている画像&#10;&#10;自動的に生成された説明">
            <a:extLst>
              <a:ext uri="{FF2B5EF4-FFF2-40B4-BE49-F238E27FC236}">
                <a16:creationId xmlns:a16="http://schemas.microsoft.com/office/drawing/2014/main" id="{04E2AAED-FC27-9D10-F47E-1443688FFD8F}"/>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3918946" y="2446012"/>
            <a:ext cx="250733" cy="264203"/>
          </a:xfrm>
          <a:prstGeom prst="rect">
            <a:avLst/>
          </a:prstGeom>
        </p:spPr>
      </p:pic>
      <p:pic>
        <p:nvPicPr>
          <p:cNvPr id="79" name="図 78" descr="挿絵, 部屋 が含まれている画像&#10;&#10;自動的に生成された説明">
            <a:extLst>
              <a:ext uri="{FF2B5EF4-FFF2-40B4-BE49-F238E27FC236}">
                <a16:creationId xmlns:a16="http://schemas.microsoft.com/office/drawing/2014/main" id="{7995185A-67EB-A464-F7CB-49A74ACB319D}"/>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6694926" y="3261950"/>
            <a:ext cx="219660" cy="291893"/>
          </a:xfrm>
          <a:prstGeom prst="rect">
            <a:avLst/>
          </a:prstGeom>
        </p:spPr>
      </p:pic>
      <p:pic>
        <p:nvPicPr>
          <p:cNvPr id="80" name="図 79" descr="挿絵, 部屋, 食品 が含まれている画像&#10;&#10;自動的に生成された説明">
            <a:extLst>
              <a:ext uri="{FF2B5EF4-FFF2-40B4-BE49-F238E27FC236}">
                <a16:creationId xmlns:a16="http://schemas.microsoft.com/office/drawing/2014/main" id="{81979810-22B6-3D49-39B1-A9BDFEA3F197}"/>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rot="21320185">
            <a:off x="4614504" y="3301827"/>
            <a:ext cx="250733" cy="264203"/>
          </a:xfrm>
          <a:prstGeom prst="rect">
            <a:avLst/>
          </a:prstGeom>
        </p:spPr>
      </p:pic>
      <p:pic>
        <p:nvPicPr>
          <p:cNvPr id="81" name="図 80" descr="挿絵, 部屋 が含まれている画像&#10;&#10;自動的に生成された説明">
            <a:extLst>
              <a:ext uri="{FF2B5EF4-FFF2-40B4-BE49-F238E27FC236}">
                <a16:creationId xmlns:a16="http://schemas.microsoft.com/office/drawing/2014/main" id="{F749E4AE-F963-2581-24FE-08C45809E91F}"/>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5314285" y="2355008"/>
            <a:ext cx="205972" cy="262098"/>
          </a:xfrm>
          <a:prstGeom prst="rect">
            <a:avLst/>
          </a:prstGeom>
        </p:spPr>
      </p:pic>
      <p:pic>
        <p:nvPicPr>
          <p:cNvPr id="82" name="図 81" descr="挿絵, 部屋 が含まれている画像&#10;&#10;自動的に生成された説明">
            <a:extLst>
              <a:ext uri="{FF2B5EF4-FFF2-40B4-BE49-F238E27FC236}">
                <a16:creationId xmlns:a16="http://schemas.microsoft.com/office/drawing/2014/main" id="{9A9EDADE-B9E6-0A66-05FF-D8908CC25A52}"/>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5291600" y="3292521"/>
            <a:ext cx="205972" cy="262098"/>
          </a:xfrm>
          <a:prstGeom prst="rect">
            <a:avLst/>
          </a:prstGeom>
        </p:spPr>
      </p:pic>
      <p:cxnSp>
        <p:nvCxnSpPr>
          <p:cNvPr id="83" name="直線コネクタ 82">
            <a:extLst>
              <a:ext uri="{FF2B5EF4-FFF2-40B4-BE49-F238E27FC236}">
                <a16:creationId xmlns:a16="http://schemas.microsoft.com/office/drawing/2014/main" id="{50E57E85-28FC-C1D8-95E2-20379B1FD93A}"/>
              </a:ext>
            </a:extLst>
          </p:cNvPr>
          <p:cNvCxnSpPr>
            <a:cxnSpLocks/>
          </p:cNvCxnSpPr>
          <p:nvPr/>
        </p:nvCxnSpPr>
        <p:spPr>
          <a:xfrm>
            <a:off x="2850103" y="3118137"/>
            <a:ext cx="5670063" cy="0"/>
          </a:xfrm>
          <a:prstGeom prst="line">
            <a:avLst/>
          </a:prstGeom>
          <a:ln w="12700">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84" name="図 83" descr="挿絵, 部屋 が含まれている画像&#10;&#10;自動的に生成された説明">
            <a:extLst>
              <a:ext uri="{FF2B5EF4-FFF2-40B4-BE49-F238E27FC236}">
                <a16:creationId xmlns:a16="http://schemas.microsoft.com/office/drawing/2014/main" id="{068A9AE6-9AC1-8890-EB50-4C1BC62F0F2C}"/>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rot="21320185">
            <a:off x="3841589" y="3226823"/>
            <a:ext cx="111084" cy="253440"/>
          </a:xfrm>
          <a:prstGeom prst="rect">
            <a:avLst/>
          </a:prstGeom>
        </p:spPr>
      </p:pic>
      <p:pic>
        <p:nvPicPr>
          <p:cNvPr id="85" name="図 84" descr="挿絵, 部屋, 食品 が含まれている画像&#10;&#10;自動的に生成された説明">
            <a:extLst>
              <a:ext uri="{FF2B5EF4-FFF2-40B4-BE49-F238E27FC236}">
                <a16:creationId xmlns:a16="http://schemas.microsoft.com/office/drawing/2014/main" id="{6BA6DA6D-3B03-ABBC-EC4A-0FF7D8A19A1F}"/>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rot="21320185">
            <a:off x="3316861" y="2463812"/>
            <a:ext cx="250733" cy="264203"/>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D7C5A644-B079-2BA7-2615-1259883B14B7}"/>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rot="21320185">
            <a:off x="4770693" y="2333793"/>
            <a:ext cx="219660" cy="291893"/>
          </a:xfrm>
          <a:prstGeom prst="rect">
            <a:avLst/>
          </a:prstGeom>
        </p:spPr>
      </p:pic>
      <p:sp>
        <p:nvSpPr>
          <p:cNvPr id="2" name="テキスト ボックス 1">
            <a:extLst>
              <a:ext uri="{FF2B5EF4-FFF2-40B4-BE49-F238E27FC236}">
                <a16:creationId xmlns:a16="http://schemas.microsoft.com/office/drawing/2014/main" id="{0FBBD993-723F-9ECA-078A-F92F24BBDB09}"/>
              </a:ext>
            </a:extLst>
          </p:cNvPr>
          <p:cNvSpPr txBox="1"/>
          <p:nvPr/>
        </p:nvSpPr>
        <p:spPr>
          <a:xfrm>
            <a:off x="8532940" y="2974343"/>
            <a:ext cx="540006" cy="276999"/>
          </a:xfrm>
          <a:prstGeom prst="rect">
            <a:avLst/>
          </a:prstGeom>
          <a:noFill/>
        </p:spPr>
        <p:txBody>
          <a:bodyPr wrap="square" rtlCol="0">
            <a:spAutoFit/>
          </a:bodyPr>
          <a:lstStyle/>
          <a:p>
            <a:r>
              <a:rPr lang="ja-JP" altLang="en-US" sz="1200" dirty="0"/>
              <a:t>南</a:t>
            </a:r>
            <a:endParaRPr kumimoji="1" lang="ja-JP" altLang="en-US" sz="1200" dirty="0"/>
          </a:p>
        </p:txBody>
      </p:sp>
      <p:sp>
        <p:nvSpPr>
          <p:cNvPr id="15" name="テキスト ボックス 14">
            <a:extLst>
              <a:ext uri="{FF2B5EF4-FFF2-40B4-BE49-F238E27FC236}">
                <a16:creationId xmlns:a16="http://schemas.microsoft.com/office/drawing/2014/main" id="{68F7E998-D3EB-7E6F-35A1-8EC4BC4FBD02}"/>
              </a:ext>
            </a:extLst>
          </p:cNvPr>
          <p:cNvSpPr txBox="1"/>
          <p:nvPr/>
        </p:nvSpPr>
        <p:spPr>
          <a:xfrm>
            <a:off x="5644481" y="2351326"/>
            <a:ext cx="540006" cy="276999"/>
          </a:xfrm>
          <a:prstGeom prst="rect">
            <a:avLst/>
          </a:prstGeom>
          <a:noFill/>
        </p:spPr>
        <p:txBody>
          <a:bodyPr wrap="square" rtlCol="0">
            <a:spAutoFit/>
          </a:bodyPr>
          <a:lstStyle/>
          <a:p>
            <a:r>
              <a:rPr lang="ja-JP" altLang="en-US" sz="1200" dirty="0"/>
              <a:t>東</a:t>
            </a:r>
            <a:endParaRPr kumimoji="1" lang="ja-JP" altLang="en-US" sz="1200" dirty="0"/>
          </a:p>
        </p:txBody>
      </p:sp>
      <p:sp>
        <p:nvSpPr>
          <p:cNvPr id="20" name="テキスト ボックス 19">
            <a:extLst>
              <a:ext uri="{FF2B5EF4-FFF2-40B4-BE49-F238E27FC236}">
                <a16:creationId xmlns:a16="http://schemas.microsoft.com/office/drawing/2014/main" id="{64A5AB4A-C409-E80B-30A8-E907D3425EED}"/>
              </a:ext>
            </a:extLst>
          </p:cNvPr>
          <p:cNvSpPr txBox="1"/>
          <p:nvPr/>
        </p:nvSpPr>
        <p:spPr>
          <a:xfrm>
            <a:off x="5278326" y="3660302"/>
            <a:ext cx="540006" cy="276999"/>
          </a:xfrm>
          <a:prstGeom prst="rect">
            <a:avLst/>
          </a:prstGeom>
          <a:noFill/>
        </p:spPr>
        <p:txBody>
          <a:bodyPr wrap="square" rtlCol="0">
            <a:spAutoFit/>
          </a:bodyPr>
          <a:lstStyle/>
          <a:p>
            <a:r>
              <a:rPr lang="ja-JP" altLang="en-US" sz="1200" dirty="0"/>
              <a:t>西</a:t>
            </a:r>
            <a:endParaRPr kumimoji="1" lang="ja-JP" altLang="en-US" sz="1200" dirty="0"/>
          </a:p>
        </p:txBody>
      </p:sp>
      <p:sp>
        <p:nvSpPr>
          <p:cNvPr id="22" name="テキスト ボックス 21">
            <a:extLst>
              <a:ext uri="{FF2B5EF4-FFF2-40B4-BE49-F238E27FC236}">
                <a16:creationId xmlns:a16="http://schemas.microsoft.com/office/drawing/2014/main" id="{1D9008FD-3BD5-381F-9719-7A4E7AF5124E}"/>
              </a:ext>
            </a:extLst>
          </p:cNvPr>
          <p:cNvSpPr txBox="1"/>
          <p:nvPr/>
        </p:nvSpPr>
        <p:spPr>
          <a:xfrm>
            <a:off x="2379714" y="2991125"/>
            <a:ext cx="540006" cy="276999"/>
          </a:xfrm>
          <a:prstGeom prst="rect">
            <a:avLst/>
          </a:prstGeom>
          <a:noFill/>
        </p:spPr>
        <p:txBody>
          <a:bodyPr wrap="square" rtlCol="0">
            <a:spAutoFit/>
          </a:bodyPr>
          <a:lstStyle/>
          <a:p>
            <a:r>
              <a:rPr kumimoji="1" lang="ja-JP" altLang="en-US" sz="1200" dirty="0"/>
              <a:t>北</a:t>
            </a:r>
          </a:p>
        </p:txBody>
      </p:sp>
    </p:spTree>
    <p:extLst>
      <p:ext uri="{BB962C8B-B14F-4D97-AF65-F5344CB8AC3E}">
        <p14:creationId xmlns:p14="http://schemas.microsoft.com/office/powerpoint/2010/main" val="355183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898912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en-US" altLang="ja-JP" sz="3200" kern="0" dirty="0">
                <a:ea typeface="ＭＳ Ｐゴシック" panose="020B0600070205080204" pitchFamily="50" charset="-128"/>
              </a:rPr>
              <a:t>2023</a:t>
            </a:r>
            <a:r>
              <a:rPr lang="ja-JP" altLang="en-US" sz="3200" kern="0" dirty="0">
                <a:ea typeface="ＭＳ Ｐゴシック" panose="020B0600070205080204" pitchFamily="50" charset="-128"/>
              </a:rPr>
              <a:t>年</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月</a:t>
            </a:r>
            <a:r>
              <a:rPr lang="en-US" altLang="ja-JP" sz="3200" kern="0" dirty="0">
                <a:ea typeface="ＭＳ Ｐゴシック" panose="020B0600070205080204" pitchFamily="50" charset="-128"/>
              </a:rPr>
              <a:t>22</a:t>
            </a:r>
            <a:r>
              <a:rPr lang="ja-JP" altLang="en-US" sz="3200" kern="0" dirty="0">
                <a:ea typeface="ＭＳ Ｐゴシック" panose="020B0600070205080204" pitchFamily="50" charset="-128"/>
              </a:rPr>
              <a:t>日　</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a:t>
            </a:r>
            <a:r>
              <a:rPr lang="en-US" altLang="ja-JP" sz="3200" kern="0" dirty="0">
                <a:ea typeface="ＭＳ Ｐゴシック" panose="020B0600070205080204" pitchFamily="50" charset="-128"/>
              </a:rPr>
              <a:t>00</a:t>
            </a:r>
            <a:r>
              <a:rPr lang="ja-JP" altLang="en-US" sz="3200" kern="0" dirty="0">
                <a:ea typeface="ＭＳ Ｐゴシック" panose="020B0600070205080204" pitchFamily="50" charset="-128"/>
              </a:rPr>
              <a:t>他　空の見え方</a:t>
            </a:r>
          </a:p>
        </p:txBody>
      </p:sp>
      <p:pic>
        <p:nvPicPr>
          <p:cNvPr id="2" name="図 1" descr="モニター, 画面, 大きい, コンピュータ が含まれている画像&#10;&#10;自動的に生成された説明">
            <a:extLst>
              <a:ext uri="{FF2B5EF4-FFF2-40B4-BE49-F238E27FC236}">
                <a16:creationId xmlns:a16="http://schemas.microsoft.com/office/drawing/2014/main" id="{386BAE98-F2BA-9D8D-9F12-0D14B528314A}"/>
              </a:ext>
            </a:extLst>
          </p:cNvPr>
          <p:cNvPicPr>
            <a:picLocks noChangeAspect="1"/>
          </p:cNvPicPr>
          <p:nvPr/>
        </p:nvPicPr>
        <p:blipFill>
          <a:blip r:embed="rId3"/>
          <a:stretch>
            <a:fillRect/>
          </a:stretch>
        </p:blipFill>
        <p:spPr>
          <a:xfrm>
            <a:off x="65707" y="779160"/>
            <a:ext cx="5229225" cy="4013835"/>
          </a:xfrm>
          <a:prstGeom prst="rect">
            <a:avLst/>
          </a:prstGeom>
        </p:spPr>
      </p:pic>
      <p:pic>
        <p:nvPicPr>
          <p:cNvPr id="4" name="図 3">
            <a:extLst>
              <a:ext uri="{FF2B5EF4-FFF2-40B4-BE49-F238E27FC236}">
                <a16:creationId xmlns:a16="http://schemas.microsoft.com/office/drawing/2014/main" id="{F3D1047D-2A0E-7433-1530-A45F1212E7B0}"/>
              </a:ext>
            </a:extLst>
          </p:cNvPr>
          <p:cNvPicPr>
            <a:picLocks noChangeAspect="1"/>
          </p:cNvPicPr>
          <p:nvPr/>
        </p:nvPicPr>
        <p:blipFill>
          <a:blip r:embed="rId4"/>
          <a:stretch>
            <a:fillRect/>
          </a:stretch>
        </p:blipFill>
        <p:spPr>
          <a:xfrm>
            <a:off x="65707" y="4812498"/>
            <a:ext cx="3572988" cy="2045502"/>
          </a:xfrm>
          <a:prstGeom prst="rect">
            <a:avLst/>
          </a:prstGeom>
        </p:spPr>
      </p:pic>
      <p:pic>
        <p:nvPicPr>
          <p:cNvPr id="7" name="図 6">
            <a:extLst>
              <a:ext uri="{FF2B5EF4-FFF2-40B4-BE49-F238E27FC236}">
                <a16:creationId xmlns:a16="http://schemas.microsoft.com/office/drawing/2014/main" id="{7819CE1A-FF3B-57B1-D4E0-A38A70A0227B}"/>
              </a:ext>
            </a:extLst>
          </p:cNvPr>
          <p:cNvPicPr>
            <a:picLocks noChangeAspect="1"/>
          </p:cNvPicPr>
          <p:nvPr/>
        </p:nvPicPr>
        <p:blipFill>
          <a:blip r:embed="rId5"/>
          <a:stretch>
            <a:fillRect/>
          </a:stretch>
        </p:blipFill>
        <p:spPr>
          <a:xfrm>
            <a:off x="5402071" y="811684"/>
            <a:ext cx="3253079" cy="1859762"/>
          </a:xfrm>
          <a:prstGeom prst="rect">
            <a:avLst/>
          </a:prstGeom>
        </p:spPr>
      </p:pic>
      <p:pic>
        <p:nvPicPr>
          <p:cNvPr id="9" name="図 8">
            <a:extLst>
              <a:ext uri="{FF2B5EF4-FFF2-40B4-BE49-F238E27FC236}">
                <a16:creationId xmlns:a16="http://schemas.microsoft.com/office/drawing/2014/main" id="{08DD8F10-547D-D759-6671-B92E3FA3AB3C}"/>
              </a:ext>
            </a:extLst>
          </p:cNvPr>
          <p:cNvPicPr>
            <a:picLocks noChangeAspect="1"/>
          </p:cNvPicPr>
          <p:nvPr/>
        </p:nvPicPr>
        <p:blipFill>
          <a:blip r:embed="rId6"/>
          <a:stretch>
            <a:fillRect/>
          </a:stretch>
        </p:blipFill>
        <p:spPr>
          <a:xfrm>
            <a:off x="5384280" y="2761353"/>
            <a:ext cx="3251563" cy="1859762"/>
          </a:xfrm>
          <a:prstGeom prst="rect">
            <a:avLst/>
          </a:prstGeom>
        </p:spPr>
      </p:pic>
      <p:pic>
        <p:nvPicPr>
          <p:cNvPr id="11" name="図 10">
            <a:extLst>
              <a:ext uri="{FF2B5EF4-FFF2-40B4-BE49-F238E27FC236}">
                <a16:creationId xmlns:a16="http://schemas.microsoft.com/office/drawing/2014/main" id="{8BB6D082-9BFD-2CEB-B4DA-676A7BD1DDD7}"/>
              </a:ext>
            </a:extLst>
          </p:cNvPr>
          <p:cNvPicPr>
            <a:picLocks noChangeAspect="1"/>
          </p:cNvPicPr>
          <p:nvPr/>
        </p:nvPicPr>
        <p:blipFill>
          <a:blip r:embed="rId7"/>
          <a:stretch>
            <a:fillRect/>
          </a:stretch>
        </p:blipFill>
        <p:spPr>
          <a:xfrm>
            <a:off x="5406424" y="4669719"/>
            <a:ext cx="3235022" cy="1859762"/>
          </a:xfrm>
          <a:prstGeom prst="rect">
            <a:avLst/>
          </a:prstGeom>
        </p:spPr>
      </p:pic>
      <p:sp>
        <p:nvSpPr>
          <p:cNvPr id="3" name="四角形: 角を丸くする 2">
            <a:extLst>
              <a:ext uri="{FF2B5EF4-FFF2-40B4-BE49-F238E27FC236}">
                <a16:creationId xmlns:a16="http://schemas.microsoft.com/office/drawing/2014/main" id="{CD4BB74A-7406-0E88-97AC-0860684FA0BD}"/>
              </a:ext>
            </a:extLst>
          </p:cNvPr>
          <p:cNvSpPr/>
          <p:nvPr/>
        </p:nvSpPr>
        <p:spPr>
          <a:xfrm>
            <a:off x="3127050" y="796724"/>
            <a:ext cx="724941" cy="270003"/>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B6459B1-C098-E965-0C82-CC7EFB5FDDE4}"/>
              </a:ext>
            </a:extLst>
          </p:cNvPr>
          <p:cNvSpPr/>
          <p:nvPr/>
        </p:nvSpPr>
        <p:spPr>
          <a:xfrm>
            <a:off x="1961971" y="4812498"/>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F5A18ED-5CC7-0999-CB33-77F5BAC58BD1}"/>
              </a:ext>
            </a:extLst>
          </p:cNvPr>
          <p:cNvSpPr/>
          <p:nvPr/>
        </p:nvSpPr>
        <p:spPr>
          <a:xfrm>
            <a:off x="7113091" y="789138"/>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6A099D2-6B61-39CF-FBD2-28554F2E8ADA}"/>
              </a:ext>
            </a:extLst>
          </p:cNvPr>
          <p:cNvSpPr/>
          <p:nvPr/>
        </p:nvSpPr>
        <p:spPr>
          <a:xfrm>
            <a:off x="7099681" y="2759133"/>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5F9CA80-BC71-F8DC-F94C-391297DCED1D}"/>
              </a:ext>
            </a:extLst>
          </p:cNvPr>
          <p:cNvSpPr/>
          <p:nvPr/>
        </p:nvSpPr>
        <p:spPr>
          <a:xfrm>
            <a:off x="7092028" y="4662622"/>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592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4580" y="2777"/>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望遠鏡による金星の見つけ方</a:t>
            </a:r>
          </a:p>
        </p:txBody>
      </p:sp>
      <p:sp>
        <p:nvSpPr>
          <p:cNvPr id="3" name="楕円 2">
            <a:extLst>
              <a:ext uri="{FF2B5EF4-FFF2-40B4-BE49-F238E27FC236}">
                <a16:creationId xmlns:a16="http://schemas.microsoft.com/office/drawing/2014/main" id="{CC3CDC97-07CE-7D64-684A-C873E2918084}"/>
              </a:ext>
            </a:extLst>
          </p:cNvPr>
          <p:cNvSpPr/>
          <p:nvPr/>
        </p:nvSpPr>
        <p:spPr>
          <a:xfrm>
            <a:off x="607873" y="737860"/>
            <a:ext cx="5670063" cy="53103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DD27CD2D-8118-03DA-6D63-BE2795F7E1AB}"/>
              </a:ext>
            </a:extLst>
          </p:cNvPr>
          <p:cNvCxnSpPr>
            <a:cxnSpLocks/>
            <a:stCxn id="2" idx="2"/>
            <a:endCxn id="2" idx="6"/>
          </p:cNvCxnSpPr>
          <p:nvPr/>
        </p:nvCxnSpPr>
        <p:spPr>
          <a:xfrm>
            <a:off x="599000" y="3355125"/>
            <a:ext cx="5670063" cy="0"/>
          </a:xfrm>
          <a:prstGeom prst="line">
            <a:avLst/>
          </a:prstGeom>
          <a:ln w="127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A533DD0-40E8-F433-DE6F-CD4BCF60283B}"/>
              </a:ext>
            </a:extLst>
          </p:cNvPr>
          <p:cNvCxnSpPr>
            <a:cxnSpLocks/>
          </p:cNvCxnSpPr>
          <p:nvPr/>
        </p:nvCxnSpPr>
        <p:spPr>
          <a:xfrm>
            <a:off x="2748257" y="3509513"/>
            <a:ext cx="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2A7FECF-68CA-11A5-952F-ED258303FAE2}"/>
              </a:ext>
            </a:extLst>
          </p:cNvPr>
          <p:cNvCxnSpPr>
            <a:cxnSpLocks/>
          </p:cNvCxnSpPr>
          <p:nvPr/>
        </p:nvCxnSpPr>
        <p:spPr>
          <a:xfrm flipH="1" flipV="1">
            <a:off x="3447901" y="746959"/>
            <a:ext cx="23586" cy="2749776"/>
          </a:xfrm>
          <a:prstGeom prst="line">
            <a:avLst/>
          </a:prstGeom>
          <a:ln w="9525">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8" name="星: 5 pt 17">
            <a:extLst>
              <a:ext uri="{FF2B5EF4-FFF2-40B4-BE49-F238E27FC236}">
                <a16:creationId xmlns:a16="http://schemas.microsoft.com/office/drawing/2014/main" id="{F2717D45-0E37-CEC8-AD74-2980068370B5}"/>
              </a:ext>
            </a:extLst>
          </p:cNvPr>
          <p:cNvSpPr/>
          <p:nvPr/>
        </p:nvSpPr>
        <p:spPr>
          <a:xfrm>
            <a:off x="882033" y="1704943"/>
            <a:ext cx="129074" cy="14362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772D30F1-F70E-4919-3B9E-57BDE8C9B818}"/>
              </a:ext>
            </a:extLst>
          </p:cNvPr>
          <p:cNvCxnSpPr/>
          <p:nvPr/>
        </p:nvCxnSpPr>
        <p:spPr>
          <a:xfrm>
            <a:off x="1011107" y="1920456"/>
            <a:ext cx="2430027" cy="145357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A28761F-CCD8-D7B2-C1BA-DFB3DABCF990}"/>
              </a:ext>
            </a:extLst>
          </p:cNvPr>
          <p:cNvSpPr txBox="1"/>
          <p:nvPr/>
        </p:nvSpPr>
        <p:spPr>
          <a:xfrm>
            <a:off x="6287946" y="3200013"/>
            <a:ext cx="540006" cy="276999"/>
          </a:xfrm>
          <a:prstGeom prst="rect">
            <a:avLst/>
          </a:prstGeom>
          <a:noFill/>
        </p:spPr>
        <p:txBody>
          <a:bodyPr wrap="square" rtlCol="0">
            <a:spAutoFit/>
          </a:bodyPr>
          <a:lstStyle/>
          <a:p>
            <a:r>
              <a:rPr lang="ja-JP" altLang="en-US" sz="1200" dirty="0"/>
              <a:t>南</a:t>
            </a:r>
            <a:endParaRPr kumimoji="1" lang="ja-JP" altLang="en-US" sz="1200" dirty="0"/>
          </a:p>
        </p:txBody>
      </p:sp>
      <p:cxnSp>
        <p:nvCxnSpPr>
          <p:cNvPr id="24" name="直線コネクタ 23">
            <a:extLst>
              <a:ext uri="{FF2B5EF4-FFF2-40B4-BE49-F238E27FC236}">
                <a16:creationId xmlns:a16="http://schemas.microsoft.com/office/drawing/2014/main" id="{943A90BD-7FF5-AAFF-463E-C2438AD8012D}"/>
              </a:ext>
            </a:extLst>
          </p:cNvPr>
          <p:cNvCxnSpPr>
            <a:cxnSpLocks/>
          </p:cNvCxnSpPr>
          <p:nvPr/>
        </p:nvCxnSpPr>
        <p:spPr>
          <a:xfrm flipH="1">
            <a:off x="3498357" y="2986904"/>
            <a:ext cx="1718462" cy="384753"/>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CB224DA-4601-D2ED-5B22-4A04FA120737}"/>
              </a:ext>
            </a:extLst>
          </p:cNvPr>
          <p:cNvCxnSpPr>
            <a:cxnSpLocks/>
          </p:cNvCxnSpPr>
          <p:nvPr/>
        </p:nvCxnSpPr>
        <p:spPr>
          <a:xfrm flipH="1" flipV="1">
            <a:off x="3488305" y="3374033"/>
            <a:ext cx="1631486" cy="316874"/>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51" name="フリーフォーム: 図形 50">
            <a:extLst>
              <a:ext uri="{FF2B5EF4-FFF2-40B4-BE49-F238E27FC236}">
                <a16:creationId xmlns:a16="http://schemas.microsoft.com/office/drawing/2014/main" id="{1AD49CEE-EAE6-8894-70BB-B409920D8922}"/>
              </a:ext>
            </a:extLst>
          </p:cNvPr>
          <p:cNvSpPr/>
          <p:nvPr/>
        </p:nvSpPr>
        <p:spPr>
          <a:xfrm>
            <a:off x="3914944" y="1368252"/>
            <a:ext cx="1339302" cy="2758245"/>
          </a:xfrm>
          <a:custGeom>
            <a:avLst/>
            <a:gdLst>
              <a:gd name="connsiteX0" fmla="*/ 222615 w 1004805"/>
              <a:gd name="connsiteY0" fmla="*/ 1381433 h 2452824"/>
              <a:gd name="connsiteX1" fmla="*/ 1003665 w 1004805"/>
              <a:gd name="connsiteY1" fmla="*/ 19358 h 2452824"/>
              <a:gd name="connsiteX2" fmla="*/ 70215 w 1004805"/>
              <a:gd name="connsiteY2" fmla="*/ 2286308 h 2452824"/>
              <a:gd name="connsiteX3" fmla="*/ 70215 w 1004805"/>
              <a:gd name="connsiteY3" fmla="*/ 2276783 h 2452824"/>
              <a:gd name="connsiteX4" fmla="*/ 98790 w 1004805"/>
              <a:gd name="connsiteY4" fmla="*/ 2238683 h 2452824"/>
              <a:gd name="connsiteX5" fmla="*/ 79740 w 1004805"/>
              <a:gd name="connsiteY5" fmla="*/ 2238683 h 2452824"/>
              <a:gd name="connsiteX6" fmla="*/ 70215 w 1004805"/>
              <a:gd name="connsiteY6" fmla="*/ 2248208 h 2452824"/>
              <a:gd name="connsiteX0" fmla="*/ 236018 w 1198844"/>
              <a:gd name="connsiteY0" fmla="*/ 1214455 h 2273146"/>
              <a:gd name="connsiteX1" fmla="*/ 1198043 w 1198844"/>
              <a:gd name="connsiteY1" fmla="*/ 23830 h 2273146"/>
              <a:gd name="connsiteX2" fmla="*/ 83618 w 1198844"/>
              <a:gd name="connsiteY2" fmla="*/ 2119330 h 2273146"/>
              <a:gd name="connsiteX3" fmla="*/ 83618 w 1198844"/>
              <a:gd name="connsiteY3" fmla="*/ 2109805 h 2273146"/>
              <a:gd name="connsiteX4" fmla="*/ 112193 w 1198844"/>
              <a:gd name="connsiteY4" fmla="*/ 2071705 h 2273146"/>
              <a:gd name="connsiteX5" fmla="*/ 93143 w 1198844"/>
              <a:gd name="connsiteY5" fmla="*/ 2071705 h 2273146"/>
              <a:gd name="connsiteX6" fmla="*/ 83618 w 1198844"/>
              <a:gd name="connsiteY6" fmla="*/ 2081230 h 22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44" h="2273146">
                <a:moveTo>
                  <a:pt x="236018" y="1214455"/>
                </a:moveTo>
                <a:cubicBezTo>
                  <a:pt x="639243" y="458011"/>
                  <a:pt x="1223443" y="-126982"/>
                  <a:pt x="1198043" y="23830"/>
                </a:cubicBezTo>
                <a:cubicBezTo>
                  <a:pt x="1172643" y="174642"/>
                  <a:pt x="269355" y="1771668"/>
                  <a:pt x="83618" y="2119330"/>
                </a:cubicBezTo>
                <a:cubicBezTo>
                  <a:pt x="-102119" y="2466992"/>
                  <a:pt x="78855" y="2117743"/>
                  <a:pt x="83618" y="2109805"/>
                </a:cubicBezTo>
                <a:cubicBezTo>
                  <a:pt x="88380" y="2101868"/>
                  <a:pt x="112193" y="2071705"/>
                  <a:pt x="112193" y="2071705"/>
                </a:cubicBezTo>
                <a:cubicBezTo>
                  <a:pt x="113780" y="2065355"/>
                  <a:pt x="93143" y="2071705"/>
                  <a:pt x="93143" y="2071705"/>
                </a:cubicBezTo>
                <a:cubicBezTo>
                  <a:pt x="88381" y="2073292"/>
                  <a:pt x="85999" y="2077261"/>
                  <a:pt x="83618" y="2081230"/>
                </a:cubicBezTo>
              </a:path>
            </a:pathLst>
          </a:custGeom>
          <a:noFill/>
          <a:ln w="12700">
            <a:solidFill>
              <a:srgbClr val="FFC000"/>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B00F7523-7CF7-5484-ADAE-FCBD16F95A93}"/>
              </a:ext>
            </a:extLst>
          </p:cNvPr>
          <p:cNvSpPr/>
          <p:nvPr/>
        </p:nvSpPr>
        <p:spPr>
          <a:xfrm>
            <a:off x="3841936" y="1219558"/>
            <a:ext cx="1169145" cy="2578047"/>
          </a:xfrm>
          <a:custGeom>
            <a:avLst/>
            <a:gdLst>
              <a:gd name="connsiteX0" fmla="*/ 139700 w 1169145"/>
              <a:gd name="connsiteY0" fmla="*/ 1335975 h 2282125"/>
              <a:gd name="connsiteX1" fmla="*/ 1168400 w 1169145"/>
              <a:gd name="connsiteY1" fmla="*/ 21525 h 2282125"/>
              <a:gd name="connsiteX2" fmla="*/ 0 w 1169145"/>
              <a:gd name="connsiteY2" fmla="*/ 2282125 h 2282125"/>
              <a:gd name="connsiteX3" fmla="*/ 0 w 1169145"/>
              <a:gd name="connsiteY3" fmla="*/ 2282125 h 2282125"/>
              <a:gd name="connsiteX4" fmla="*/ 0 w 1169145"/>
              <a:gd name="connsiteY4" fmla="*/ 2282125 h 228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45" h="2282125">
                <a:moveTo>
                  <a:pt x="139700" y="1335975"/>
                </a:moveTo>
                <a:cubicBezTo>
                  <a:pt x="665691" y="599904"/>
                  <a:pt x="1191683" y="-136167"/>
                  <a:pt x="1168400" y="21525"/>
                </a:cubicBezTo>
                <a:cubicBezTo>
                  <a:pt x="1145117" y="179217"/>
                  <a:pt x="0" y="2282125"/>
                  <a:pt x="0" y="2282125"/>
                </a:cubicBezTo>
                <a:lnTo>
                  <a:pt x="0" y="2282125"/>
                </a:lnTo>
                <a:lnTo>
                  <a:pt x="0" y="2282125"/>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19C14C67-69C8-EDC3-1E69-F63DBB8B4C8D}"/>
              </a:ext>
            </a:extLst>
          </p:cNvPr>
          <p:cNvCxnSpPr/>
          <p:nvPr/>
        </p:nvCxnSpPr>
        <p:spPr>
          <a:xfrm flipH="1">
            <a:off x="3272802" y="2834749"/>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D85B7133-74DA-29C6-B3FB-5437A271EEC8}"/>
              </a:ext>
            </a:extLst>
          </p:cNvPr>
          <p:cNvSpPr txBox="1"/>
          <p:nvPr/>
        </p:nvSpPr>
        <p:spPr>
          <a:xfrm>
            <a:off x="3435267" y="2566425"/>
            <a:ext cx="540006" cy="276999"/>
          </a:xfrm>
          <a:prstGeom prst="rect">
            <a:avLst/>
          </a:prstGeom>
          <a:noFill/>
        </p:spPr>
        <p:txBody>
          <a:bodyPr wrap="square" rtlCol="0">
            <a:spAutoFit/>
          </a:bodyPr>
          <a:lstStyle/>
          <a:p>
            <a:r>
              <a:rPr lang="ja-JP" altLang="en-US" sz="1200" dirty="0"/>
              <a:t>東</a:t>
            </a:r>
            <a:endParaRPr kumimoji="1" lang="ja-JP" altLang="en-US" sz="1200" dirty="0"/>
          </a:p>
        </p:txBody>
      </p:sp>
      <p:sp>
        <p:nvSpPr>
          <p:cNvPr id="58" name="テキスト ボックス 57">
            <a:extLst>
              <a:ext uri="{FF2B5EF4-FFF2-40B4-BE49-F238E27FC236}">
                <a16:creationId xmlns:a16="http://schemas.microsoft.com/office/drawing/2014/main" id="{C7339D6F-C03C-448B-1AD8-E9B68AD2619B}"/>
              </a:ext>
            </a:extLst>
          </p:cNvPr>
          <p:cNvSpPr txBox="1"/>
          <p:nvPr/>
        </p:nvSpPr>
        <p:spPr>
          <a:xfrm>
            <a:off x="2915051" y="3902209"/>
            <a:ext cx="540006" cy="276999"/>
          </a:xfrm>
          <a:prstGeom prst="rect">
            <a:avLst/>
          </a:prstGeom>
          <a:noFill/>
        </p:spPr>
        <p:txBody>
          <a:bodyPr wrap="square" rtlCol="0">
            <a:spAutoFit/>
          </a:bodyPr>
          <a:lstStyle/>
          <a:p>
            <a:r>
              <a:rPr lang="ja-JP" altLang="en-US" sz="1200" dirty="0"/>
              <a:t>西</a:t>
            </a:r>
            <a:endParaRPr kumimoji="1" lang="ja-JP" altLang="en-US" sz="1200" dirty="0"/>
          </a:p>
        </p:txBody>
      </p:sp>
      <p:sp>
        <p:nvSpPr>
          <p:cNvPr id="61" name="テキスト ボックス 60">
            <a:extLst>
              <a:ext uri="{FF2B5EF4-FFF2-40B4-BE49-F238E27FC236}">
                <a16:creationId xmlns:a16="http://schemas.microsoft.com/office/drawing/2014/main" id="{38C1C60E-2FCB-4C0E-40C3-97E317C19233}"/>
              </a:ext>
            </a:extLst>
          </p:cNvPr>
          <p:cNvSpPr txBox="1"/>
          <p:nvPr/>
        </p:nvSpPr>
        <p:spPr>
          <a:xfrm>
            <a:off x="170500" y="3206224"/>
            <a:ext cx="540006" cy="276999"/>
          </a:xfrm>
          <a:prstGeom prst="rect">
            <a:avLst/>
          </a:prstGeom>
          <a:noFill/>
        </p:spPr>
        <p:txBody>
          <a:bodyPr wrap="square" rtlCol="0">
            <a:spAutoFit/>
          </a:bodyPr>
          <a:lstStyle/>
          <a:p>
            <a:r>
              <a:rPr kumimoji="1" lang="ja-JP" altLang="en-US" sz="1200" dirty="0"/>
              <a:t>北</a:t>
            </a:r>
          </a:p>
        </p:txBody>
      </p:sp>
      <p:sp>
        <p:nvSpPr>
          <p:cNvPr id="62" name="テキスト ボックス 61">
            <a:extLst>
              <a:ext uri="{FF2B5EF4-FFF2-40B4-BE49-F238E27FC236}">
                <a16:creationId xmlns:a16="http://schemas.microsoft.com/office/drawing/2014/main" id="{619DF10A-7A0B-7AA9-0443-B199DEEFC593}"/>
              </a:ext>
            </a:extLst>
          </p:cNvPr>
          <p:cNvSpPr txBox="1"/>
          <p:nvPr/>
        </p:nvSpPr>
        <p:spPr>
          <a:xfrm>
            <a:off x="164885" y="1317478"/>
            <a:ext cx="1052903" cy="461665"/>
          </a:xfrm>
          <a:prstGeom prst="rect">
            <a:avLst/>
          </a:prstGeom>
          <a:noFill/>
        </p:spPr>
        <p:txBody>
          <a:bodyPr wrap="square" rtlCol="0">
            <a:spAutoFit/>
          </a:bodyPr>
          <a:lstStyle/>
          <a:p>
            <a:r>
              <a:rPr kumimoji="1" lang="ja-JP" altLang="en-US" sz="1200" dirty="0"/>
              <a:t>天の北極　・北極星</a:t>
            </a:r>
          </a:p>
        </p:txBody>
      </p:sp>
      <p:pic>
        <p:nvPicPr>
          <p:cNvPr id="64" name="グラフィックス 63">
            <a:extLst>
              <a:ext uri="{FF2B5EF4-FFF2-40B4-BE49-F238E27FC236}">
                <a16:creationId xmlns:a16="http://schemas.microsoft.com/office/drawing/2014/main" id="{69D08B92-AAAF-8CAA-39AC-576148F012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3274971" y="2922821"/>
            <a:ext cx="250578" cy="407176"/>
          </a:xfrm>
          <a:prstGeom prst="rect">
            <a:avLst/>
          </a:prstGeom>
        </p:spPr>
      </p:pic>
      <p:grpSp>
        <p:nvGrpSpPr>
          <p:cNvPr id="65" name="グループ化 64">
            <a:extLst>
              <a:ext uri="{FF2B5EF4-FFF2-40B4-BE49-F238E27FC236}">
                <a16:creationId xmlns:a16="http://schemas.microsoft.com/office/drawing/2014/main" id="{4E0E0CDA-D622-FEBD-B645-1BB3A89CB564}"/>
              </a:ext>
            </a:extLst>
          </p:cNvPr>
          <p:cNvGrpSpPr/>
          <p:nvPr/>
        </p:nvGrpSpPr>
        <p:grpSpPr>
          <a:xfrm>
            <a:off x="312735" y="4082665"/>
            <a:ext cx="3646807" cy="2546349"/>
            <a:chOff x="0" y="0"/>
            <a:chExt cx="3647000" cy="2546670"/>
          </a:xfrm>
        </p:grpSpPr>
        <p:sp>
          <p:nvSpPr>
            <p:cNvPr id="66" name="正方形/長方形 65">
              <a:extLst>
                <a:ext uri="{FF2B5EF4-FFF2-40B4-BE49-F238E27FC236}">
                  <a16:creationId xmlns:a16="http://schemas.microsoft.com/office/drawing/2014/main" id="{2D5B1923-7B62-B1A8-9043-A3AE5168C7E2}"/>
                </a:ext>
              </a:extLst>
            </p:cNvPr>
            <p:cNvSpPr/>
            <p:nvPr/>
          </p:nvSpPr>
          <p:spPr>
            <a:xfrm rot="7680485" flipV="1">
              <a:off x="1314680" y="948757"/>
              <a:ext cx="482107" cy="188162"/>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7" name="正方形/長方形 66">
              <a:extLst>
                <a:ext uri="{FF2B5EF4-FFF2-40B4-BE49-F238E27FC236}">
                  <a16:creationId xmlns:a16="http://schemas.microsoft.com/office/drawing/2014/main" id="{E946BDC7-4560-2C52-F18A-F842CFD979D5}"/>
                </a:ext>
              </a:extLst>
            </p:cNvPr>
            <p:cNvSpPr/>
            <p:nvPr/>
          </p:nvSpPr>
          <p:spPr>
            <a:xfrm rot="2195062">
              <a:off x="894664" y="317683"/>
              <a:ext cx="1732903" cy="501988"/>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8" name="矢印: 下 67">
              <a:extLst>
                <a:ext uri="{FF2B5EF4-FFF2-40B4-BE49-F238E27FC236}">
                  <a16:creationId xmlns:a16="http://schemas.microsoft.com/office/drawing/2014/main" id="{1C89AFB6-EA3F-C35C-EAF0-E7475206A66C}"/>
                </a:ext>
              </a:extLst>
            </p:cNvPr>
            <p:cNvSpPr/>
            <p:nvPr/>
          </p:nvSpPr>
          <p:spPr>
            <a:xfrm rot="1444581">
              <a:off x="867391" y="1289370"/>
              <a:ext cx="288290" cy="1257300"/>
            </a:xfrm>
            <a:prstGeom prst="downArrow">
              <a:avLst/>
            </a:prstGeom>
            <a:solidFill>
              <a:srgbClr val="4472C4">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9" name="矢印: 下 68">
              <a:extLst>
                <a:ext uri="{FF2B5EF4-FFF2-40B4-BE49-F238E27FC236}">
                  <a16:creationId xmlns:a16="http://schemas.microsoft.com/office/drawing/2014/main" id="{C9CDD257-1884-7491-EFF5-3BF69A75B70A}"/>
                </a:ext>
              </a:extLst>
            </p:cNvPr>
            <p:cNvSpPr/>
            <p:nvPr/>
          </p:nvSpPr>
          <p:spPr>
            <a:xfrm rot="19795818">
              <a:off x="1892254" y="1289370"/>
              <a:ext cx="288290" cy="1257300"/>
            </a:xfrm>
            <a:prstGeom prst="downArrow">
              <a:avLst/>
            </a:prstGeom>
            <a:solidFill>
              <a:srgbClr val="4472C4">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正方形/長方形 69">
              <a:extLst>
                <a:ext uri="{FF2B5EF4-FFF2-40B4-BE49-F238E27FC236}">
                  <a16:creationId xmlns:a16="http://schemas.microsoft.com/office/drawing/2014/main" id="{9C64BB9A-1891-AAF8-5DEA-C8E30C7A2238}"/>
                </a:ext>
              </a:extLst>
            </p:cNvPr>
            <p:cNvSpPr/>
            <p:nvPr/>
          </p:nvSpPr>
          <p:spPr>
            <a:xfrm>
              <a:off x="1197271" y="1703810"/>
              <a:ext cx="670232" cy="45719"/>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1" name="弦 70">
              <a:extLst>
                <a:ext uri="{FF2B5EF4-FFF2-40B4-BE49-F238E27FC236}">
                  <a16:creationId xmlns:a16="http://schemas.microsoft.com/office/drawing/2014/main" id="{4F2BCABB-D84B-83FF-3026-D9F0163CA9CD}"/>
                </a:ext>
              </a:extLst>
            </p:cNvPr>
            <p:cNvSpPr/>
            <p:nvPr/>
          </p:nvSpPr>
          <p:spPr>
            <a:xfrm rot="6792097">
              <a:off x="1274600" y="1131095"/>
              <a:ext cx="442832" cy="429509"/>
            </a:xfrm>
            <a:prstGeom prst="chord">
              <a:avLst/>
            </a:prstGeom>
            <a:solidFill>
              <a:srgbClr val="44546A">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正方形/長方形 71">
              <a:extLst>
                <a:ext uri="{FF2B5EF4-FFF2-40B4-BE49-F238E27FC236}">
                  <a16:creationId xmlns:a16="http://schemas.microsoft.com/office/drawing/2014/main" id="{623C5CEC-D84F-9520-AD66-61A01EBF4CF0}"/>
                </a:ext>
              </a:extLst>
            </p:cNvPr>
            <p:cNvSpPr/>
            <p:nvPr/>
          </p:nvSpPr>
          <p:spPr>
            <a:xfrm rot="2147515">
              <a:off x="1301156" y="961546"/>
              <a:ext cx="483453" cy="184509"/>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3" name="直線コネクタ 72">
              <a:extLst>
                <a:ext uri="{FF2B5EF4-FFF2-40B4-BE49-F238E27FC236}">
                  <a16:creationId xmlns:a16="http://schemas.microsoft.com/office/drawing/2014/main" id="{6033BAB2-C6DC-F82B-70BA-2DCDDB2F46EC}"/>
                </a:ext>
              </a:extLst>
            </p:cNvPr>
            <p:cNvCxnSpPr/>
            <p:nvPr/>
          </p:nvCxnSpPr>
          <p:spPr>
            <a:xfrm flipH="1" flipV="1">
              <a:off x="0" y="0"/>
              <a:ext cx="3647000" cy="2484169"/>
            </a:xfrm>
            <a:prstGeom prst="line">
              <a:avLst/>
            </a:prstGeom>
            <a:noFill/>
            <a:ln w="9525" cap="flat" cmpd="sng" algn="ctr">
              <a:solidFill>
                <a:srgbClr val="4472C4"/>
              </a:solidFill>
              <a:prstDash val="sysDash"/>
              <a:miter lim="800000"/>
            </a:ln>
            <a:effectLst/>
          </p:spPr>
        </p:cxnSp>
      </p:grpSp>
      <p:sp>
        <p:nvSpPr>
          <p:cNvPr id="2" name="楕円 1">
            <a:extLst>
              <a:ext uri="{FF2B5EF4-FFF2-40B4-BE49-F238E27FC236}">
                <a16:creationId xmlns:a16="http://schemas.microsoft.com/office/drawing/2014/main" id="{4FAF5D29-CEE5-1622-0359-497BAB3FEB6B}"/>
              </a:ext>
            </a:extLst>
          </p:cNvPr>
          <p:cNvSpPr/>
          <p:nvPr/>
        </p:nvSpPr>
        <p:spPr>
          <a:xfrm>
            <a:off x="599000" y="2859876"/>
            <a:ext cx="5670063" cy="99049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挿絵, 部屋, 食品 が含まれている画像&#10;&#10;自動的に生成された説明">
            <a:extLst>
              <a:ext uri="{FF2B5EF4-FFF2-40B4-BE49-F238E27FC236}">
                <a16:creationId xmlns:a16="http://schemas.microsoft.com/office/drawing/2014/main" id="{745EF850-C050-D8D9-6D49-83597206D73A}"/>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2329429" y="3477820"/>
            <a:ext cx="250733" cy="264203"/>
          </a:xfrm>
          <a:prstGeom prst="rect">
            <a:avLst/>
          </a:prstGeom>
        </p:spPr>
      </p:pic>
      <p:pic>
        <p:nvPicPr>
          <p:cNvPr id="82" name="図 81" descr="挿絵, 部屋 が含まれている画像&#10;&#10;自動的に生成された説明">
            <a:extLst>
              <a:ext uri="{FF2B5EF4-FFF2-40B4-BE49-F238E27FC236}">
                <a16:creationId xmlns:a16="http://schemas.microsoft.com/office/drawing/2014/main" id="{9F9067AE-8E86-7176-C52D-2F52E65F3E38}"/>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3523422" y="3515067"/>
            <a:ext cx="201419" cy="264203"/>
          </a:xfrm>
          <a:prstGeom prst="rect">
            <a:avLst/>
          </a:prstGeom>
        </p:spPr>
      </p:pic>
      <p:pic>
        <p:nvPicPr>
          <p:cNvPr id="83" name="図 82" descr="挿絵, 部屋 が含まれている画像&#10;&#10;自動的に生成された説明">
            <a:extLst>
              <a:ext uri="{FF2B5EF4-FFF2-40B4-BE49-F238E27FC236}">
                <a16:creationId xmlns:a16="http://schemas.microsoft.com/office/drawing/2014/main" id="{3D6670ED-2C53-315A-4E42-2EE445262E1C}"/>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1235987" y="2667454"/>
            <a:ext cx="219660" cy="291893"/>
          </a:xfrm>
          <a:prstGeom prst="rect">
            <a:avLst/>
          </a:prstGeom>
        </p:spPr>
      </p:pic>
      <p:pic>
        <p:nvPicPr>
          <p:cNvPr id="84" name="図 83" descr="挿絵, 部屋 が含まれている画像&#10;&#10;自動的に生成された説明">
            <a:extLst>
              <a:ext uri="{FF2B5EF4-FFF2-40B4-BE49-F238E27FC236}">
                <a16:creationId xmlns:a16="http://schemas.microsoft.com/office/drawing/2014/main" id="{88B08BA2-E271-3CA2-A638-66C13484A0E3}"/>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691337" y="2871559"/>
            <a:ext cx="205972" cy="262098"/>
          </a:xfrm>
          <a:prstGeom prst="rect">
            <a:avLst/>
          </a:prstGeom>
        </p:spPr>
      </p:pic>
      <p:pic>
        <p:nvPicPr>
          <p:cNvPr id="85" name="図 84" descr="挿絵, 部屋 が含まれている画像&#10;&#10;自動的に生成された説明">
            <a:extLst>
              <a:ext uri="{FF2B5EF4-FFF2-40B4-BE49-F238E27FC236}">
                <a16:creationId xmlns:a16="http://schemas.microsoft.com/office/drawing/2014/main" id="{0EC9E653-6DB4-9AD2-444D-3F14ED6E29ED}"/>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794" r="22779" b="66554"/>
          <a:stretch/>
        </p:blipFill>
        <p:spPr>
          <a:xfrm>
            <a:off x="1902778" y="3454987"/>
            <a:ext cx="270580" cy="255181"/>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7B09305E-57E9-D75D-F691-EAB41FB9F06E}"/>
              </a:ext>
            </a:extLst>
          </p:cNvPr>
          <p:cNvPicPr>
            <a:picLocks noChangeAspect="1"/>
          </p:cNvPicPr>
          <p:nvPr/>
        </p:nvPicPr>
        <p:blipFill rotWithShape="1">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1133143" y="3344724"/>
            <a:ext cx="111084" cy="253440"/>
          </a:xfrm>
          <a:prstGeom prst="rect">
            <a:avLst/>
          </a:prstGeom>
        </p:spPr>
      </p:pic>
      <p:pic>
        <p:nvPicPr>
          <p:cNvPr id="87" name="図 86" descr="挿絵, 部屋 が含まれている画像&#10;&#10;自動的に生成された説明">
            <a:extLst>
              <a:ext uri="{FF2B5EF4-FFF2-40B4-BE49-F238E27FC236}">
                <a16:creationId xmlns:a16="http://schemas.microsoft.com/office/drawing/2014/main" id="{E121086F-1C41-EA4F-DDB6-3903B9A832E3}"/>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0837" t="39925" r="51159" b="26630"/>
          <a:stretch/>
        </p:blipFill>
        <p:spPr>
          <a:xfrm>
            <a:off x="1495667" y="3403654"/>
            <a:ext cx="250763" cy="255180"/>
          </a:xfrm>
          <a:prstGeom prst="rect">
            <a:avLst/>
          </a:prstGeom>
        </p:spPr>
      </p:pic>
      <p:pic>
        <p:nvPicPr>
          <p:cNvPr id="88" name="図 87" descr="挿絵, 部屋, 食品 が含まれている画像&#10;&#10;自動的に生成された説明">
            <a:extLst>
              <a:ext uri="{FF2B5EF4-FFF2-40B4-BE49-F238E27FC236}">
                <a16:creationId xmlns:a16="http://schemas.microsoft.com/office/drawing/2014/main" id="{B9C60678-F097-08DB-5832-BE47F1FF9DC8}"/>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937952" y="2736960"/>
            <a:ext cx="250733" cy="264203"/>
          </a:xfrm>
          <a:prstGeom prst="rect">
            <a:avLst/>
          </a:prstGeom>
        </p:spPr>
      </p:pic>
      <p:pic>
        <p:nvPicPr>
          <p:cNvPr id="89" name="図 88" descr="挿絵, 部屋 が含まれている画像&#10;&#10;自動的に生成された説明">
            <a:extLst>
              <a:ext uri="{FF2B5EF4-FFF2-40B4-BE49-F238E27FC236}">
                <a16:creationId xmlns:a16="http://schemas.microsoft.com/office/drawing/2014/main" id="{A5AA1442-5626-9445-E8EB-E2E1E730F274}"/>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1572695" y="2616132"/>
            <a:ext cx="201419" cy="264203"/>
          </a:xfrm>
          <a:prstGeom prst="rect">
            <a:avLst/>
          </a:prstGeom>
        </p:spPr>
      </p:pic>
      <p:pic>
        <p:nvPicPr>
          <p:cNvPr id="90" name="図 89" descr="挿絵, 部屋, 食品 が含まれている画像&#10;&#10;自動的に生成された説明">
            <a:extLst>
              <a:ext uri="{FF2B5EF4-FFF2-40B4-BE49-F238E27FC236}">
                <a16:creationId xmlns:a16="http://schemas.microsoft.com/office/drawing/2014/main" id="{1B8845AC-2163-3D81-5973-31CB9D9BA6A9}"/>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1890749" y="2596209"/>
            <a:ext cx="250733" cy="264203"/>
          </a:xfrm>
          <a:prstGeom prst="rect">
            <a:avLst/>
          </a:prstGeom>
        </p:spPr>
      </p:pic>
      <p:pic>
        <p:nvPicPr>
          <p:cNvPr id="91" name="図 90" descr="挿絵, 部屋 が含まれている画像&#10;&#10;自動的に生成された説明">
            <a:extLst>
              <a:ext uri="{FF2B5EF4-FFF2-40B4-BE49-F238E27FC236}">
                <a16:creationId xmlns:a16="http://schemas.microsoft.com/office/drawing/2014/main" id="{4FE51E31-3259-FECE-EC12-2F9130863E0D}"/>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2501366" y="2555011"/>
            <a:ext cx="201419" cy="264203"/>
          </a:xfrm>
          <a:prstGeom prst="rect">
            <a:avLst/>
          </a:prstGeom>
        </p:spPr>
      </p:pic>
      <p:pic>
        <p:nvPicPr>
          <p:cNvPr id="92" name="図 91" descr="挿絵, 部屋 が含まれている画像&#10;&#10;自動的に生成された説明">
            <a:extLst>
              <a:ext uri="{FF2B5EF4-FFF2-40B4-BE49-F238E27FC236}">
                <a16:creationId xmlns:a16="http://schemas.microsoft.com/office/drawing/2014/main" id="{6D19C784-57BB-FF67-4D69-B85349331046}"/>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2837788" y="2535088"/>
            <a:ext cx="219660" cy="291893"/>
          </a:xfrm>
          <a:prstGeom prst="rect">
            <a:avLst/>
          </a:prstGeom>
        </p:spPr>
      </p:pic>
      <p:pic>
        <p:nvPicPr>
          <p:cNvPr id="93" name="図 92" descr="挿絵, 部屋 が含まれている画像&#10;&#10;自動的に生成された説明">
            <a:extLst>
              <a:ext uri="{FF2B5EF4-FFF2-40B4-BE49-F238E27FC236}">
                <a16:creationId xmlns:a16="http://schemas.microsoft.com/office/drawing/2014/main" id="{C7AF215F-001A-7F80-339F-E3BD44A7DB69}"/>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3138367" y="2543740"/>
            <a:ext cx="205972" cy="262098"/>
          </a:xfrm>
          <a:prstGeom prst="rect">
            <a:avLst/>
          </a:prstGeom>
        </p:spPr>
      </p:pic>
      <p:pic>
        <p:nvPicPr>
          <p:cNvPr id="94" name="図 93" descr="挿絵, 部屋 が含まれている画像&#10;&#10;自動的に生成された説明">
            <a:extLst>
              <a:ext uri="{FF2B5EF4-FFF2-40B4-BE49-F238E27FC236}">
                <a16:creationId xmlns:a16="http://schemas.microsoft.com/office/drawing/2014/main" id="{50325A49-A384-9A8F-0301-0DE1EEC422C7}"/>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5306024" y="3420839"/>
            <a:ext cx="219660" cy="291893"/>
          </a:xfrm>
          <a:prstGeom prst="rect">
            <a:avLst/>
          </a:prstGeom>
        </p:spPr>
      </p:pic>
      <p:pic>
        <p:nvPicPr>
          <p:cNvPr id="95" name="図 94" descr="挿絵, 部屋 が含まれている画像&#10;&#10;自動的に生成された説明">
            <a:extLst>
              <a:ext uri="{FF2B5EF4-FFF2-40B4-BE49-F238E27FC236}">
                <a16:creationId xmlns:a16="http://schemas.microsoft.com/office/drawing/2014/main" id="{B61A92E0-332A-821B-CF9A-6635BDB7C009}"/>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2783633" y="3520919"/>
            <a:ext cx="205972" cy="262098"/>
          </a:xfrm>
          <a:prstGeom prst="rect">
            <a:avLst/>
          </a:prstGeom>
        </p:spPr>
      </p:pic>
      <p:pic>
        <p:nvPicPr>
          <p:cNvPr id="96" name="図 95" descr="挿絵, 部屋 が含まれている画像&#10;&#10;自動的に生成された説明">
            <a:extLst>
              <a:ext uri="{FF2B5EF4-FFF2-40B4-BE49-F238E27FC236}">
                <a16:creationId xmlns:a16="http://schemas.microsoft.com/office/drawing/2014/main" id="{D1EF99B3-8868-C0B7-D0F2-0BBB51630693}"/>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794" r="22779" b="66554"/>
          <a:stretch/>
        </p:blipFill>
        <p:spPr>
          <a:xfrm>
            <a:off x="5543792" y="2717320"/>
            <a:ext cx="270580" cy="255181"/>
          </a:xfrm>
          <a:prstGeom prst="rect">
            <a:avLst/>
          </a:prstGeom>
        </p:spPr>
      </p:pic>
      <p:pic>
        <p:nvPicPr>
          <p:cNvPr id="97" name="図 96" descr="挿絵, 部屋 が含まれている画像&#10;&#10;自動的に生成された説明">
            <a:extLst>
              <a:ext uri="{FF2B5EF4-FFF2-40B4-BE49-F238E27FC236}">
                <a16:creationId xmlns:a16="http://schemas.microsoft.com/office/drawing/2014/main" id="{5C51E228-FAD4-85F7-1DC2-06F9FB31F1A8}"/>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5685708" y="3332483"/>
            <a:ext cx="219660" cy="291893"/>
          </a:xfrm>
          <a:prstGeom prst="rect">
            <a:avLst/>
          </a:prstGeom>
        </p:spPr>
      </p:pic>
      <p:pic>
        <p:nvPicPr>
          <p:cNvPr id="98" name="図 97" descr="挿絵, 部屋 が含まれている画像&#10;&#10;自動的に生成された説明">
            <a:extLst>
              <a:ext uri="{FF2B5EF4-FFF2-40B4-BE49-F238E27FC236}">
                <a16:creationId xmlns:a16="http://schemas.microsoft.com/office/drawing/2014/main" id="{72E36BBD-5D7E-9D49-4ABC-0C60567B7C11}"/>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997352" y="2869061"/>
            <a:ext cx="205972" cy="262098"/>
          </a:xfrm>
          <a:prstGeom prst="rect">
            <a:avLst/>
          </a:prstGeom>
        </p:spPr>
      </p:pic>
      <p:sp>
        <p:nvSpPr>
          <p:cNvPr id="101" name="フリーフォーム: 図形 100">
            <a:extLst>
              <a:ext uri="{FF2B5EF4-FFF2-40B4-BE49-F238E27FC236}">
                <a16:creationId xmlns:a16="http://schemas.microsoft.com/office/drawing/2014/main" id="{9E408AB7-B2FA-88C3-7390-4FA38E6D868B}"/>
              </a:ext>
            </a:extLst>
          </p:cNvPr>
          <p:cNvSpPr/>
          <p:nvPr/>
        </p:nvSpPr>
        <p:spPr>
          <a:xfrm>
            <a:off x="1069537" y="1835836"/>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リーフォーム: 図形 103">
            <a:extLst>
              <a:ext uri="{FF2B5EF4-FFF2-40B4-BE49-F238E27FC236}">
                <a16:creationId xmlns:a16="http://schemas.microsoft.com/office/drawing/2014/main" id="{C8ECDF24-A306-0D02-4248-DB72A90C11B7}"/>
              </a:ext>
            </a:extLst>
          </p:cNvPr>
          <p:cNvSpPr/>
          <p:nvPr/>
        </p:nvSpPr>
        <p:spPr>
          <a:xfrm>
            <a:off x="423281" y="3968232"/>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3C18F3C4-4FAC-ABE2-E8E9-0C3C4184DF55}"/>
              </a:ext>
            </a:extLst>
          </p:cNvPr>
          <p:cNvSpPr/>
          <p:nvPr/>
        </p:nvSpPr>
        <p:spPr>
          <a:xfrm>
            <a:off x="4198410" y="4117391"/>
            <a:ext cx="4173441" cy="2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a:extLst>
              <a:ext uri="{FF2B5EF4-FFF2-40B4-BE49-F238E27FC236}">
                <a16:creationId xmlns:a16="http://schemas.microsoft.com/office/drawing/2014/main" id="{8FD352F1-389D-EA24-9A89-DF3B2DCC399F}"/>
              </a:ext>
            </a:extLst>
          </p:cNvPr>
          <p:cNvCxnSpPr/>
          <p:nvPr/>
        </p:nvCxnSpPr>
        <p:spPr>
          <a:xfrm>
            <a:off x="4589121" y="5292064"/>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C443F2B0-7252-5984-346D-F512A4747A16}"/>
              </a:ext>
            </a:extLst>
          </p:cNvPr>
          <p:cNvCxnSpPr/>
          <p:nvPr/>
        </p:nvCxnSpPr>
        <p:spPr>
          <a:xfrm>
            <a:off x="4575306" y="4954571"/>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F361B6DA-E9A8-BA21-E56F-9B8B8924F3B0}"/>
              </a:ext>
            </a:extLst>
          </p:cNvPr>
          <p:cNvCxnSpPr/>
          <p:nvPr/>
        </p:nvCxnSpPr>
        <p:spPr>
          <a:xfrm>
            <a:off x="4575306" y="4572056"/>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2D8C2542-B074-26B2-4FA3-85A8839BA924}"/>
              </a:ext>
            </a:extLst>
          </p:cNvPr>
          <p:cNvCxnSpPr/>
          <p:nvPr/>
        </p:nvCxnSpPr>
        <p:spPr>
          <a:xfrm>
            <a:off x="4575305" y="4220168"/>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CC162A3E-5AC6-0A97-58EC-D724374170E9}"/>
              </a:ext>
            </a:extLst>
          </p:cNvPr>
          <p:cNvCxnSpPr/>
          <p:nvPr/>
        </p:nvCxnSpPr>
        <p:spPr>
          <a:xfrm>
            <a:off x="4575304" y="6401861"/>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AC75DBA8-DFD1-91E2-6017-77DEC3F721B8}"/>
              </a:ext>
            </a:extLst>
          </p:cNvPr>
          <p:cNvCxnSpPr/>
          <p:nvPr/>
        </p:nvCxnSpPr>
        <p:spPr>
          <a:xfrm>
            <a:off x="4561489" y="6064368"/>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37F9313A-40CD-77AF-0AD2-CAA2E12EBA25}"/>
              </a:ext>
            </a:extLst>
          </p:cNvPr>
          <p:cNvCxnSpPr/>
          <p:nvPr/>
        </p:nvCxnSpPr>
        <p:spPr>
          <a:xfrm>
            <a:off x="4561489" y="5681853"/>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E7219661-99D6-4F6B-30D0-1A5DFBE0DEB5}"/>
              </a:ext>
            </a:extLst>
          </p:cNvPr>
          <p:cNvCxnSpPr>
            <a:cxnSpLocks/>
          </p:cNvCxnSpPr>
          <p:nvPr/>
        </p:nvCxnSpPr>
        <p:spPr>
          <a:xfrm>
            <a:off x="8304161" y="4724456"/>
            <a:ext cx="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BBD113D5-0519-4B2F-8071-4D755C868076}"/>
              </a:ext>
            </a:extLst>
          </p:cNvPr>
          <p:cNvCxnSpPr>
            <a:cxnSpLocks/>
          </p:cNvCxnSpPr>
          <p:nvPr/>
        </p:nvCxnSpPr>
        <p:spPr>
          <a:xfrm flipV="1">
            <a:off x="8165576" y="4220168"/>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C609C9D9-D727-7ECB-0664-4819A6C04D9A}"/>
              </a:ext>
            </a:extLst>
          </p:cNvPr>
          <p:cNvCxnSpPr>
            <a:cxnSpLocks/>
          </p:cNvCxnSpPr>
          <p:nvPr/>
        </p:nvCxnSpPr>
        <p:spPr>
          <a:xfrm flipV="1">
            <a:off x="4561489" y="4220168"/>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860E6C1F-AD48-5FB1-7DB0-960C746A69AC}"/>
              </a:ext>
            </a:extLst>
          </p:cNvPr>
          <p:cNvSpPr txBox="1"/>
          <p:nvPr/>
        </p:nvSpPr>
        <p:spPr>
          <a:xfrm>
            <a:off x="8209322" y="5100344"/>
            <a:ext cx="871749" cy="276999"/>
          </a:xfrm>
          <a:prstGeom prst="rect">
            <a:avLst/>
          </a:prstGeom>
          <a:noFill/>
        </p:spPr>
        <p:txBody>
          <a:bodyPr wrap="square" rtlCol="0">
            <a:spAutoFit/>
          </a:bodyPr>
          <a:lstStyle/>
          <a:p>
            <a:r>
              <a:rPr lang="ja-JP" altLang="en-US" sz="1200" dirty="0"/>
              <a:t>天の赤道</a:t>
            </a:r>
            <a:endParaRPr kumimoji="1" lang="ja-JP" altLang="en-US" sz="1200" dirty="0"/>
          </a:p>
        </p:txBody>
      </p:sp>
      <p:sp>
        <p:nvSpPr>
          <p:cNvPr id="124" name="テキスト ボックス 123">
            <a:extLst>
              <a:ext uri="{FF2B5EF4-FFF2-40B4-BE49-F238E27FC236}">
                <a16:creationId xmlns:a16="http://schemas.microsoft.com/office/drawing/2014/main" id="{0384B5B0-9BD6-178F-6603-4696BE0B4230}"/>
              </a:ext>
            </a:extLst>
          </p:cNvPr>
          <p:cNvSpPr txBox="1"/>
          <p:nvPr/>
        </p:nvSpPr>
        <p:spPr>
          <a:xfrm>
            <a:off x="8210337" y="4106002"/>
            <a:ext cx="871749" cy="276999"/>
          </a:xfrm>
          <a:prstGeom prst="rect">
            <a:avLst/>
          </a:prstGeom>
          <a:noFill/>
        </p:spPr>
        <p:txBody>
          <a:bodyPr wrap="square" rtlCol="0">
            <a:spAutoFit/>
          </a:bodyPr>
          <a:lstStyle/>
          <a:p>
            <a:r>
              <a:rPr lang="ja-JP" altLang="en-US" sz="1200" dirty="0"/>
              <a:t>天の北極</a:t>
            </a:r>
            <a:endParaRPr kumimoji="1" lang="ja-JP" altLang="en-US" sz="1200" dirty="0"/>
          </a:p>
        </p:txBody>
      </p:sp>
      <p:sp>
        <p:nvSpPr>
          <p:cNvPr id="125" name="テキスト ボックス 124">
            <a:extLst>
              <a:ext uri="{FF2B5EF4-FFF2-40B4-BE49-F238E27FC236}">
                <a16:creationId xmlns:a16="http://schemas.microsoft.com/office/drawing/2014/main" id="{CAF78908-0B51-5582-033F-3F4462ACDF84}"/>
              </a:ext>
            </a:extLst>
          </p:cNvPr>
          <p:cNvSpPr txBox="1"/>
          <p:nvPr/>
        </p:nvSpPr>
        <p:spPr>
          <a:xfrm>
            <a:off x="8217873" y="6194146"/>
            <a:ext cx="871749" cy="276999"/>
          </a:xfrm>
          <a:prstGeom prst="rect">
            <a:avLst/>
          </a:prstGeom>
          <a:noFill/>
        </p:spPr>
        <p:txBody>
          <a:bodyPr wrap="square" rtlCol="0">
            <a:spAutoFit/>
          </a:bodyPr>
          <a:lstStyle/>
          <a:p>
            <a:r>
              <a:rPr lang="ja-JP" altLang="en-US" sz="1200" dirty="0"/>
              <a:t>天の南極</a:t>
            </a:r>
            <a:endParaRPr kumimoji="1" lang="ja-JP" altLang="en-US" sz="1200" dirty="0"/>
          </a:p>
        </p:txBody>
      </p:sp>
      <p:cxnSp>
        <p:nvCxnSpPr>
          <p:cNvPr id="126" name="直線コネクタ 125">
            <a:extLst>
              <a:ext uri="{FF2B5EF4-FFF2-40B4-BE49-F238E27FC236}">
                <a16:creationId xmlns:a16="http://schemas.microsoft.com/office/drawing/2014/main" id="{724A8551-3837-9506-E672-09C28AD8E7DB}"/>
              </a:ext>
            </a:extLst>
          </p:cNvPr>
          <p:cNvCxnSpPr>
            <a:cxnSpLocks/>
          </p:cNvCxnSpPr>
          <p:nvPr/>
        </p:nvCxnSpPr>
        <p:spPr>
          <a:xfrm flipV="1">
            <a:off x="6349716" y="4220168"/>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AD89AE4B-14B9-C97E-5975-2E1B6A0AC4F5}"/>
              </a:ext>
            </a:extLst>
          </p:cNvPr>
          <p:cNvCxnSpPr>
            <a:cxnSpLocks/>
          </p:cNvCxnSpPr>
          <p:nvPr/>
        </p:nvCxnSpPr>
        <p:spPr>
          <a:xfrm flipV="1">
            <a:off x="7222718" y="4212055"/>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0532B95E-4E81-9A8F-4697-38241A383D0F}"/>
              </a:ext>
            </a:extLst>
          </p:cNvPr>
          <p:cNvCxnSpPr>
            <a:cxnSpLocks/>
          </p:cNvCxnSpPr>
          <p:nvPr/>
        </p:nvCxnSpPr>
        <p:spPr>
          <a:xfrm flipV="1">
            <a:off x="5446164" y="4220167"/>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2006385D-DCCE-3981-98A7-AEE9BFE23B6A}"/>
              </a:ext>
            </a:extLst>
          </p:cNvPr>
          <p:cNvSpPr txBox="1"/>
          <p:nvPr/>
        </p:nvSpPr>
        <p:spPr>
          <a:xfrm>
            <a:off x="7880847" y="3946729"/>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0</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0" name="テキスト ボックス 129">
            <a:extLst>
              <a:ext uri="{FF2B5EF4-FFF2-40B4-BE49-F238E27FC236}">
                <a16:creationId xmlns:a16="http://schemas.microsoft.com/office/drawing/2014/main" id="{0642B3C7-0834-3E25-A39E-A7366CCBCE92}"/>
              </a:ext>
            </a:extLst>
          </p:cNvPr>
          <p:cNvSpPr txBox="1"/>
          <p:nvPr/>
        </p:nvSpPr>
        <p:spPr>
          <a:xfrm>
            <a:off x="7035930" y="3961686"/>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6</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1" name="テキスト ボックス 130">
            <a:extLst>
              <a:ext uri="{FF2B5EF4-FFF2-40B4-BE49-F238E27FC236}">
                <a16:creationId xmlns:a16="http://schemas.microsoft.com/office/drawing/2014/main" id="{3B2F7F50-066C-09C3-FA78-C467A77CE990}"/>
              </a:ext>
            </a:extLst>
          </p:cNvPr>
          <p:cNvSpPr txBox="1"/>
          <p:nvPr/>
        </p:nvSpPr>
        <p:spPr>
          <a:xfrm>
            <a:off x="5236624" y="3952574"/>
            <a:ext cx="62325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18</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2" name="テキスト ボックス 131">
            <a:extLst>
              <a:ext uri="{FF2B5EF4-FFF2-40B4-BE49-F238E27FC236}">
                <a16:creationId xmlns:a16="http://schemas.microsoft.com/office/drawing/2014/main" id="{C2FA44F9-9508-573D-1DB0-8A09396D3219}"/>
              </a:ext>
            </a:extLst>
          </p:cNvPr>
          <p:cNvSpPr txBox="1"/>
          <p:nvPr/>
        </p:nvSpPr>
        <p:spPr>
          <a:xfrm>
            <a:off x="4530684" y="3961685"/>
            <a:ext cx="50347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24</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3" name="テキスト ボックス 132">
            <a:extLst>
              <a:ext uri="{FF2B5EF4-FFF2-40B4-BE49-F238E27FC236}">
                <a16:creationId xmlns:a16="http://schemas.microsoft.com/office/drawing/2014/main" id="{441D443E-BA7B-79A4-DA3D-84D78AEA66EC}"/>
              </a:ext>
            </a:extLst>
          </p:cNvPr>
          <p:cNvSpPr txBox="1"/>
          <p:nvPr/>
        </p:nvSpPr>
        <p:spPr>
          <a:xfrm>
            <a:off x="6129058" y="3969884"/>
            <a:ext cx="536757"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4" name="テキスト ボックス 133">
            <a:extLst>
              <a:ext uri="{FF2B5EF4-FFF2-40B4-BE49-F238E27FC236}">
                <a16:creationId xmlns:a16="http://schemas.microsoft.com/office/drawing/2014/main" id="{B7325C4C-8885-3869-7325-61E89854C045}"/>
              </a:ext>
            </a:extLst>
          </p:cNvPr>
          <p:cNvSpPr txBox="1"/>
          <p:nvPr/>
        </p:nvSpPr>
        <p:spPr>
          <a:xfrm>
            <a:off x="4116614" y="5120332"/>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0°</a:t>
            </a:r>
            <a:endParaRPr kumimoji="1" lang="ja-JP" altLang="en-US" sz="1200" dirty="0">
              <a:latin typeface="ＭＳ 明朝" panose="02020609040205080304" pitchFamily="17" charset="-128"/>
              <a:ea typeface="ＭＳ 明朝" panose="02020609040205080304" pitchFamily="17" charset="-128"/>
            </a:endParaRPr>
          </a:p>
        </p:txBody>
      </p:sp>
      <p:sp>
        <p:nvSpPr>
          <p:cNvPr id="135" name="テキスト ボックス 134">
            <a:extLst>
              <a:ext uri="{FF2B5EF4-FFF2-40B4-BE49-F238E27FC236}">
                <a16:creationId xmlns:a16="http://schemas.microsoft.com/office/drawing/2014/main" id="{09CAB163-03BC-9E28-0F75-2DA9B7A2994E}"/>
              </a:ext>
            </a:extLst>
          </p:cNvPr>
          <p:cNvSpPr txBox="1"/>
          <p:nvPr/>
        </p:nvSpPr>
        <p:spPr>
          <a:xfrm>
            <a:off x="4032262" y="4823345"/>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+30°</a:t>
            </a:r>
            <a:endParaRPr kumimoji="1" lang="ja-JP" altLang="en-US" sz="1200" dirty="0">
              <a:latin typeface="ＭＳ 明朝" panose="02020609040205080304" pitchFamily="17" charset="-128"/>
              <a:ea typeface="ＭＳ 明朝" panose="02020609040205080304" pitchFamily="17" charset="-128"/>
            </a:endParaRPr>
          </a:p>
        </p:txBody>
      </p:sp>
      <p:sp>
        <p:nvSpPr>
          <p:cNvPr id="136" name="テキスト ボックス 135">
            <a:extLst>
              <a:ext uri="{FF2B5EF4-FFF2-40B4-BE49-F238E27FC236}">
                <a16:creationId xmlns:a16="http://schemas.microsoft.com/office/drawing/2014/main" id="{C7B7BADE-911C-988B-995A-20773DAD982A}"/>
              </a:ext>
            </a:extLst>
          </p:cNvPr>
          <p:cNvSpPr txBox="1"/>
          <p:nvPr/>
        </p:nvSpPr>
        <p:spPr>
          <a:xfrm>
            <a:off x="4023099" y="4458274"/>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+60°</a:t>
            </a:r>
            <a:endParaRPr kumimoji="1" lang="ja-JP" altLang="en-US" sz="1200" dirty="0">
              <a:latin typeface="ＭＳ 明朝" panose="02020609040205080304" pitchFamily="17" charset="-128"/>
              <a:ea typeface="ＭＳ 明朝" panose="02020609040205080304" pitchFamily="17" charset="-128"/>
            </a:endParaRPr>
          </a:p>
        </p:txBody>
      </p:sp>
      <p:sp>
        <p:nvSpPr>
          <p:cNvPr id="137" name="テキスト ボックス 136">
            <a:extLst>
              <a:ext uri="{FF2B5EF4-FFF2-40B4-BE49-F238E27FC236}">
                <a16:creationId xmlns:a16="http://schemas.microsoft.com/office/drawing/2014/main" id="{F6A105A2-3EC6-3111-A455-3ADBF51F92FC}"/>
              </a:ext>
            </a:extLst>
          </p:cNvPr>
          <p:cNvSpPr txBox="1"/>
          <p:nvPr/>
        </p:nvSpPr>
        <p:spPr>
          <a:xfrm>
            <a:off x="4023099" y="4114442"/>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+90°</a:t>
            </a:r>
            <a:endParaRPr kumimoji="1" lang="ja-JP" altLang="en-US" sz="1200" dirty="0">
              <a:latin typeface="ＭＳ 明朝" panose="02020609040205080304" pitchFamily="17" charset="-128"/>
              <a:ea typeface="ＭＳ 明朝" panose="02020609040205080304" pitchFamily="17" charset="-128"/>
            </a:endParaRPr>
          </a:p>
        </p:txBody>
      </p:sp>
      <p:sp>
        <p:nvSpPr>
          <p:cNvPr id="138" name="テキスト ボックス 137">
            <a:extLst>
              <a:ext uri="{FF2B5EF4-FFF2-40B4-BE49-F238E27FC236}">
                <a16:creationId xmlns:a16="http://schemas.microsoft.com/office/drawing/2014/main" id="{1489ACA5-4336-DF8A-BB3F-0393B294B664}"/>
              </a:ext>
            </a:extLst>
          </p:cNvPr>
          <p:cNvSpPr txBox="1"/>
          <p:nvPr/>
        </p:nvSpPr>
        <p:spPr>
          <a:xfrm>
            <a:off x="3969884" y="5526610"/>
            <a:ext cx="685034"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‐30°</a:t>
            </a:r>
            <a:endParaRPr kumimoji="1" lang="ja-JP" altLang="en-US" sz="1200" dirty="0">
              <a:latin typeface="ＭＳ 明朝" panose="02020609040205080304" pitchFamily="17" charset="-128"/>
              <a:ea typeface="ＭＳ 明朝" panose="02020609040205080304" pitchFamily="17" charset="-128"/>
            </a:endParaRPr>
          </a:p>
        </p:txBody>
      </p:sp>
      <p:sp>
        <p:nvSpPr>
          <p:cNvPr id="139" name="テキスト ボックス 138">
            <a:extLst>
              <a:ext uri="{FF2B5EF4-FFF2-40B4-BE49-F238E27FC236}">
                <a16:creationId xmlns:a16="http://schemas.microsoft.com/office/drawing/2014/main" id="{282C6FD4-4A2D-9AC2-6815-BDB716072F80}"/>
              </a:ext>
            </a:extLst>
          </p:cNvPr>
          <p:cNvSpPr txBox="1"/>
          <p:nvPr/>
        </p:nvSpPr>
        <p:spPr>
          <a:xfrm>
            <a:off x="3952294" y="5920603"/>
            <a:ext cx="711396" cy="276999"/>
          </a:xfrm>
          <a:prstGeom prst="rect">
            <a:avLst/>
          </a:prstGeom>
          <a:noFill/>
        </p:spPr>
        <p:txBody>
          <a:bodyPr wrap="square" rtlCol="0">
            <a:spAutoFit/>
          </a:bodyPr>
          <a:lstStyle/>
          <a:p>
            <a:r>
              <a:rPr lang="ja-JP" altLang="en-US" sz="1200" dirty="0">
                <a:latin typeface="ＭＳ 明朝" panose="02020609040205080304" pitchFamily="17" charset="-128"/>
                <a:ea typeface="ＭＳ 明朝" panose="02020609040205080304" pitchFamily="17" charset="-128"/>
              </a:rPr>
              <a:t>－</a:t>
            </a:r>
            <a:r>
              <a:rPr lang="en-US" altLang="ja-JP" sz="1200" dirty="0">
                <a:latin typeface="ＭＳ 明朝" panose="02020609040205080304" pitchFamily="17" charset="-128"/>
                <a:ea typeface="ＭＳ 明朝" panose="02020609040205080304" pitchFamily="17" charset="-128"/>
              </a:rPr>
              <a:t>60°</a:t>
            </a:r>
            <a:endParaRPr kumimoji="1" lang="ja-JP" altLang="en-US" sz="1200" dirty="0">
              <a:latin typeface="ＭＳ 明朝" panose="02020609040205080304" pitchFamily="17" charset="-128"/>
              <a:ea typeface="ＭＳ 明朝" panose="02020609040205080304" pitchFamily="17" charset="-128"/>
            </a:endParaRPr>
          </a:p>
        </p:txBody>
      </p:sp>
      <p:sp>
        <p:nvSpPr>
          <p:cNvPr id="140" name="テキスト ボックス 139">
            <a:extLst>
              <a:ext uri="{FF2B5EF4-FFF2-40B4-BE49-F238E27FC236}">
                <a16:creationId xmlns:a16="http://schemas.microsoft.com/office/drawing/2014/main" id="{397546B2-8B83-822A-2389-1F6133DC37B8}"/>
              </a:ext>
            </a:extLst>
          </p:cNvPr>
          <p:cNvSpPr txBox="1"/>
          <p:nvPr/>
        </p:nvSpPr>
        <p:spPr>
          <a:xfrm>
            <a:off x="3936684" y="6239286"/>
            <a:ext cx="691258"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‐90°</a:t>
            </a:r>
            <a:endParaRPr kumimoji="1" lang="ja-JP" altLang="en-US" sz="1200" dirty="0">
              <a:latin typeface="ＭＳ 明朝" panose="02020609040205080304" pitchFamily="17" charset="-128"/>
              <a:ea typeface="ＭＳ 明朝" panose="02020609040205080304" pitchFamily="17" charset="-128"/>
            </a:endParaRPr>
          </a:p>
        </p:txBody>
      </p:sp>
      <p:sp>
        <p:nvSpPr>
          <p:cNvPr id="141" name="テキスト ボックス 140">
            <a:extLst>
              <a:ext uri="{FF2B5EF4-FFF2-40B4-BE49-F238E27FC236}">
                <a16:creationId xmlns:a16="http://schemas.microsoft.com/office/drawing/2014/main" id="{899C57E3-DC62-ED83-472C-7AB9F7D745C5}"/>
              </a:ext>
            </a:extLst>
          </p:cNvPr>
          <p:cNvSpPr txBox="1"/>
          <p:nvPr/>
        </p:nvSpPr>
        <p:spPr>
          <a:xfrm>
            <a:off x="7762542" y="6506765"/>
            <a:ext cx="642403" cy="276999"/>
          </a:xfrm>
          <a:prstGeom prst="rect">
            <a:avLst/>
          </a:prstGeom>
          <a:noFill/>
        </p:spPr>
        <p:txBody>
          <a:bodyPr wrap="square" rtlCol="0">
            <a:spAutoFit/>
          </a:bodyPr>
          <a:lstStyle/>
          <a:p>
            <a:r>
              <a:rPr lang="ja-JP" altLang="en-US" sz="1200" dirty="0"/>
              <a:t>春分点</a:t>
            </a:r>
            <a:endParaRPr kumimoji="1" lang="ja-JP" altLang="en-US" sz="1200" dirty="0"/>
          </a:p>
        </p:txBody>
      </p:sp>
      <p:sp>
        <p:nvSpPr>
          <p:cNvPr id="142" name="テキスト ボックス 141">
            <a:extLst>
              <a:ext uri="{FF2B5EF4-FFF2-40B4-BE49-F238E27FC236}">
                <a16:creationId xmlns:a16="http://schemas.microsoft.com/office/drawing/2014/main" id="{D7639AC5-BBE3-8DB3-4EB8-BDF356E3CBFB}"/>
              </a:ext>
            </a:extLst>
          </p:cNvPr>
          <p:cNvSpPr txBox="1"/>
          <p:nvPr/>
        </p:nvSpPr>
        <p:spPr>
          <a:xfrm>
            <a:off x="4170391" y="6512603"/>
            <a:ext cx="642403" cy="276999"/>
          </a:xfrm>
          <a:prstGeom prst="rect">
            <a:avLst/>
          </a:prstGeom>
          <a:noFill/>
        </p:spPr>
        <p:txBody>
          <a:bodyPr wrap="square" rtlCol="0">
            <a:spAutoFit/>
          </a:bodyPr>
          <a:lstStyle/>
          <a:p>
            <a:r>
              <a:rPr lang="ja-JP" altLang="en-US" sz="1200" dirty="0"/>
              <a:t>春分点</a:t>
            </a:r>
            <a:endParaRPr kumimoji="1" lang="ja-JP" altLang="en-US" sz="1200" dirty="0"/>
          </a:p>
        </p:txBody>
      </p:sp>
      <p:sp>
        <p:nvSpPr>
          <p:cNvPr id="143" name="テキスト ボックス 142">
            <a:extLst>
              <a:ext uri="{FF2B5EF4-FFF2-40B4-BE49-F238E27FC236}">
                <a16:creationId xmlns:a16="http://schemas.microsoft.com/office/drawing/2014/main" id="{E396CF39-0179-8511-5DA6-F01B75BF5EC6}"/>
              </a:ext>
            </a:extLst>
          </p:cNvPr>
          <p:cNvSpPr txBox="1"/>
          <p:nvPr/>
        </p:nvSpPr>
        <p:spPr>
          <a:xfrm>
            <a:off x="6076234" y="6475458"/>
            <a:ext cx="642403" cy="276999"/>
          </a:xfrm>
          <a:prstGeom prst="rect">
            <a:avLst/>
          </a:prstGeom>
          <a:noFill/>
        </p:spPr>
        <p:txBody>
          <a:bodyPr wrap="square" rtlCol="0">
            <a:spAutoFit/>
          </a:bodyPr>
          <a:lstStyle/>
          <a:p>
            <a:r>
              <a:rPr lang="ja-JP" altLang="en-US" sz="1200" dirty="0"/>
              <a:t>秋分点</a:t>
            </a:r>
            <a:endParaRPr kumimoji="1" lang="ja-JP" altLang="en-US" sz="1200" dirty="0"/>
          </a:p>
        </p:txBody>
      </p:sp>
      <p:sp>
        <p:nvSpPr>
          <p:cNvPr id="145" name="楕円 144">
            <a:extLst>
              <a:ext uri="{FF2B5EF4-FFF2-40B4-BE49-F238E27FC236}">
                <a16:creationId xmlns:a16="http://schemas.microsoft.com/office/drawing/2014/main" id="{063C2DD1-5F6A-7BB9-2276-E9221BA98C49}"/>
              </a:ext>
            </a:extLst>
          </p:cNvPr>
          <p:cNvSpPr/>
          <p:nvPr/>
        </p:nvSpPr>
        <p:spPr>
          <a:xfrm>
            <a:off x="5972887" y="5320561"/>
            <a:ext cx="99525" cy="1088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楕円 146">
            <a:extLst>
              <a:ext uri="{FF2B5EF4-FFF2-40B4-BE49-F238E27FC236}">
                <a16:creationId xmlns:a16="http://schemas.microsoft.com/office/drawing/2014/main" id="{C5998926-D57B-E43B-223F-EE065A7DA7B8}"/>
              </a:ext>
            </a:extLst>
          </p:cNvPr>
          <p:cNvSpPr/>
          <p:nvPr/>
        </p:nvSpPr>
        <p:spPr>
          <a:xfrm>
            <a:off x="4933482" y="1501827"/>
            <a:ext cx="187606" cy="18626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a:extLst>
              <a:ext uri="{FF2B5EF4-FFF2-40B4-BE49-F238E27FC236}">
                <a16:creationId xmlns:a16="http://schemas.microsoft.com/office/drawing/2014/main" id="{567A5727-9C35-CE3F-4C36-E4082A79F0AD}"/>
              </a:ext>
            </a:extLst>
          </p:cNvPr>
          <p:cNvSpPr/>
          <p:nvPr/>
        </p:nvSpPr>
        <p:spPr>
          <a:xfrm>
            <a:off x="6767104" y="5146292"/>
            <a:ext cx="99525" cy="10885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148">
            <a:extLst>
              <a:ext uri="{FF2B5EF4-FFF2-40B4-BE49-F238E27FC236}">
                <a16:creationId xmlns:a16="http://schemas.microsoft.com/office/drawing/2014/main" id="{A13E97F5-D1F4-9C0F-2DF4-74EBF65CC727}"/>
              </a:ext>
            </a:extLst>
          </p:cNvPr>
          <p:cNvSpPr/>
          <p:nvPr/>
        </p:nvSpPr>
        <p:spPr>
          <a:xfrm>
            <a:off x="4526265" y="2020934"/>
            <a:ext cx="187606" cy="1862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フリーフォーム: 図形 153">
            <a:extLst>
              <a:ext uri="{FF2B5EF4-FFF2-40B4-BE49-F238E27FC236}">
                <a16:creationId xmlns:a16="http://schemas.microsoft.com/office/drawing/2014/main" id="{AC9D75DD-EC31-630E-16B4-C64A4974B84A}"/>
              </a:ext>
            </a:extLst>
          </p:cNvPr>
          <p:cNvSpPr/>
          <p:nvPr/>
        </p:nvSpPr>
        <p:spPr>
          <a:xfrm>
            <a:off x="5098732" y="1657237"/>
            <a:ext cx="203200" cy="1308100"/>
          </a:xfrm>
          <a:custGeom>
            <a:avLst/>
            <a:gdLst>
              <a:gd name="connsiteX0" fmla="*/ 203200 w 203200"/>
              <a:gd name="connsiteY0" fmla="*/ 1308100 h 1308100"/>
              <a:gd name="connsiteX1" fmla="*/ 6350 w 203200"/>
              <a:gd name="connsiteY1" fmla="*/ 0 h 1308100"/>
              <a:gd name="connsiteX2" fmla="*/ 6350 w 203200"/>
              <a:gd name="connsiteY2" fmla="*/ 0 h 1308100"/>
              <a:gd name="connsiteX3" fmla="*/ 0 w 203200"/>
              <a:gd name="connsiteY3" fmla="*/ 158750 h 1308100"/>
              <a:gd name="connsiteX0" fmla="*/ 203200 w 203200"/>
              <a:gd name="connsiteY0" fmla="*/ 1308100 h 1308100"/>
              <a:gd name="connsiteX1" fmla="*/ 171450 w 203200"/>
              <a:gd name="connsiteY1" fmla="*/ 635000 h 1308100"/>
              <a:gd name="connsiteX2" fmla="*/ 6350 w 203200"/>
              <a:gd name="connsiteY2" fmla="*/ 0 h 1308100"/>
              <a:gd name="connsiteX3" fmla="*/ 6350 w 203200"/>
              <a:gd name="connsiteY3" fmla="*/ 0 h 1308100"/>
              <a:gd name="connsiteX4" fmla="*/ 0 w 203200"/>
              <a:gd name="connsiteY4" fmla="*/ 158750 h 1308100"/>
              <a:gd name="connsiteX0" fmla="*/ 203200 w 203200"/>
              <a:gd name="connsiteY0" fmla="*/ 1308100 h 1308100"/>
              <a:gd name="connsiteX1" fmla="*/ 171450 w 203200"/>
              <a:gd name="connsiteY1" fmla="*/ 635000 h 1308100"/>
              <a:gd name="connsiteX2" fmla="*/ 120968 w 203200"/>
              <a:gd name="connsiteY2" fmla="*/ 311263 h 1308100"/>
              <a:gd name="connsiteX3" fmla="*/ 6350 w 203200"/>
              <a:gd name="connsiteY3" fmla="*/ 0 h 1308100"/>
              <a:gd name="connsiteX4" fmla="*/ 6350 w 203200"/>
              <a:gd name="connsiteY4" fmla="*/ 0 h 1308100"/>
              <a:gd name="connsiteX5" fmla="*/ 0 w 203200"/>
              <a:gd name="connsiteY5" fmla="*/ 158750 h 13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1308100">
                <a:moveTo>
                  <a:pt x="203200" y="1308100"/>
                </a:moveTo>
                <a:cubicBezTo>
                  <a:pt x="169333" y="1083733"/>
                  <a:pt x="205317" y="859367"/>
                  <a:pt x="171450" y="635000"/>
                </a:cubicBezTo>
                <a:cubicBezTo>
                  <a:pt x="148273" y="529204"/>
                  <a:pt x="144145" y="417059"/>
                  <a:pt x="120968" y="311263"/>
                </a:cubicBezTo>
                <a:lnTo>
                  <a:pt x="6350" y="0"/>
                </a:lnTo>
                <a:lnTo>
                  <a:pt x="6350" y="0"/>
                </a:lnTo>
                <a:lnTo>
                  <a:pt x="0" y="158750"/>
                </a:lnTo>
              </a:path>
            </a:pathLst>
          </a:cu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フリーフォーム: 図形 155">
            <a:extLst>
              <a:ext uri="{FF2B5EF4-FFF2-40B4-BE49-F238E27FC236}">
                <a16:creationId xmlns:a16="http://schemas.microsoft.com/office/drawing/2014/main" id="{A3D6E4BF-D2E0-A3FC-5487-C61B921BF3E7}"/>
              </a:ext>
            </a:extLst>
          </p:cNvPr>
          <p:cNvSpPr/>
          <p:nvPr/>
        </p:nvSpPr>
        <p:spPr>
          <a:xfrm>
            <a:off x="4546600" y="1993900"/>
            <a:ext cx="615950" cy="1714500"/>
          </a:xfrm>
          <a:custGeom>
            <a:avLst/>
            <a:gdLst>
              <a:gd name="connsiteX0" fmla="*/ 615950 w 615950"/>
              <a:gd name="connsiteY0" fmla="*/ 1714500 h 1714500"/>
              <a:gd name="connsiteX1" fmla="*/ 25400 w 615950"/>
              <a:gd name="connsiteY1" fmla="*/ 6350 h 1714500"/>
              <a:gd name="connsiteX2" fmla="*/ 25400 w 615950"/>
              <a:gd name="connsiteY2" fmla="*/ 6350 h 1714500"/>
              <a:gd name="connsiteX3" fmla="*/ 25400 w 615950"/>
              <a:gd name="connsiteY3" fmla="*/ 6350 h 1714500"/>
              <a:gd name="connsiteX4" fmla="*/ 0 w 615950"/>
              <a:gd name="connsiteY4" fmla="*/ 0 h 1714500"/>
              <a:gd name="connsiteX0" fmla="*/ 615950 w 615950"/>
              <a:gd name="connsiteY0" fmla="*/ 1714500 h 1714500"/>
              <a:gd name="connsiteX1" fmla="*/ 393700 w 615950"/>
              <a:gd name="connsiteY1" fmla="*/ 781050 h 1714500"/>
              <a:gd name="connsiteX2" fmla="*/ 25400 w 615950"/>
              <a:gd name="connsiteY2" fmla="*/ 6350 h 1714500"/>
              <a:gd name="connsiteX3" fmla="*/ 25400 w 615950"/>
              <a:gd name="connsiteY3" fmla="*/ 6350 h 1714500"/>
              <a:gd name="connsiteX4" fmla="*/ 25400 w 615950"/>
              <a:gd name="connsiteY4" fmla="*/ 6350 h 1714500"/>
              <a:gd name="connsiteX5" fmla="*/ 0 w 615950"/>
              <a:gd name="connsiteY5" fmla="*/ 0 h 1714500"/>
              <a:gd name="connsiteX0" fmla="*/ 615950 w 615950"/>
              <a:gd name="connsiteY0" fmla="*/ 1714500 h 1714500"/>
              <a:gd name="connsiteX1" fmla="*/ 552450 w 615950"/>
              <a:gd name="connsiteY1" fmla="*/ 1314450 h 1714500"/>
              <a:gd name="connsiteX2" fmla="*/ 393700 w 615950"/>
              <a:gd name="connsiteY2" fmla="*/ 781050 h 1714500"/>
              <a:gd name="connsiteX3" fmla="*/ 25400 w 615950"/>
              <a:gd name="connsiteY3" fmla="*/ 6350 h 1714500"/>
              <a:gd name="connsiteX4" fmla="*/ 25400 w 615950"/>
              <a:gd name="connsiteY4" fmla="*/ 6350 h 1714500"/>
              <a:gd name="connsiteX5" fmla="*/ 25400 w 615950"/>
              <a:gd name="connsiteY5" fmla="*/ 6350 h 1714500"/>
              <a:gd name="connsiteX6" fmla="*/ 0 w 615950"/>
              <a:gd name="connsiteY6" fmla="*/ 0 h 1714500"/>
              <a:gd name="connsiteX0" fmla="*/ 615950 w 615950"/>
              <a:gd name="connsiteY0" fmla="*/ 1714500 h 1714500"/>
              <a:gd name="connsiteX1" fmla="*/ 552450 w 615950"/>
              <a:gd name="connsiteY1" fmla="*/ 1314450 h 1714500"/>
              <a:gd name="connsiteX2" fmla="*/ 393700 w 615950"/>
              <a:gd name="connsiteY2" fmla="*/ 781050 h 1714500"/>
              <a:gd name="connsiteX3" fmla="*/ 215900 w 615950"/>
              <a:gd name="connsiteY3" fmla="*/ 355600 h 1714500"/>
              <a:gd name="connsiteX4" fmla="*/ 25400 w 615950"/>
              <a:gd name="connsiteY4" fmla="*/ 6350 h 1714500"/>
              <a:gd name="connsiteX5" fmla="*/ 25400 w 615950"/>
              <a:gd name="connsiteY5" fmla="*/ 6350 h 1714500"/>
              <a:gd name="connsiteX6" fmla="*/ 25400 w 615950"/>
              <a:gd name="connsiteY6" fmla="*/ 6350 h 1714500"/>
              <a:gd name="connsiteX7" fmla="*/ 0 w 615950"/>
              <a:gd name="connsiteY7"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950" h="1714500">
                <a:moveTo>
                  <a:pt x="615950" y="1714500"/>
                </a:moveTo>
                <a:cubicBezTo>
                  <a:pt x="599017" y="1647825"/>
                  <a:pt x="589492" y="1470025"/>
                  <a:pt x="552450" y="1314450"/>
                </a:cubicBezTo>
                <a:cubicBezTo>
                  <a:pt x="515408" y="1158875"/>
                  <a:pt x="452967" y="939800"/>
                  <a:pt x="393700" y="781050"/>
                </a:cubicBezTo>
                <a:cubicBezTo>
                  <a:pt x="328083" y="641350"/>
                  <a:pt x="281517" y="495300"/>
                  <a:pt x="215900" y="355600"/>
                </a:cubicBezTo>
                <a:lnTo>
                  <a:pt x="25400" y="6350"/>
                </a:lnTo>
                <a:lnTo>
                  <a:pt x="25400" y="6350"/>
                </a:lnTo>
                <a:lnTo>
                  <a:pt x="25400" y="6350"/>
                </a:lnTo>
                <a:lnTo>
                  <a:pt x="0" y="0"/>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矢印: 右 156">
            <a:extLst>
              <a:ext uri="{FF2B5EF4-FFF2-40B4-BE49-F238E27FC236}">
                <a16:creationId xmlns:a16="http://schemas.microsoft.com/office/drawing/2014/main" id="{5F48586E-EEEE-FA47-F79C-4F39FC959DB2}"/>
              </a:ext>
            </a:extLst>
          </p:cNvPr>
          <p:cNvSpPr/>
          <p:nvPr/>
        </p:nvSpPr>
        <p:spPr>
          <a:xfrm>
            <a:off x="6123512" y="5380224"/>
            <a:ext cx="638125" cy="55605"/>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矢印: 右 158">
            <a:extLst>
              <a:ext uri="{FF2B5EF4-FFF2-40B4-BE49-F238E27FC236}">
                <a16:creationId xmlns:a16="http://schemas.microsoft.com/office/drawing/2014/main" id="{F45519CC-FC09-8C51-47C5-2D0F910E758E}"/>
              </a:ext>
            </a:extLst>
          </p:cNvPr>
          <p:cNvSpPr/>
          <p:nvPr/>
        </p:nvSpPr>
        <p:spPr>
          <a:xfrm rot="16200000">
            <a:off x="6749359" y="5338044"/>
            <a:ext cx="144799" cy="45719"/>
          </a:xfrm>
          <a:prstGeom prst="rightArrow">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6D486BCD-9908-62D1-FE64-E6C4FA789862}"/>
              </a:ext>
            </a:extLst>
          </p:cNvPr>
          <p:cNvSpPr txBox="1"/>
          <p:nvPr/>
        </p:nvSpPr>
        <p:spPr>
          <a:xfrm>
            <a:off x="5168835" y="1594957"/>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61" name="テキスト ボックス 160">
            <a:extLst>
              <a:ext uri="{FF2B5EF4-FFF2-40B4-BE49-F238E27FC236}">
                <a16:creationId xmlns:a16="http://schemas.microsoft.com/office/drawing/2014/main" id="{BEF571AE-87BB-A4FD-8DE7-286DBAF38CB8}"/>
              </a:ext>
            </a:extLst>
          </p:cNvPr>
          <p:cNvSpPr txBox="1"/>
          <p:nvPr/>
        </p:nvSpPr>
        <p:spPr>
          <a:xfrm>
            <a:off x="5749589" y="5423362"/>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62" name="テキスト ボックス 161">
            <a:extLst>
              <a:ext uri="{FF2B5EF4-FFF2-40B4-BE49-F238E27FC236}">
                <a16:creationId xmlns:a16="http://schemas.microsoft.com/office/drawing/2014/main" id="{35E6870C-38F9-1743-7FB7-F1AF2FDE5739}"/>
              </a:ext>
            </a:extLst>
          </p:cNvPr>
          <p:cNvSpPr txBox="1"/>
          <p:nvPr/>
        </p:nvSpPr>
        <p:spPr>
          <a:xfrm>
            <a:off x="4681160" y="2107275"/>
            <a:ext cx="540006" cy="276999"/>
          </a:xfrm>
          <a:prstGeom prst="rect">
            <a:avLst/>
          </a:prstGeom>
          <a:noFill/>
        </p:spPr>
        <p:txBody>
          <a:bodyPr wrap="square" rtlCol="0">
            <a:spAutoFit/>
          </a:bodyPr>
          <a:lstStyle/>
          <a:p>
            <a:r>
              <a:rPr kumimoji="1" lang="ja-JP" altLang="en-US" sz="1200" dirty="0"/>
              <a:t>金星</a:t>
            </a:r>
          </a:p>
        </p:txBody>
      </p:sp>
      <p:sp>
        <p:nvSpPr>
          <p:cNvPr id="163" name="テキスト ボックス 162">
            <a:extLst>
              <a:ext uri="{FF2B5EF4-FFF2-40B4-BE49-F238E27FC236}">
                <a16:creationId xmlns:a16="http://schemas.microsoft.com/office/drawing/2014/main" id="{1A4E52C9-021E-5F41-D654-802E850FFE9F}"/>
              </a:ext>
            </a:extLst>
          </p:cNvPr>
          <p:cNvSpPr txBox="1"/>
          <p:nvPr/>
        </p:nvSpPr>
        <p:spPr>
          <a:xfrm>
            <a:off x="6616697" y="4776316"/>
            <a:ext cx="540006" cy="276999"/>
          </a:xfrm>
          <a:prstGeom prst="rect">
            <a:avLst/>
          </a:prstGeom>
          <a:noFill/>
        </p:spPr>
        <p:txBody>
          <a:bodyPr wrap="square" rtlCol="0">
            <a:spAutoFit/>
          </a:bodyPr>
          <a:lstStyle/>
          <a:p>
            <a:r>
              <a:rPr kumimoji="1" lang="ja-JP" altLang="en-US" sz="1200" dirty="0"/>
              <a:t>金星</a:t>
            </a:r>
          </a:p>
        </p:txBody>
      </p:sp>
      <p:sp>
        <p:nvSpPr>
          <p:cNvPr id="164" name="Text Box 5">
            <a:extLst>
              <a:ext uri="{FF2B5EF4-FFF2-40B4-BE49-F238E27FC236}">
                <a16:creationId xmlns:a16="http://schemas.microsoft.com/office/drawing/2014/main" id="{3371BF8F-B25F-FA64-9492-DBDD5CF30BC2}"/>
              </a:ext>
            </a:extLst>
          </p:cNvPr>
          <p:cNvSpPr txBox="1">
            <a:spLocks noChangeArrowheads="1"/>
          </p:cNvSpPr>
          <p:nvPr/>
        </p:nvSpPr>
        <p:spPr bwMode="auto">
          <a:xfrm>
            <a:off x="6453035" y="746959"/>
            <a:ext cx="2619015" cy="178510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ＭＳ 明朝" panose="02020609040205080304" pitchFamily="17" charset="-128"/>
                <a:ea typeface="ＭＳ 明朝" panose="02020609040205080304" pitchFamily="17" charset="-128"/>
              </a:rPr>
              <a:t>太陽、金星は天の北極を中心に回っている。望遠鏡を天の北極にセットし天の北極などを中心とした座標で太陽から金星を入れる</a:t>
            </a:r>
            <a:r>
              <a:rPr lang="ja-JP" altLang="en-US" sz="2000" dirty="0">
                <a:latin typeface="ＭＳ 明朝" panose="02020609040205080304" pitchFamily="17" charset="-128"/>
                <a:ea typeface="ＭＳ 明朝" panose="02020609040205080304" pitchFamily="17" charset="-128"/>
              </a:rPr>
              <a:t>。</a:t>
            </a:r>
            <a:endParaRPr lang="en-US" altLang="ja-JP" sz="2000" dirty="0">
              <a:latin typeface="ＭＳ 明朝" panose="02020609040205080304" pitchFamily="17" charset="-128"/>
              <a:ea typeface="ＭＳ 明朝" panose="02020609040205080304" pitchFamily="17" charset="-128"/>
            </a:endParaRPr>
          </a:p>
        </p:txBody>
      </p:sp>
      <p:sp>
        <p:nvSpPr>
          <p:cNvPr id="4" name="テキスト ボックス 2">
            <a:extLst>
              <a:ext uri="{FF2B5EF4-FFF2-40B4-BE49-F238E27FC236}">
                <a16:creationId xmlns:a16="http://schemas.microsoft.com/office/drawing/2014/main" id="{675A4D2E-8571-F1F0-6191-2427E3553120}"/>
              </a:ext>
            </a:extLst>
          </p:cNvPr>
          <p:cNvSpPr txBox="1">
            <a:spLocks noChangeArrowheads="1"/>
          </p:cNvSpPr>
          <p:nvPr/>
        </p:nvSpPr>
        <p:spPr bwMode="auto">
          <a:xfrm>
            <a:off x="6519683" y="3759162"/>
            <a:ext cx="568441"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赤経</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テキスト ボックス 2">
            <a:extLst>
              <a:ext uri="{FF2B5EF4-FFF2-40B4-BE49-F238E27FC236}">
                <a16:creationId xmlns:a16="http://schemas.microsoft.com/office/drawing/2014/main" id="{F6E0D34C-B3DC-7FB3-AF7E-87B3E6C63787}"/>
              </a:ext>
            </a:extLst>
          </p:cNvPr>
          <p:cNvSpPr txBox="1">
            <a:spLocks noChangeArrowheads="1"/>
          </p:cNvSpPr>
          <p:nvPr/>
        </p:nvSpPr>
        <p:spPr bwMode="auto">
          <a:xfrm>
            <a:off x="3418133" y="5261769"/>
            <a:ext cx="568441"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赤緯</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312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60809" y="3071"/>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望遠鏡で金星をみつける方法</a:t>
            </a:r>
          </a:p>
        </p:txBody>
      </p:sp>
      <p:pic>
        <p:nvPicPr>
          <p:cNvPr id="4" name="図 3">
            <a:extLst>
              <a:ext uri="{FF2B5EF4-FFF2-40B4-BE49-F238E27FC236}">
                <a16:creationId xmlns:a16="http://schemas.microsoft.com/office/drawing/2014/main" id="{4213148D-887C-D5AC-0288-D6D53424E0F2}"/>
              </a:ext>
            </a:extLst>
          </p:cNvPr>
          <p:cNvPicPr>
            <a:picLocks noChangeAspect="1"/>
          </p:cNvPicPr>
          <p:nvPr/>
        </p:nvPicPr>
        <p:blipFill>
          <a:blip r:embed="rId3"/>
          <a:stretch>
            <a:fillRect/>
          </a:stretch>
        </p:blipFill>
        <p:spPr>
          <a:xfrm>
            <a:off x="134759" y="807631"/>
            <a:ext cx="8154474" cy="4711812"/>
          </a:xfrm>
          <a:prstGeom prst="rect">
            <a:avLst/>
          </a:prstGeom>
        </p:spPr>
      </p:pic>
      <p:cxnSp>
        <p:nvCxnSpPr>
          <p:cNvPr id="9" name="直線矢印コネクタ 8">
            <a:extLst>
              <a:ext uri="{FF2B5EF4-FFF2-40B4-BE49-F238E27FC236}">
                <a16:creationId xmlns:a16="http://schemas.microsoft.com/office/drawing/2014/main" id="{89265436-07D7-AB36-505D-FF7C6A3B48F5}"/>
              </a:ext>
            </a:extLst>
          </p:cNvPr>
          <p:cNvCxnSpPr/>
          <p:nvPr/>
        </p:nvCxnSpPr>
        <p:spPr>
          <a:xfrm flipV="1">
            <a:off x="2861981" y="3319463"/>
            <a:ext cx="630007" cy="180488"/>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30A2029A-2B2A-CA20-C306-D8EA7E8A9D96}"/>
              </a:ext>
            </a:extLst>
          </p:cNvPr>
          <p:cNvCxnSpPr>
            <a:cxnSpLocks/>
          </p:cNvCxnSpPr>
          <p:nvPr/>
        </p:nvCxnSpPr>
        <p:spPr>
          <a:xfrm flipV="1">
            <a:off x="3497826" y="3248998"/>
            <a:ext cx="624169" cy="84845"/>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B4F9D8AC-2B1D-6E8E-6BA9-C64DFFD9777F}"/>
              </a:ext>
            </a:extLst>
          </p:cNvPr>
          <p:cNvCxnSpPr>
            <a:cxnSpLocks/>
          </p:cNvCxnSpPr>
          <p:nvPr/>
        </p:nvCxnSpPr>
        <p:spPr>
          <a:xfrm>
            <a:off x="4121995" y="3248998"/>
            <a:ext cx="630007" cy="0"/>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7A97057-0D59-4C25-DF35-28C0862AC9D8}"/>
              </a:ext>
            </a:extLst>
          </p:cNvPr>
          <p:cNvCxnSpPr>
            <a:cxnSpLocks/>
          </p:cNvCxnSpPr>
          <p:nvPr/>
        </p:nvCxnSpPr>
        <p:spPr>
          <a:xfrm>
            <a:off x="4752002" y="3253146"/>
            <a:ext cx="360004" cy="66317"/>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138E2D5-E1BD-754B-8CB9-B59735A13820}"/>
              </a:ext>
            </a:extLst>
          </p:cNvPr>
          <p:cNvCxnSpPr>
            <a:cxnSpLocks/>
          </p:cNvCxnSpPr>
          <p:nvPr/>
        </p:nvCxnSpPr>
        <p:spPr>
          <a:xfrm flipV="1">
            <a:off x="5112006" y="2971800"/>
            <a:ext cx="37844" cy="314504"/>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C70EAB8-EA9B-2A98-7B2B-EF15A2905BA7}"/>
              </a:ext>
            </a:extLst>
          </p:cNvPr>
          <p:cNvCxnSpPr>
            <a:cxnSpLocks/>
          </p:cNvCxnSpPr>
          <p:nvPr/>
        </p:nvCxnSpPr>
        <p:spPr>
          <a:xfrm flipV="1">
            <a:off x="5160128" y="2618991"/>
            <a:ext cx="0" cy="352809"/>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
            <a:extLst>
              <a:ext uri="{FF2B5EF4-FFF2-40B4-BE49-F238E27FC236}">
                <a16:creationId xmlns:a16="http://schemas.microsoft.com/office/drawing/2014/main" id="{6D5C1576-156B-C99E-69DA-6C10FA2F94FB}"/>
              </a:ext>
            </a:extLst>
          </p:cNvPr>
          <p:cNvSpPr txBox="1">
            <a:spLocks noChangeArrowheads="1"/>
          </p:cNvSpPr>
          <p:nvPr/>
        </p:nvSpPr>
        <p:spPr bwMode="auto">
          <a:xfrm>
            <a:off x="134759" y="5603278"/>
            <a:ext cx="8352285" cy="6828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28600" indent="-228600" algn="just"/>
            <a: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太陽を導入し、赤経方向の左（西）へ　</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時間</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分）ずらす。</a:t>
            </a:r>
          </a:p>
          <a:p>
            <a:pPr marL="228600" indent="-228600" algn="just"/>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赤緯方向へ、上（天頂側）へ　</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7.2°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ずらす</a:t>
            </a:r>
            <a:r>
              <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24" name="楕円 23">
            <a:extLst>
              <a:ext uri="{FF2B5EF4-FFF2-40B4-BE49-F238E27FC236}">
                <a16:creationId xmlns:a16="http://schemas.microsoft.com/office/drawing/2014/main" id="{7791A662-CDE5-4BE9-2B2F-0807EA6B29BD}"/>
              </a:ext>
            </a:extLst>
          </p:cNvPr>
          <p:cNvSpPr/>
          <p:nvPr/>
        </p:nvSpPr>
        <p:spPr>
          <a:xfrm>
            <a:off x="206950" y="554193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25" name="楕円 24">
            <a:extLst>
              <a:ext uri="{FF2B5EF4-FFF2-40B4-BE49-F238E27FC236}">
                <a16:creationId xmlns:a16="http://schemas.microsoft.com/office/drawing/2014/main" id="{E5988663-68CF-EA50-0093-D820774E4B6C}"/>
              </a:ext>
            </a:extLst>
          </p:cNvPr>
          <p:cNvSpPr/>
          <p:nvPr/>
        </p:nvSpPr>
        <p:spPr>
          <a:xfrm>
            <a:off x="206951" y="5975614"/>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26" name="楕円 25">
            <a:extLst>
              <a:ext uri="{FF2B5EF4-FFF2-40B4-BE49-F238E27FC236}">
                <a16:creationId xmlns:a16="http://schemas.microsoft.com/office/drawing/2014/main" id="{1C76B333-175D-C847-934C-AE173B1E562C}"/>
              </a:ext>
            </a:extLst>
          </p:cNvPr>
          <p:cNvSpPr/>
          <p:nvPr/>
        </p:nvSpPr>
        <p:spPr>
          <a:xfrm>
            <a:off x="3761991" y="3296674"/>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27" name="楕円 26">
            <a:extLst>
              <a:ext uri="{FF2B5EF4-FFF2-40B4-BE49-F238E27FC236}">
                <a16:creationId xmlns:a16="http://schemas.microsoft.com/office/drawing/2014/main" id="{42EBFD51-8297-15BB-3540-1E75E48427EC}"/>
              </a:ext>
            </a:extLst>
          </p:cNvPr>
          <p:cNvSpPr/>
          <p:nvPr/>
        </p:nvSpPr>
        <p:spPr>
          <a:xfrm>
            <a:off x="5172451" y="2857234"/>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013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部分円 8">
            <a:extLst>
              <a:ext uri="{FF2B5EF4-FFF2-40B4-BE49-F238E27FC236}">
                <a16:creationId xmlns:a16="http://schemas.microsoft.com/office/drawing/2014/main" id="{0B5425D8-7991-94A4-CE5D-7B3D2243F49B}"/>
              </a:ext>
            </a:extLst>
          </p:cNvPr>
          <p:cNvSpPr/>
          <p:nvPr/>
        </p:nvSpPr>
        <p:spPr>
          <a:xfrm rot="10800000">
            <a:off x="69874" y="746525"/>
            <a:ext cx="5387848" cy="5387848"/>
          </a:xfrm>
          <a:prstGeom prst="pie">
            <a:avLst>
              <a:gd name="adj1" fmla="val 21596655"/>
              <a:gd name="adj2" fmla="val 10803891"/>
            </a:avLst>
          </a:prstGeom>
          <a:no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部分円 10">
            <a:extLst>
              <a:ext uri="{FF2B5EF4-FFF2-40B4-BE49-F238E27FC236}">
                <a16:creationId xmlns:a16="http://schemas.microsoft.com/office/drawing/2014/main" id="{DECB13AE-5A89-224E-EC9E-E780D4469ED1}"/>
              </a:ext>
            </a:extLst>
          </p:cNvPr>
          <p:cNvSpPr/>
          <p:nvPr/>
        </p:nvSpPr>
        <p:spPr>
          <a:xfrm rot="10800000">
            <a:off x="137179" y="3667472"/>
            <a:ext cx="5387848" cy="5387848"/>
          </a:xfrm>
          <a:prstGeom prst="pie">
            <a:avLst>
              <a:gd name="adj1" fmla="val 21596655"/>
              <a:gd name="adj2" fmla="val 10803891"/>
            </a:avLst>
          </a:prstGeom>
          <a:no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 name="直線コネクタ 1">
            <a:extLst>
              <a:ext uri="{FF2B5EF4-FFF2-40B4-BE49-F238E27FC236}">
                <a16:creationId xmlns:a16="http://schemas.microsoft.com/office/drawing/2014/main" id="{11F78016-C726-DE21-7974-60B7D0E49070}"/>
              </a:ext>
            </a:extLst>
          </p:cNvPr>
          <p:cNvCxnSpPr>
            <a:cxnSpLocks/>
          </p:cNvCxnSpPr>
          <p:nvPr/>
        </p:nvCxnSpPr>
        <p:spPr>
          <a:xfrm>
            <a:off x="2064206" y="2272277"/>
            <a:ext cx="846418" cy="0"/>
          </a:xfrm>
          <a:prstGeom prst="line">
            <a:avLst/>
          </a:prstGeom>
          <a:noFill/>
          <a:ln w="6350" cap="flat" cmpd="sng" algn="ctr">
            <a:solidFill>
              <a:sysClr val="windowText" lastClr="000000"/>
            </a:solidFill>
            <a:prstDash val="dashDot"/>
            <a:miter lim="800000"/>
          </a:ln>
          <a:effectLst/>
        </p:spPr>
      </p:cxnSp>
      <p:cxnSp>
        <p:nvCxnSpPr>
          <p:cNvPr id="3" name="直線コネクタ 2">
            <a:extLst>
              <a:ext uri="{FF2B5EF4-FFF2-40B4-BE49-F238E27FC236}">
                <a16:creationId xmlns:a16="http://schemas.microsoft.com/office/drawing/2014/main" id="{DC3A5F48-5EDE-7642-737A-9FDB3BD66318}"/>
              </a:ext>
            </a:extLst>
          </p:cNvPr>
          <p:cNvCxnSpPr/>
          <p:nvPr/>
        </p:nvCxnSpPr>
        <p:spPr>
          <a:xfrm flipH="1">
            <a:off x="247745" y="1228565"/>
            <a:ext cx="3713480" cy="2130425"/>
          </a:xfrm>
          <a:prstGeom prst="line">
            <a:avLst/>
          </a:prstGeom>
          <a:noFill/>
          <a:ln w="6350" cap="flat" cmpd="sng" algn="ctr">
            <a:solidFill>
              <a:sysClr val="windowText" lastClr="000000"/>
            </a:solidFill>
            <a:prstDash val="dashDot"/>
            <a:miter lim="800000"/>
          </a:ln>
          <a:effectLst/>
        </p:spPr>
      </p:cxnSp>
      <p:sp>
        <p:nvSpPr>
          <p:cNvPr id="5" name="テキスト ボックス 2">
            <a:extLst>
              <a:ext uri="{FF2B5EF4-FFF2-40B4-BE49-F238E27FC236}">
                <a16:creationId xmlns:a16="http://schemas.microsoft.com/office/drawing/2014/main" id="{59F57B3B-246B-F490-A509-F09FFCAA1EE1}"/>
              </a:ext>
            </a:extLst>
          </p:cNvPr>
          <p:cNvSpPr txBox="1">
            <a:spLocks noChangeArrowheads="1"/>
          </p:cNvSpPr>
          <p:nvPr/>
        </p:nvSpPr>
        <p:spPr bwMode="auto">
          <a:xfrm>
            <a:off x="3847662" y="1116757"/>
            <a:ext cx="1603473"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8" name="直線矢印コネクタ 7">
            <a:extLst>
              <a:ext uri="{FF2B5EF4-FFF2-40B4-BE49-F238E27FC236}">
                <a16:creationId xmlns:a16="http://schemas.microsoft.com/office/drawing/2014/main" id="{3BC68E57-10C8-3594-6066-4A41C72EEAA7}"/>
              </a:ext>
            </a:extLst>
          </p:cNvPr>
          <p:cNvCxnSpPr/>
          <p:nvPr/>
        </p:nvCxnSpPr>
        <p:spPr>
          <a:xfrm flipH="1">
            <a:off x="2070295" y="1366003"/>
            <a:ext cx="1558290" cy="8566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 Box 32">
            <a:extLst>
              <a:ext uri="{FF2B5EF4-FFF2-40B4-BE49-F238E27FC236}">
                <a16:creationId xmlns:a16="http://schemas.microsoft.com/office/drawing/2014/main" id="{1115B1EE-208D-522A-06E5-2354109036A1}"/>
              </a:ext>
            </a:extLst>
          </p:cNvPr>
          <p:cNvSpPr txBox="1">
            <a:spLocks noChangeArrowheads="1"/>
          </p:cNvSpPr>
          <p:nvPr/>
        </p:nvSpPr>
        <p:spPr bwMode="auto">
          <a:xfrm>
            <a:off x="1517086" y="2011063"/>
            <a:ext cx="5699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 name="Text Box 37">
            <a:extLst>
              <a:ext uri="{FF2B5EF4-FFF2-40B4-BE49-F238E27FC236}">
                <a16:creationId xmlns:a16="http://schemas.microsoft.com/office/drawing/2014/main" id="{65E62B41-3094-82E0-A35C-1713F940A236}"/>
              </a:ext>
            </a:extLst>
          </p:cNvPr>
          <p:cNvSpPr txBox="1">
            <a:spLocks noChangeArrowheads="1"/>
          </p:cNvSpPr>
          <p:nvPr/>
        </p:nvSpPr>
        <p:spPr bwMode="auto">
          <a:xfrm>
            <a:off x="3110163" y="1138311"/>
            <a:ext cx="56991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金星</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Text Box 41">
            <a:extLst>
              <a:ext uri="{FF2B5EF4-FFF2-40B4-BE49-F238E27FC236}">
                <a16:creationId xmlns:a16="http://schemas.microsoft.com/office/drawing/2014/main" id="{A0D10823-38EF-C044-749A-5A3F458221C5}"/>
              </a:ext>
            </a:extLst>
          </p:cNvPr>
          <p:cNvSpPr txBox="1">
            <a:spLocks noChangeArrowheads="1"/>
          </p:cNvSpPr>
          <p:nvPr/>
        </p:nvSpPr>
        <p:spPr bwMode="auto">
          <a:xfrm>
            <a:off x="2512243" y="3414144"/>
            <a:ext cx="3778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Text Box 24">
            <a:extLst>
              <a:ext uri="{FF2B5EF4-FFF2-40B4-BE49-F238E27FC236}">
                <a16:creationId xmlns:a16="http://schemas.microsoft.com/office/drawing/2014/main" id="{E0EF7DD4-B447-F31B-D2FF-244080AE0500}"/>
              </a:ext>
            </a:extLst>
          </p:cNvPr>
          <p:cNvSpPr txBox="1">
            <a:spLocks noChangeArrowheads="1"/>
          </p:cNvSpPr>
          <p:nvPr/>
        </p:nvSpPr>
        <p:spPr bwMode="auto">
          <a:xfrm>
            <a:off x="5389161" y="3420985"/>
            <a:ext cx="377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 name="楕円 18">
            <a:extLst>
              <a:ext uri="{FF2B5EF4-FFF2-40B4-BE49-F238E27FC236}">
                <a16:creationId xmlns:a16="http://schemas.microsoft.com/office/drawing/2014/main" id="{75BEF32F-4EB4-E2DF-D2C0-FC88F157C999}"/>
              </a:ext>
            </a:extLst>
          </p:cNvPr>
          <p:cNvSpPr/>
          <p:nvPr/>
        </p:nvSpPr>
        <p:spPr>
          <a:xfrm>
            <a:off x="2064206" y="2186800"/>
            <a:ext cx="114300" cy="114300"/>
          </a:xfrm>
          <a:prstGeom prst="ellipse">
            <a:avLst/>
          </a:prstGeom>
          <a:solidFill>
            <a:srgbClr val="FFC000"/>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楕円 19">
            <a:extLst>
              <a:ext uri="{FF2B5EF4-FFF2-40B4-BE49-F238E27FC236}">
                <a16:creationId xmlns:a16="http://schemas.microsoft.com/office/drawing/2014/main" id="{E909C1DC-D33B-65A2-8016-EB464A801CA8}"/>
              </a:ext>
            </a:extLst>
          </p:cNvPr>
          <p:cNvSpPr/>
          <p:nvPr/>
        </p:nvSpPr>
        <p:spPr>
          <a:xfrm>
            <a:off x="3589617" y="1321913"/>
            <a:ext cx="114300" cy="114300"/>
          </a:xfrm>
          <a:prstGeom prst="ellipse">
            <a:avLst/>
          </a:prstGeom>
          <a:solidFill>
            <a:srgbClr val="4472C4">
              <a:lumMod val="40000"/>
              <a:lumOff val="6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吹き出し: 角を丸めた四角形 11">
            <a:extLst>
              <a:ext uri="{FF2B5EF4-FFF2-40B4-BE49-F238E27FC236}">
                <a16:creationId xmlns:a16="http://schemas.microsoft.com/office/drawing/2014/main" id="{69355E10-352D-8414-1B8F-8C03DEEEAFF3}"/>
              </a:ext>
            </a:extLst>
          </p:cNvPr>
          <p:cNvSpPr>
            <a:spLocks noChangeArrowheads="1"/>
          </p:cNvSpPr>
          <p:nvPr/>
        </p:nvSpPr>
        <p:spPr bwMode="auto">
          <a:xfrm>
            <a:off x="1353660" y="3975841"/>
            <a:ext cx="1258387" cy="344488"/>
          </a:xfrm>
          <a:prstGeom prst="wedgeRoundRectCallout">
            <a:avLst>
              <a:gd name="adj1" fmla="val 60907"/>
              <a:gd name="adj2" fmla="val 57444"/>
              <a:gd name="adj3" fmla="val 16667"/>
            </a:avLst>
          </a:prstGeom>
          <a:noFill/>
          <a:ln w="9525">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rgbClr val="00B0F0"/>
              </a:solidFill>
              <a:effectLst/>
            </a:endParaRPr>
          </a:p>
        </p:txBody>
      </p:sp>
      <p:sp>
        <p:nvSpPr>
          <p:cNvPr id="22" name="四角形: 1 つの角を丸める 21">
            <a:extLst>
              <a:ext uri="{FF2B5EF4-FFF2-40B4-BE49-F238E27FC236}">
                <a16:creationId xmlns:a16="http://schemas.microsoft.com/office/drawing/2014/main" id="{A904F46B-C88E-089E-8EDA-42F826C8548C}"/>
              </a:ext>
            </a:extLst>
          </p:cNvPr>
          <p:cNvSpPr/>
          <p:nvPr/>
        </p:nvSpPr>
        <p:spPr>
          <a:xfrm rot="19836897">
            <a:off x="1741240" y="4341862"/>
            <a:ext cx="2356130" cy="46453"/>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3" name="直線コネクタ 22">
            <a:extLst>
              <a:ext uri="{FF2B5EF4-FFF2-40B4-BE49-F238E27FC236}">
                <a16:creationId xmlns:a16="http://schemas.microsoft.com/office/drawing/2014/main" id="{716976C3-4571-7969-49D9-4D02CF2602AA}"/>
              </a:ext>
            </a:extLst>
          </p:cNvPr>
          <p:cNvCxnSpPr/>
          <p:nvPr/>
        </p:nvCxnSpPr>
        <p:spPr>
          <a:xfrm>
            <a:off x="2763538" y="762989"/>
            <a:ext cx="46990" cy="54000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AE39F313-0ECB-3990-2F3A-AE0AEAF93118}"/>
              </a:ext>
            </a:extLst>
          </p:cNvPr>
          <p:cNvSpPr/>
          <p:nvPr/>
        </p:nvSpPr>
        <p:spPr>
          <a:xfrm>
            <a:off x="2137272" y="4582140"/>
            <a:ext cx="114300" cy="114300"/>
          </a:xfrm>
          <a:prstGeom prst="ellipse">
            <a:avLst/>
          </a:prstGeom>
          <a:solidFill>
            <a:srgbClr val="FFC000"/>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楕円 24">
            <a:extLst>
              <a:ext uri="{FF2B5EF4-FFF2-40B4-BE49-F238E27FC236}">
                <a16:creationId xmlns:a16="http://schemas.microsoft.com/office/drawing/2014/main" id="{22378671-8EAC-993B-F23E-34CD042E020E}"/>
              </a:ext>
            </a:extLst>
          </p:cNvPr>
          <p:cNvSpPr/>
          <p:nvPr/>
        </p:nvSpPr>
        <p:spPr>
          <a:xfrm>
            <a:off x="3659367" y="3776960"/>
            <a:ext cx="114300" cy="114300"/>
          </a:xfrm>
          <a:prstGeom prst="ellipse">
            <a:avLst/>
          </a:prstGeom>
          <a:solidFill>
            <a:srgbClr val="4472C4">
              <a:lumMod val="40000"/>
              <a:lumOff val="6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6" name="直線矢印コネクタ 25">
            <a:extLst>
              <a:ext uri="{FF2B5EF4-FFF2-40B4-BE49-F238E27FC236}">
                <a16:creationId xmlns:a16="http://schemas.microsoft.com/office/drawing/2014/main" id="{A884CF48-5C32-6A23-9173-CCDC58A0659B}"/>
              </a:ext>
            </a:extLst>
          </p:cNvPr>
          <p:cNvCxnSpPr/>
          <p:nvPr/>
        </p:nvCxnSpPr>
        <p:spPr>
          <a:xfrm flipV="1">
            <a:off x="2178506" y="4415279"/>
            <a:ext cx="796925" cy="472440"/>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8D3AC52E-792E-9941-8CAD-BFA9456512AB}"/>
              </a:ext>
            </a:extLst>
          </p:cNvPr>
          <p:cNvGrpSpPr/>
          <p:nvPr/>
        </p:nvGrpSpPr>
        <p:grpSpPr>
          <a:xfrm rot="1857514">
            <a:off x="1963600" y="4948612"/>
            <a:ext cx="130175" cy="209550"/>
            <a:chOff x="0" y="0"/>
            <a:chExt cx="130755" cy="209934"/>
          </a:xfrm>
        </p:grpSpPr>
        <p:cxnSp>
          <p:nvCxnSpPr>
            <p:cNvPr id="29" name="直線コネクタ 28">
              <a:extLst>
                <a:ext uri="{FF2B5EF4-FFF2-40B4-BE49-F238E27FC236}">
                  <a16:creationId xmlns:a16="http://schemas.microsoft.com/office/drawing/2014/main" id="{AFED3192-C92D-7B1B-0A6D-A73E3C7162F3}"/>
                </a:ext>
              </a:extLst>
            </p:cNvPr>
            <p:cNvCxnSpPr/>
            <p:nvPr/>
          </p:nvCxnSpPr>
          <p:spPr>
            <a:xfrm flipV="1">
              <a:off x="0" y="135172"/>
              <a:ext cx="125604" cy="74762"/>
            </a:xfrm>
            <a:prstGeom prst="line">
              <a:avLst/>
            </a:prstGeom>
            <a:noFill/>
            <a:ln w="6350" cap="flat" cmpd="sng" algn="ctr">
              <a:solidFill>
                <a:sysClr val="windowText" lastClr="000000"/>
              </a:solidFill>
              <a:prstDash val="solid"/>
              <a:miter lim="800000"/>
            </a:ln>
            <a:effectLst/>
          </p:spPr>
        </p:cxnSp>
        <p:cxnSp>
          <p:nvCxnSpPr>
            <p:cNvPr id="30" name="直線コネクタ 29">
              <a:extLst>
                <a:ext uri="{FF2B5EF4-FFF2-40B4-BE49-F238E27FC236}">
                  <a16:creationId xmlns:a16="http://schemas.microsoft.com/office/drawing/2014/main" id="{04A55EA4-2F06-F368-525D-C5F7747EA209}"/>
                </a:ext>
              </a:extLst>
            </p:cNvPr>
            <p:cNvCxnSpPr/>
            <p:nvPr/>
          </p:nvCxnSpPr>
          <p:spPr>
            <a:xfrm flipH="1" flipV="1">
              <a:off x="55659" y="0"/>
              <a:ext cx="75096" cy="131970"/>
            </a:xfrm>
            <a:prstGeom prst="line">
              <a:avLst/>
            </a:prstGeom>
            <a:noFill/>
            <a:ln w="6350" cap="flat" cmpd="sng" algn="ctr">
              <a:solidFill>
                <a:sysClr val="windowText" lastClr="000000"/>
              </a:solidFill>
              <a:prstDash val="solid"/>
              <a:miter lim="800000"/>
            </a:ln>
            <a:effectLst/>
          </p:spPr>
        </p:cxnSp>
      </p:grpSp>
      <p:cxnSp>
        <p:nvCxnSpPr>
          <p:cNvPr id="31" name="直線矢印コネクタ 30">
            <a:extLst>
              <a:ext uri="{FF2B5EF4-FFF2-40B4-BE49-F238E27FC236}">
                <a16:creationId xmlns:a16="http://schemas.microsoft.com/office/drawing/2014/main" id="{F5E4F94C-C350-4290-F916-C12C105D5A27}"/>
              </a:ext>
            </a:extLst>
          </p:cNvPr>
          <p:cNvCxnSpPr/>
          <p:nvPr/>
        </p:nvCxnSpPr>
        <p:spPr>
          <a:xfrm flipH="1">
            <a:off x="2118857" y="3848715"/>
            <a:ext cx="1558290" cy="856615"/>
          </a:xfrm>
          <a:prstGeom prst="straightConnector1">
            <a:avLst/>
          </a:prstGeom>
          <a:noFill/>
          <a:ln w="6350" cap="flat" cmpd="sng" algn="ctr">
            <a:solidFill>
              <a:srgbClr val="4472C4"/>
            </a:solidFill>
            <a:prstDash val="solid"/>
            <a:miter lim="800000"/>
            <a:headEnd type="triangle"/>
            <a:tailEnd type="triangle"/>
          </a:ln>
          <a:effectLst/>
        </p:spPr>
      </p:cxnSp>
      <p:sp>
        <p:nvSpPr>
          <p:cNvPr id="32" name="AutoShape 10">
            <a:extLst>
              <a:ext uri="{FF2B5EF4-FFF2-40B4-BE49-F238E27FC236}">
                <a16:creationId xmlns:a16="http://schemas.microsoft.com/office/drawing/2014/main" id="{18FE7815-023D-2180-A5C2-A220DFF2ACA7}"/>
              </a:ext>
            </a:extLst>
          </p:cNvPr>
          <p:cNvSpPr>
            <a:spLocks noChangeArrowheads="1"/>
          </p:cNvSpPr>
          <p:nvPr/>
        </p:nvSpPr>
        <p:spPr bwMode="auto">
          <a:xfrm>
            <a:off x="1108951" y="1506545"/>
            <a:ext cx="1404578" cy="342900"/>
          </a:xfrm>
          <a:prstGeom prst="wedgeRoundRectCallout">
            <a:avLst>
              <a:gd name="adj1" fmla="val 60907"/>
              <a:gd name="adj2" fmla="val 57444"/>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rgbClr val="00B0F0"/>
              </a:solidFill>
              <a:effectLst/>
            </a:endParaRPr>
          </a:p>
        </p:txBody>
      </p:sp>
      <p:cxnSp>
        <p:nvCxnSpPr>
          <p:cNvPr id="33" name="直線矢印コネクタ 32">
            <a:extLst>
              <a:ext uri="{FF2B5EF4-FFF2-40B4-BE49-F238E27FC236}">
                <a16:creationId xmlns:a16="http://schemas.microsoft.com/office/drawing/2014/main" id="{A35E5574-D65C-B2C6-6085-16E6BC4FEEBE}"/>
              </a:ext>
            </a:extLst>
          </p:cNvPr>
          <p:cNvCxnSpPr/>
          <p:nvPr/>
        </p:nvCxnSpPr>
        <p:spPr>
          <a:xfrm flipV="1">
            <a:off x="2968487" y="3940155"/>
            <a:ext cx="800735" cy="478155"/>
          </a:xfrm>
          <a:prstGeom prst="straightConnector1">
            <a:avLst/>
          </a:prstGeom>
          <a:noFill/>
          <a:ln w="6350" cap="flat" cmpd="sng" algn="ctr">
            <a:solidFill>
              <a:srgbClr val="92D050"/>
            </a:solidFill>
            <a:prstDash val="solid"/>
            <a:miter lim="800000"/>
            <a:headEnd type="triangle"/>
            <a:tailEnd type="triangle"/>
          </a:ln>
          <a:effectLst/>
        </p:spPr>
      </p:cxnSp>
      <p:sp>
        <p:nvSpPr>
          <p:cNvPr id="36" name="楕円 35">
            <a:extLst>
              <a:ext uri="{FF2B5EF4-FFF2-40B4-BE49-F238E27FC236}">
                <a16:creationId xmlns:a16="http://schemas.microsoft.com/office/drawing/2014/main" id="{5E6814A0-6EB7-C5EB-84DE-6F1E5C5F5413}"/>
              </a:ext>
            </a:extLst>
          </p:cNvPr>
          <p:cNvSpPr/>
          <p:nvPr/>
        </p:nvSpPr>
        <p:spPr>
          <a:xfrm>
            <a:off x="1814796" y="5750046"/>
            <a:ext cx="260350" cy="247015"/>
          </a:xfrm>
          <a:prstGeom prst="ellipse">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7" name="直線矢印コネクタ 36">
            <a:extLst>
              <a:ext uri="{FF2B5EF4-FFF2-40B4-BE49-F238E27FC236}">
                <a16:creationId xmlns:a16="http://schemas.microsoft.com/office/drawing/2014/main" id="{11F74525-7856-F977-9040-6A7290E1E46F}"/>
              </a:ext>
            </a:extLst>
          </p:cNvPr>
          <p:cNvCxnSpPr>
            <a:cxnSpLocks/>
          </p:cNvCxnSpPr>
          <p:nvPr/>
        </p:nvCxnSpPr>
        <p:spPr>
          <a:xfrm>
            <a:off x="1914582" y="4963376"/>
            <a:ext cx="0" cy="803107"/>
          </a:xfrm>
          <a:prstGeom prst="straightConnector1">
            <a:avLst/>
          </a:prstGeom>
          <a:noFill/>
          <a:ln w="12700" cap="flat" cmpd="sng" algn="ctr">
            <a:solidFill>
              <a:srgbClr val="00B050"/>
            </a:solidFill>
            <a:prstDash val="solid"/>
            <a:miter lim="800000"/>
            <a:tailEnd type="triangle"/>
          </a:ln>
          <a:effectLst/>
        </p:spPr>
      </p:cxnSp>
      <p:sp>
        <p:nvSpPr>
          <p:cNvPr id="39" name="AutoShape 4">
            <a:extLst>
              <a:ext uri="{FF2B5EF4-FFF2-40B4-BE49-F238E27FC236}">
                <a16:creationId xmlns:a16="http://schemas.microsoft.com/office/drawing/2014/main" id="{7AA96724-142A-1F77-9789-07C66EB3554E}"/>
              </a:ext>
            </a:extLst>
          </p:cNvPr>
          <p:cNvSpPr>
            <a:spLocks noChangeArrowheads="1"/>
          </p:cNvSpPr>
          <p:nvPr/>
        </p:nvSpPr>
        <p:spPr bwMode="auto">
          <a:xfrm>
            <a:off x="3051231" y="1736140"/>
            <a:ext cx="1475232" cy="413714"/>
          </a:xfrm>
          <a:prstGeom prst="wedgeRoundRectCallout">
            <a:avLst>
              <a:gd name="adj1" fmla="val -74060"/>
              <a:gd name="adj2" fmla="val 29782"/>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effectLst/>
                <a:latin typeface="游明朝" panose="02020400000000000000" pitchFamily="18" charset="-128"/>
                <a:ea typeface="游明朝" panose="02020400000000000000" pitchFamily="18" charset="-128"/>
                <a:cs typeface="Times New Roman" panose="02020603050405020304" pitchFamily="18" charset="0"/>
              </a:rPr>
              <a:t>地平線に対しての公転面の角度</a:t>
            </a:r>
            <a:endParaRPr kumimoji="0" lang="ja-JP" altLang="ja-JP" sz="1800" b="0" i="0" u="none" strike="noStrike" cap="none" normalizeH="0" baseline="0" dirty="0">
              <a:ln>
                <a:noFill/>
              </a:ln>
              <a:effectLst/>
            </a:endParaRPr>
          </a:p>
        </p:txBody>
      </p:sp>
      <p:sp>
        <p:nvSpPr>
          <p:cNvPr id="47" name="Rectangle 49">
            <a:extLst>
              <a:ext uri="{FF2B5EF4-FFF2-40B4-BE49-F238E27FC236}">
                <a16:creationId xmlns:a16="http://schemas.microsoft.com/office/drawing/2014/main" id="{DF503C38-650C-CAF7-4D5A-DF3EC4728533}"/>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8" name="Rectangle 51">
            <a:extLst>
              <a:ext uri="{FF2B5EF4-FFF2-40B4-BE49-F238E27FC236}">
                <a16:creationId xmlns:a16="http://schemas.microsoft.com/office/drawing/2014/main" id="{2EE8E473-3475-923C-C669-C16321251563}"/>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54">
            <a:extLst>
              <a:ext uri="{FF2B5EF4-FFF2-40B4-BE49-F238E27FC236}">
                <a16:creationId xmlns:a16="http://schemas.microsoft.com/office/drawing/2014/main" id="{56F7CCBB-8C5A-C0E5-A753-FAF152FE8E5F}"/>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57">
            <a:extLst>
              <a:ext uri="{FF2B5EF4-FFF2-40B4-BE49-F238E27FC236}">
                <a16:creationId xmlns:a16="http://schemas.microsoft.com/office/drawing/2014/main" id="{AFF32639-194A-32DD-DB1B-06BB448350FC}"/>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64">
            <a:extLst>
              <a:ext uri="{FF2B5EF4-FFF2-40B4-BE49-F238E27FC236}">
                <a16:creationId xmlns:a16="http://schemas.microsoft.com/office/drawing/2014/main" id="{D6B5EAF2-F18D-DF19-6FF9-491D21D0E12A}"/>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3" name="Rectangle 2">
            <a:extLst>
              <a:ext uri="{FF2B5EF4-FFF2-40B4-BE49-F238E27FC236}">
                <a16:creationId xmlns:a16="http://schemas.microsoft.com/office/drawing/2014/main" id="{3598CD84-C6CF-87AC-A8F2-A59C4011A1DA}"/>
              </a:ext>
            </a:extLst>
          </p:cNvPr>
          <p:cNvSpPr txBox="1">
            <a:spLocks noChangeArrowheads="1"/>
          </p:cNvSpPr>
          <p:nvPr/>
        </p:nvSpPr>
        <p:spPr bwMode="gray">
          <a:xfrm>
            <a:off x="96961" y="65777"/>
            <a:ext cx="9046563" cy="63333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a:t>
            </a:r>
            <a:r>
              <a:rPr lang="ja-JP" altLang="en-US" sz="1400" kern="0" dirty="0">
                <a:ea typeface="ＭＳ Ｐゴシック" panose="020B0600070205080204" pitchFamily="50" charset="-128"/>
              </a:rPr>
              <a:t>（さんかくぎ）</a:t>
            </a:r>
            <a:r>
              <a:rPr lang="ja-JP" altLang="en-US" sz="3200" kern="0" dirty="0">
                <a:ea typeface="ＭＳ Ｐゴシック" panose="020B0600070205080204" pitchFamily="50" charset="-128"/>
              </a:rPr>
              <a:t>による金星の見つけ方　</a:t>
            </a:r>
            <a:r>
              <a:rPr lang="en-US" altLang="ja-JP" sz="1600" b="1" kern="0" dirty="0">
                <a:ea typeface="ＭＳ Ｐゴシック" panose="020B0600070205080204" pitchFamily="50" charset="-128"/>
              </a:rPr>
              <a:t>2023</a:t>
            </a:r>
            <a:r>
              <a:rPr lang="ja-JP" altLang="en-US" sz="1600" b="1" kern="0" dirty="0">
                <a:ea typeface="ＭＳ Ｐゴシック" panose="020B0600070205080204" pitchFamily="50" charset="-128"/>
              </a:rPr>
              <a:t>年</a:t>
            </a:r>
            <a:r>
              <a:rPr lang="en-US" altLang="ja-JP" sz="1600" b="1" kern="0" dirty="0">
                <a:ea typeface="ＭＳ Ｐゴシック" panose="020B0600070205080204" pitchFamily="50" charset="-128"/>
              </a:rPr>
              <a:t>10</a:t>
            </a:r>
            <a:r>
              <a:rPr lang="ja-JP" altLang="en-US" sz="1600" b="1" kern="0" dirty="0">
                <a:ea typeface="ＭＳ Ｐゴシック" panose="020B0600070205080204" pitchFamily="50" charset="-128"/>
              </a:rPr>
              <a:t>月</a:t>
            </a:r>
            <a:r>
              <a:rPr lang="en-US" altLang="ja-JP" sz="1600" b="1" kern="0" dirty="0">
                <a:ea typeface="ＭＳ Ｐゴシック" panose="020B0600070205080204" pitchFamily="50" charset="-128"/>
              </a:rPr>
              <a:t>16</a:t>
            </a:r>
            <a:r>
              <a:rPr lang="ja-JP" altLang="en-US" sz="1600" b="1" kern="0" dirty="0">
                <a:ea typeface="ＭＳ Ｐゴシック" panose="020B0600070205080204" pitchFamily="50" charset="-128"/>
              </a:rPr>
              <a:t>日改訂版</a:t>
            </a:r>
          </a:p>
        </p:txBody>
      </p:sp>
      <p:sp>
        <p:nvSpPr>
          <p:cNvPr id="54" name="Text Box 5">
            <a:extLst>
              <a:ext uri="{FF2B5EF4-FFF2-40B4-BE49-F238E27FC236}">
                <a16:creationId xmlns:a16="http://schemas.microsoft.com/office/drawing/2014/main" id="{58CE40CB-4F28-A88B-3ADB-EF60A5BDFDA6}"/>
              </a:ext>
            </a:extLst>
          </p:cNvPr>
          <p:cNvSpPr txBox="1">
            <a:spLocks noChangeArrowheads="1"/>
          </p:cNvSpPr>
          <p:nvPr/>
        </p:nvSpPr>
        <p:spPr bwMode="auto">
          <a:xfrm>
            <a:off x="6365357" y="4446041"/>
            <a:ext cx="2603027" cy="203132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ＭＳ 明朝" panose="02020609040205080304" pitchFamily="17" charset="-128"/>
                <a:ea typeface="ＭＳ 明朝" panose="02020609040205080304" pitchFamily="17" charset="-128"/>
              </a:rPr>
              <a:t>太陽の通り道（黄道面）に沿って金星は回っている。太陽の位置を基準とし、地平線に対しての黄道面の傾きと離角から金星を見つける。</a:t>
            </a:r>
            <a:endParaRPr lang="en-US" altLang="ja-JP" sz="1800" dirty="0">
              <a:latin typeface="ＭＳ 明朝" panose="02020609040205080304" pitchFamily="17" charset="-128"/>
              <a:ea typeface="ＭＳ 明朝" panose="02020609040205080304" pitchFamily="17" charset="-128"/>
            </a:endParaRPr>
          </a:p>
        </p:txBody>
      </p:sp>
      <p:sp>
        <p:nvSpPr>
          <p:cNvPr id="55" name="楕円 54">
            <a:extLst>
              <a:ext uri="{FF2B5EF4-FFF2-40B4-BE49-F238E27FC236}">
                <a16:creationId xmlns:a16="http://schemas.microsoft.com/office/drawing/2014/main" id="{C20662A1-3CB9-6ECC-25E4-CD0146266B6F}"/>
              </a:ext>
            </a:extLst>
          </p:cNvPr>
          <p:cNvSpPr/>
          <p:nvPr/>
        </p:nvSpPr>
        <p:spPr>
          <a:xfrm>
            <a:off x="7469373" y="2189616"/>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BEBE86AC-0E60-B8A4-F2A9-481C54869366}"/>
              </a:ext>
            </a:extLst>
          </p:cNvPr>
          <p:cNvSpPr/>
          <p:nvPr/>
        </p:nvSpPr>
        <p:spPr>
          <a:xfrm>
            <a:off x="7634941" y="1407309"/>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E09B5AC2-6084-97E3-C33A-2FDEFFDB2504}"/>
              </a:ext>
            </a:extLst>
          </p:cNvPr>
          <p:cNvSpPr/>
          <p:nvPr/>
        </p:nvSpPr>
        <p:spPr>
          <a:xfrm>
            <a:off x="6440829" y="1148073"/>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BB938372-9AB7-876A-EC7D-3C9ACF74CB66}"/>
              </a:ext>
            </a:extLst>
          </p:cNvPr>
          <p:cNvCxnSpPr>
            <a:cxnSpLocks/>
          </p:cNvCxnSpPr>
          <p:nvPr/>
        </p:nvCxnSpPr>
        <p:spPr>
          <a:xfrm>
            <a:off x="7525847" y="3520631"/>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53D7D22B-A2CA-F7AD-32EE-8CDCB589DFF6}"/>
              </a:ext>
            </a:extLst>
          </p:cNvPr>
          <p:cNvSpPr/>
          <p:nvPr/>
        </p:nvSpPr>
        <p:spPr>
          <a:xfrm>
            <a:off x="6740917" y="1430803"/>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6B7BCD72-F389-DC36-20BC-5064D1B3AB0F}"/>
              </a:ext>
            </a:extLst>
          </p:cNvPr>
          <p:cNvSpPr/>
          <p:nvPr/>
        </p:nvSpPr>
        <p:spPr>
          <a:xfrm>
            <a:off x="8486515" y="1680485"/>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BA2AA3B-892C-774F-C52C-941FE19DC498}"/>
              </a:ext>
            </a:extLst>
          </p:cNvPr>
          <p:cNvSpPr txBox="1"/>
          <p:nvPr/>
        </p:nvSpPr>
        <p:spPr>
          <a:xfrm>
            <a:off x="7141310" y="2258088"/>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62" name="テキスト ボックス 61">
            <a:extLst>
              <a:ext uri="{FF2B5EF4-FFF2-40B4-BE49-F238E27FC236}">
                <a16:creationId xmlns:a16="http://schemas.microsoft.com/office/drawing/2014/main" id="{AE2F69C4-2110-6CD0-6D2F-D59A0171D3DD}"/>
              </a:ext>
            </a:extLst>
          </p:cNvPr>
          <p:cNvSpPr txBox="1"/>
          <p:nvPr/>
        </p:nvSpPr>
        <p:spPr>
          <a:xfrm>
            <a:off x="7199370" y="1586073"/>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63" name="テキスト ボックス 62">
            <a:extLst>
              <a:ext uri="{FF2B5EF4-FFF2-40B4-BE49-F238E27FC236}">
                <a16:creationId xmlns:a16="http://schemas.microsoft.com/office/drawing/2014/main" id="{CFA9B2AA-616F-F41A-16F1-A586985EB739}"/>
              </a:ext>
            </a:extLst>
          </p:cNvPr>
          <p:cNvSpPr txBox="1"/>
          <p:nvPr/>
        </p:nvSpPr>
        <p:spPr>
          <a:xfrm>
            <a:off x="8259187" y="1229954"/>
            <a:ext cx="540006" cy="276999"/>
          </a:xfrm>
          <a:prstGeom prst="rect">
            <a:avLst/>
          </a:prstGeom>
          <a:noFill/>
        </p:spPr>
        <p:txBody>
          <a:bodyPr wrap="square" rtlCol="0">
            <a:spAutoFit/>
          </a:bodyPr>
          <a:lstStyle/>
          <a:p>
            <a:r>
              <a:rPr lang="ja-JP" altLang="en-US" sz="1200" dirty="0"/>
              <a:t>地球</a:t>
            </a:r>
            <a:endParaRPr kumimoji="1" lang="ja-JP" altLang="en-US" sz="1200" dirty="0"/>
          </a:p>
        </p:txBody>
      </p:sp>
      <p:sp>
        <p:nvSpPr>
          <p:cNvPr id="64" name="テキスト ボックス 2">
            <a:extLst>
              <a:ext uri="{FF2B5EF4-FFF2-40B4-BE49-F238E27FC236}">
                <a16:creationId xmlns:a16="http://schemas.microsoft.com/office/drawing/2014/main" id="{81A6FD44-7F7B-B12F-63AD-DDE6FC3B6D2F}"/>
              </a:ext>
            </a:extLst>
          </p:cNvPr>
          <p:cNvSpPr txBox="1">
            <a:spLocks noChangeArrowheads="1"/>
          </p:cNvSpPr>
          <p:nvPr/>
        </p:nvSpPr>
        <p:spPr bwMode="auto">
          <a:xfrm>
            <a:off x="6819348" y="713727"/>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上から見た図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5" name="テキスト ボックス 2">
            <a:extLst>
              <a:ext uri="{FF2B5EF4-FFF2-40B4-BE49-F238E27FC236}">
                <a16:creationId xmlns:a16="http://schemas.microsoft.com/office/drawing/2014/main" id="{8EBEDA40-33E2-C724-9F81-A2648DF7143D}"/>
              </a:ext>
            </a:extLst>
          </p:cNvPr>
          <p:cNvSpPr txBox="1">
            <a:spLocks noChangeArrowheads="1"/>
          </p:cNvSpPr>
          <p:nvPr/>
        </p:nvSpPr>
        <p:spPr bwMode="auto">
          <a:xfrm>
            <a:off x="6705789" y="3875113"/>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67" name="直線コネクタ 66">
            <a:extLst>
              <a:ext uri="{FF2B5EF4-FFF2-40B4-BE49-F238E27FC236}">
                <a16:creationId xmlns:a16="http://schemas.microsoft.com/office/drawing/2014/main" id="{17483169-0D63-C5F1-BFB7-7F0BF2BD106A}"/>
              </a:ext>
            </a:extLst>
          </p:cNvPr>
          <p:cNvCxnSpPr>
            <a:cxnSpLocks/>
          </p:cNvCxnSpPr>
          <p:nvPr/>
        </p:nvCxnSpPr>
        <p:spPr>
          <a:xfrm>
            <a:off x="6440829" y="3789044"/>
            <a:ext cx="2271217"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C9065E2E-1B0D-4D3C-5807-3DC35534BB5E}"/>
              </a:ext>
            </a:extLst>
          </p:cNvPr>
          <p:cNvSpPr/>
          <p:nvPr/>
        </p:nvSpPr>
        <p:spPr>
          <a:xfrm>
            <a:off x="7496850" y="3722784"/>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descr="挿絵, 部屋, 食品 が含まれている画像&#10;&#10;自動的に生成された説明">
            <a:extLst>
              <a:ext uri="{FF2B5EF4-FFF2-40B4-BE49-F238E27FC236}">
                <a16:creationId xmlns:a16="http://schemas.microsoft.com/office/drawing/2014/main" id="{C8060366-0DEB-E6B4-92E3-31D469F835CF}"/>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988" t="-1541" r="10136" b="66793"/>
          <a:stretch/>
        </p:blipFill>
        <p:spPr>
          <a:xfrm>
            <a:off x="794806" y="3142262"/>
            <a:ext cx="250733" cy="264203"/>
          </a:xfrm>
          <a:prstGeom prst="rect">
            <a:avLst/>
          </a:prstGeom>
        </p:spPr>
      </p:pic>
      <p:pic>
        <p:nvPicPr>
          <p:cNvPr id="71" name="図 70" descr="挿絵, 部屋 が含まれている画像&#10;&#10;自動的に生成された説明">
            <a:extLst>
              <a:ext uri="{FF2B5EF4-FFF2-40B4-BE49-F238E27FC236}">
                <a16:creationId xmlns:a16="http://schemas.microsoft.com/office/drawing/2014/main" id="{6DDBCE4B-8677-4D82-E2B4-5A38521B604B}"/>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2128458" y="3111461"/>
            <a:ext cx="201419" cy="264203"/>
          </a:xfrm>
          <a:prstGeom prst="rect">
            <a:avLst/>
          </a:prstGeom>
        </p:spPr>
      </p:pic>
      <p:pic>
        <p:nvPicPr>
          <p:cNvPr id="72" name="図 71" descr="挿絵, 部屋 が含まれている画像&#10;&#10;自動的に生成された説明">
            <a:extLst>
              <a:ext uri="{FF2B5EF4-FFF2-40B4-BE49-F238E27FC236}">
                <a16:creationId xmlns:a16="http://schemas.microsoft.com/office/drawing/2014/main" id="{3959A5CB-0C1B-23AE-51CE-074921EE141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023" r="70207" b="61742"/>
          <a:stretch/>
        </p:blipFill>
        <p:spPr>
          <a:xfrm>
            <a:off x="3837476" y="3078520"/>
            <a:ext cx="219660" cy="291893"/>
          </a:xfrm>
          <a:prstGeom prst="rect">
            <a:avLst/>
          </a:prstGeom>
        </p:spPr>
      </p:pic>
      <p:pic>
        <p:nvPicPr>
          <p:cNvPr id="73" name="図 72" descr="挿絵, 部屋 が含まれている画像&#10;&#10;自動的に生成された説明">
            <a:extLst>
              <a:ext uri="{FF2B5EF4-FFF2-40B4-BE49-F238E27FC236}">
                <a16:creationId xmlns:a16="http://schemas.microsoft.com/office/drawing/2014/main" id="{E4CB19CB-C2A7-043E-9957-C2821E4C0807}"/>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222" r="55990" b="65648"/>
          <a:stretch/>
        </p:blipFill>
        <p:spPr>
          <a:xfrm>
            <a:off x="1380022" y="3144367"/>
            <a:ext cx="205972" cy="262098"/>
          </a:xfrm>
          <a:prstGeom prst="rect">
            <a:avLst/>
          </a:prstGeom>
        </p:spPr>
      </p:pic>
      <p:cxnSp>
        <p:nvCxnSpPr>
          <p:cNvPr id="6" name="直線コネクタ 5">
            <a:extLst>
              <a:ext uri="{FF2B5EF4-FFF2-40B4-BE49-F238E27FC236}">
                <a16:creationId xmlns:a16="http://schemas.microsoft.com/office/drawing/2014/main" id="{F27559DA-E999-E2E8-EB20-FF072B2F1A7D}"/>
              </a:ext>
            </a:extLst>
          </p:cNvPr>
          <p:cNvCxnSpPr>
            <a:cxnSpLocks/>
            <a:endCxn id="60" idx="3"/>
          </p:cNvCxnSpPr>
          <p:nvPr/>
        </p:nvCxnSpPr>
        <p:spPr>
          <a:xfrm flipV="1">
            <a:off x="7527542" y="1757720"/>
            <a:ext cx="972153" cy="453770"/>
          </a:xfrm>
          <a:prstGeom prst="line">
            <a:avLst/>
          </a:prstGeom>
          <a:noFill/>
          <a:ln w="6350" cap="flat" cmpd="sng" algn="ctr">
            <a:solidFill>
              <a:sysClr val="windowText" lastClr="000000"/>
            </a:solidFill>
            <a:prstDash val="dashDot"/>
            <a:miter lim="800000"/>
          </a:ln>
          <a:effectLst/>
        </p:spPr>
      </p:cxnSp>
      <p:cxnSp>
        <p:nvCxnSpPr>
          <p:cNvPr id="43" name="直線コネクタ 42">
            <a:extLst>
              <a:ext uri="{FF2B5EF4-FFF2-40B4-BE49-F238E27FC236}">
                <a16:creationId xmlns:a16="http://schemas.microsoft.com/office/drawing/2014/main" id="{E0477D76-5C06-CD5B-2552-A494E6B99499}"/>
              </a:ext>
            </a:extLst>
          </p:cNvPr>
          <p:cNvCxnSpPr>
            <a:cxnSpLocks/>
            <a:stCxn id="60" idx="1"/>
          </p:cNvCxnSpPr>
          <p:nvPr/>
        </p:nvCxnSpPr>
        <p:spPr>
          <a:xfrm flipH="1" flipV="1">
            <a:off x="7644678" y="1468993"/>
            <a:ext cx="855017" cy="224744"/>
          </a:xfrm>
          <a:prstGeom prst="line">
            <a:avLst/>
          </a:prstGeom>
          <a:noFill/>
          <a:ln w="6350" cap="flat" cmpd="sng" algn="ctr">
            <a:solidFill>
              <a:sysClr val="windowText" lastClr="000000"/>
            </a:solidFill>
            <a:prstDash val="dashDot"/>
            <a:miter lim="800000"/>
          </a:ln>
          <a:effectLst/>
        </p:spPr>
      </p:cxnSp>
      <p:sp>
        <p:nvSpPr>
          <p:cNvPr id="45" name="吹き出し: 角を丸めた四角形 11">
            <a:extLst>
              <a:ext uri="{FF2B5EF4-FFF2-40B4-BE49-F238E27FC236}">
                <a16:creationId xmlns:a16="http://schemas.microsoft.com/office/drawing/2014/main" id="{4104940A-9428-EF67-955E-C67412AB0E41}"/>
              </a:ext>
            </a:extLst>
          </p:cNvPr>
          <p:cNvSpPr>
            <a:spLocks noChangeArrowheads="1"/>
          </p:cNvSpPr>
          <p:nvPr/>
        </p:nvSpPr>
        <p:spPr bwMode="auto">
          <a:xfrm>
            <a:off x="7669945" y="2126190"/>
            <a:ext cx="1336225" cy="277000"/>
          </a:xfrm>
          <a:prstGeom prst="wedgeRoundRectCallout">
            <a:avLst>
              <a:gd name="adj1" fmla="val -14748"/>
              <a:gd name="adj2" fmla="val -138605"/>
              <a:gd name="adj3" fmla="val 16667"/>
            </a:avLst>
          </a:prstGeom>
          <a:noFill/>
          <a:ln w="9525">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円弧 45">
            <a:extLst>
              <a:ext uri="{FF2B5EF4-FFF2-40B4-BE49-F238E27FC236}">
                <a16:creationId xmlns:a16="http://schemas.microsoft.com/office/drawing/2014/main" id="{EEDDDEE3-CDD4-725B-034F-A1BA418721A8}"/>
              </a:ext>
            </a:extLst>
          </p:cNvPr>
          <p:cNvSpPr/>
          <p:nvPr/>
        </p:nvSpPr>
        <p:spPr>
          <a:xfrm rot="12626026">
            <a:off x="8118035" y="1521406"/>
            <a:ext cx="347345" cy="355600"/>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8" name="直線コネクタ 77">
            <a:extLst>
              <a:ext uri="{FF2B5EF4-FFF2-40B4-BE49-F238E27FC236}">
                <a16:creationId xmlns:a16="http://schemas.microsoft.com/office/drawing/2014/main" id="{009CBC47-9BBC-1517-56BE-A4E6F0693F85}"/>
              </a:ext>
            </a:extLst>
          </p:cNvPr>
          <p:cNvCxnSpPr>
            <a:cxnSpLocks/>
          </p:cNvCxnSpPr>
          <p:nvPr/>
        </p:nvCxnSpPr>
        <p:spPr>
          <a:xfrm>
            <a:off x="2358190" y="4696440"/>
            <a:ext cx="846418" cy="0"/>
          </a:xfrm>
          <a:prstGeom prst="line">
            <a:avLst/>
          </a:prstGeom>
          <a:noFill/>
          <a:ln w="6350" cap="flat" cmpd="sng" algn="ctr">
            <a:solidFill>
              <a:sysClr val="windowText" lastClr="000000"/>
            </a:solidFill>
            <a:prstDash val="dashDot"/>
            <a:miter lim="800000"/>
          </a:ln>
          <a:effectLst/>
        </p:spPr>
      </p:cxnSp>
      <p:cxnSp>
        <p:nvCxnSpPr>
          <p:cNvPr id="79" name="直線コネクタ 78">
            <a:extLst>
              <a:ext uri="{FF2B5EF4-FFF2-40B4-BE49-F238E27FC236}">
                <a16:creationId xmlns:a16="http://schemas.microsoft.com/office/drawing/2014/main" id="{E18A3ED9-08F2-B137-5A53-45EA25E82373}"/>
              </a:ext>
            </a:extLst>
          </p:cNvPr>
          <p:cNvCxnSpPr>
            <a:cxnSpLocks/>
          </p:cNvCxnSpPr>
          <p:nvPr/>
        </p:nvCxnSpPr>
        <p:spPr>
          <a:xfrm>
            <a:off x="1934981" y="4953131"/>
            <a:ext cx="846418" cy="0"/>
          </a:xfrm>
          <a:prstGeom prst="line">
            <a:avLst/>
          </a:prstGeom>
          <a:noFill/>
          <a:ln w="6350" cap="flat" cmpd="sng" algn="ctr">
            <a:solidFill>
              <a:sysClr val="windowText" lastClr="000000"/>
            </a:solidFill>
            <a:prstDash val="dashDot"/>
            <a:miter lim="800000"/>
          </a:ln>
          <a:effectLst/>
        </p:spPr>
      </p:cxnSp>
      <p:sp>
        <p:nvSpPr>
          <p:cNvPr id="80" name="円弧 79">
            <a:extLst>
              <a:ext uri="{FF2B5EF4-FFF2-40B4-BE49-F238E27FC236}">
                <a16:creationId xmlns:a16="http://schemas.microsoft.com/office/drawing/2014/main" id="{654F8BB6-8B00-E69C-094E-8B62657CD363}"/>
              </a:ext>
            </a:extLst>
          </p:cNvPr>
          <p:cNvSpPr/>
          <p:nvPr/>
        </p:nvSpPr>
        <p:spPr>
          <a:xfrm rot="1532688">
            <a:off x="2333579" y="2043802"/>
            <a:ext cx="347345" cy="355600"/>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1" name="円弧 80">
            <a:extLst>
              <a:ext uri="{FF2B5EF4-FFF2-40B4-BE49-F238E27FC236}">
                <a16:creationId xmlns:a16="http://schemas.microsoft.com/office/drawing/2014/main" id="{E29F617F-AC27-A8C5-4067-333CFDD4A6B0}"/>
              </a:ext>
            </a:extLst>
          </p:cNvPr>
          <p:cNvSpPr/>
          <p:nvPr/>
        </p:nvSpPr>
        <p:spPr>
          <a:xfrm rot="1532688">
            <a:off x="2503190" y="4449930"/>
            <a:ext cx="347345" cy="355600"/>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2" name="円弧 81">
            <a:extLst>
              <a:ext uri="{FF2B5EF4-FFF2-40B4-BE49-F238E27FC236}">
                <a16:creationId xmlns:a16="http://schemas.microsoft.com/office/drawing/2014/main" id="{2916C50F-0A03-CA74-B0EC-44436D57E467}"/>
              </a:ext>
            </a:extLst>
          </p:cNvPr>
          <p:cNvSpPr/>
          <p:nvPr/>
        </p:nvSpPr>
        <p:spPr>
          <a:xfrm rot="1532688">
            <a:off x="1983453" y="4752739"/>
            <a:ext cx="347345" cy="355600"/>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38" name="図 37">
            <a:extLst>
              <a:ext uri="{FF2B5EF4-FFF2-40B4-BE49-F238E27FC236}">
                <a16:creationId xmlns:a16="http://schemas.microsoft.com/office/drawing/2014/main" id="{672028B9-62A7-01C2-F3D5-3DCC4065AA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7876" y="2191393"/>
            <a:ext cx="1592364" cy="1191088"/>
          </a:xfrm>
          <a:prstGeom prst="rect">
            <a:avLst/>
          </a:prstGeom>
        </p:spPr>
      </p:pic>
      <p:sp>
        <p:nvSpPr>
          <p:cNvPr id="27" name="Text Box 19">
            <a:extLst>
              <a:ext uri="{FF2B5EF4-FFF2-40B4-BE49-F238E27FC236}">
                <a16:creationId xmlns:a16="http://schemas.microsoft.com/office/drawing/2014/main" id="{74C69F34-3033-2ECC-906A-A206954717E1}"/>
              </a:ext>
            </a:extLst>
          </p:cNvPr>
          <p:cNvSpPr txBox="1">
            <a:spLocks noChangeArrowheads="1"/>
          </p:cNvSpPr>
          <p:nvPr/>
        </p:nvSpPr>
        <p:spPr bwMode="auto">
          <a:xfrm>
            <a:off x="3949086" y="3692040"/>
            <a:ext cx="1720160"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0" name="図 9" descr="フェンス, 屋外, 橋, 眺め が含まれている画像&#10;&#10;自動的に生成された説明">
            <a:extLst>
              <a:ext uri="{FF2B5EF4-FFF2-40B4-BE49-F238E27FC236}">
                <a16:creationId xmlns:a16="http://schemas.microsoft.com/office/drawing/2014/main" id="{12910413-91C1-0F1C-0A02-DC064ACC5B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7877" y="5122024"/>
            <a:ext cx="1702760" cy="1135173"/>
          </a:xfrm>
          <a:prstGeom prst="rect">
            <a:avLst/>
          </a:prstGeom>
        </p:spPr>
      </p:pic>
      <p:sp>
        <p:nvSpPr>
          <p:cNvPr id="76" name="吹き出し: 角を丸めた四角形 11">
            <a:extLst>
              <a:ext uri="{FF2B5EF4-FFF2-40B4-BE49-F238E27FC236}">
                <a16:creationId xmlns:a16="http://schemas.microsoft.com/office/drawing/2014/main" id="{2E639CFD-FCBB-7D19-5333-FFA86A1315CF}"/>
              </a:ext>
            </a:extLst>
          </p:cNvPr>
          <p:cNvSpPr>
            <a:spLocks noChangeArrowheads="1"/>
          </p:cNvSpPr>
          <p:nvPr/>
        </p:nvSpPr>
        <p:spPr bwMode="auto">
          <a:xfrm>
            <a:off x="2110434" y="5190296"/>
            <a:ext cx="1475896" cy="520589"/>
          </a:xfrm>
          <a:prstGeom prst="wedgeRoundRectCallout">
            <a:avLst>
              <a:gd name="adj1" fmla="val -53692"/>
              <a:gd name="adj2" fmla="val 53583"/>
              <a:gd name="adj3" fmla="val 16667"/>
            </a:avLst>
          </a:prstGeom>
          <a:solidFill>
            <a:schemeClr val="bg1"/>
          </a:solidFill>
          <a:ln w="9525">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地平線確認用の重り→重りの角度が</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90°</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の時に水平になる</a:t>
            </a:r>
            <a:endParaRPr kumimoji="0" lang="ja-JP" altLang="ja-JP" sz="1800" b="0" i="0" u="none" strike="noStrike" cap="none" normalizeH="0" baseline="0" dirty="0">
              <a:ln>
                <a:noFill/>
              </a:ln>
              <a:effectLst/>
            </a:endParaRPr>
          </a:p>
        </p:txBody>
      </p:sp>
      <p:pic>
        <p:nvPicPr>
          <p:cNvPr id="84" name="図 83" descr="挿絵, 部屋 が含まれている画像&#10;&#10;自動的に生成された説明">
            <a:extLst>
              <a:ext uri="{FF2B5EF4-FFF2-40B4-BE49-F238E27FC236}">
                <a16:creationId xmlns:a16="http://schemas.microsoft.com/office/drawing/2014/main" id="{A5C69166-DE19-6616-637E-91E65B596EAC}"/>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3242648" y="3111461"/>
            <a:ext cx="201419" cy="264203"/>
          </a:xfrm>
          <a:prstGeom prst="rect">
            <a:avLst/>
          </a:prstGeom>
        </p:spPr>
      </p:pic>
      <p:pic>
        <p:nvPicPr>
          <p:cNvPr id="85" name="図 84" descr="挿絵, 部屋, 食品 が含まれている画像&#10;&#10;自動的に生成された説明">
            <a:extLst>
              <a:ext uri="{FF2B5EF4-FFF2-40B4-BE49-F238E27FC236}">
                <a16:creationId xmlns:a16="http://schemas.microsoft.com/office/drawing/2014/main" id="{334808A3-6205-8B91-48FA-4A04F1259AB9}"/>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988" t="-1541" r="10136" b="66793"/>
          <a:stretch/>
        </p:blipFill>
        <p:spPr>
          <a:xfrm>
            <a:off x="873527" y="6028555"/>
            <a:ext cx="250733" cy="264203"/>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B7BEB0F7-8D98-9003-495E-52E040AB1369}"/>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2207179" y="5997754"/>
            <a:ext cx="201419" cy="264203"/>
          </a:xfrm>
          <a:prstGeom prst="rect">
            <a:avLst/>
          </a:prstGeom>
        </p:spPr>
      </p:pic>
      <p:pic>
        <p:nvPicPr>
          <p:cNvPr id="87" name="図 86" descr="挿絵, 部屋 が含まれている画像&#10;&#10;自動的に生成された説明">
            <a:extLst>
              <a:ext uri="{FF2B5EF4-FFF2-40B4-BE49-F238E27FC236}">
                <a16:creationId xmlns:a16="http://schemas.microsoft.com/office/drawing/2014/main" id="{C837A77B-EB02-49F5-4E45-CD4ACE1D45F7}"/>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023" r="70207" b="61742"/>
          <a:stretch/>
        </p:blipFill>
        <p:spPr>
          <a:xfrm>
            <a:off x="3916197" y="5964813"/>
            <a:ext cx="219660" cy="291893"/>
          </a:xfrm>
          <a:prstGeom prst="rect">
            <a:avLst/>
          </a:prstGeom>
        </p:spPr>
      </p:pic>
      <p:pic>
        <p:nvPicPr>
          <p:cNvPr id="88" name="図 87" descr="挿絵, 部屋 が含まれている画像&#10;&#10;自動的に生成された説明">
            <a:extLst>
              <a:ext uri="{FF2B5EF4-FFF2-40B4-BE49-F238E27FC236}">
                <a16:creationId xmlns:a16="http://schemas.microsoft.com/office/drawing/2014/main" id="{32B60F77-0790-A4D9-39D5-976DF02E6258}"/>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222" r="55990" b="65648"/>
          <a:stretch/>
        </p:blipFill>
        <p:spPr>
          <a:xfrm>
            <a:off x="1458743" y="6030660"/>
            <a:ext cx="205972" cy="262098"/>
          </a:xfrm>
          <a:prstGeom prst="rect">
            <a:avLst/>
          </a:prstGeom>
        </p:spPr>
      </p:pic>
      <p:pic>
        <p:nvPicPr>
          <p:cNvPr id="89" name="図 88" descr="挿絵, 部屋 が含まれている画像&#10;&#10;自動的に生成された説明">
            <a:extLst>
              <a:ext uri="{FF2B5EF4-FFF2-40B4-BE49-F238E27FC236}">
                <a16:creationId xmlns:a16="http://schemas.microsoft.com/office/drawing/2014/main" id="{10F7AD84-EA1E-E658-D357-E2B8E730F834}"/>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3321369" y="5997754"/>
            <a:ext cx="201419" cy="264203"/>
          </a:xfrm>
          <a:prstGeom prst="rect">
            <a:avLst/>
          </a:prstGeom>
        </p:spPr>
      </p:pic>
      <p:pic>
        <p:nvPicPr>
          <p:cNvPr id="90" name="グラフィックス 89">
            <a:extLst>
              <a:ext uri="{FF2B5EF4-FFF2-40B4-BE49-F238E27FC236}">
                <a16:creationId xmlns:a16="http://schemas.microsoft.com/office/drawing/2014/main" id="{0396E31E-7F63-80F1-C684-D7874C18AA1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2723013" y="3008358"/>
            <a:ext cx="250578" cy="407176"/>
          </a:xfrm>
          <a:prstGeom prst="rect">
            <a:avLst/>
          </a:prstGeom>
        </p:spPr>
      </p:pic>
      <p:pic>
        <p:nvPicPr>
          <p:cNvPr id="91" name="グラフィックス 90">
            <a:extLst>
              <a:ext uri="{FF2B5EF4-FFF2-40B4-BE49-F238E27FC236}">
                <a16:creationId xmlns:a16="http://schemas.microsoft.com/office/drawing/2014/main" id="{BC991307-F983-4D67-34E9-488ED013314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2691362" y="5903091"/>
            <a:ext cx="250578" cy="407176"/>
          </a:xfrm>
          <a:prstGeom prst="rect">
            <a:avLst/>
          </a:prstGeom>
        </p:spPr>
      </p:pic>
      <p:sp>
        <p:nvSpPr>
          <p:cNvPr id="7" name="Text Box 24">
            <a:extLst>
              <a:ext uri="{FF2B5EF4-FFF2-40B4-BE49-F238E27FC236}">
                <a16:creationId xmlns:a16="http://schemas.microsoft.com/office/drawing/2014/main" id="{421B8783-9504-1BDF-040D-11E4D8B0645E}"/>
              </a:ext>
            </a:extLst>
          </p:cNvPr>
          <p:cNvSpPr txBox="1">
            <a:spLocks noChangeArrowheads="1"/>
          </p:cNvSpPr>
          <p:nvPr/>
        </p:nvSpPr>
        <p:spPr bwMode="auto">
          <a:xfrm>
            <a:off x="15035" y="3487817"/>
            <a:ext cx="377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東</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Text Box 41">
            <a:extLst>
              <a:ext uri="{FF2B5EF4-FFF2-40B4-BE49-F238E27FC236}">
                <a16:creationId xmlns:a16="http://schemas.microsoft.com/office/drawing/2014/main" id="{B12A6FD2-5D96-59E9-3DA7-41D9F4AD9B59}"/>
              </a:ext>
            </a:extLst>
          </p:cNvPr>
          <p:cNvSpPr txBox="1">
            <a:spLocks noChangeArrowheads="1"/>
          </p:cNvSpPr>
          <p:nvPr/>
        </p:nvSpPr>
        <p:spPr bwMode="auto">
          <a:xfrm>
            <a:off x="2512243" y="6347414"/>
            <a:ext cx="3778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Text Box 24">
            <a:extLst>
              <a:ext uri="{FF2B5EF4-FFF2-40B4-BE49-F238E27FC236}">
                <a16:creationId xmlns:a16="http://schemas.microsoft.com/office/drawing/2014/main" id="{F354EE51-AE74-9B74-AB50-871A29E869CD}"/>
              </a:ext>
            </a:extLst>
          </p:cNvPr>
          <p:cNvSpPr txBox="1">
            <a:spLocks noChangeArrowheads="1"/>
          </p:cNvSpPr>
          <p:nvPr/>
        </p:nvSpPr>
        <p:spPr bwMode="auto">
          <a:xfrm>
            <a:off x="5389161" y="6354255"/>
            <a:ext cx="377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 name="Text Box 24">
            <a:extLst>
              <a:ext uri="{FF2B5EF4-FFF2-40B4-BE49-F238E27FC236}">
                <a16:creationId xmlns:a16="http://schemas.microsoft.com/office/drawing/2014/main" id="{995BFE3C-A1E6-39BC-59F7-0A9B6933FE1E}"/>
              </a:ext>
            </a:extLst>
          </p:cNvPr>
          <p:cNvSpPr txBox="1">
            <a:spLocks noChangeArrowheads="1"/>
          </p:cNvSpPr>
          <p:nvPr/>
        </p:nvSpPr>
        <p:spPr bwMode="auto">
          <a:xfrm>
            <a:off x="15035" y="6421087"/>
            <a:ext cx="377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東</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3" name="AutoShape 4">
            <a:extLst>
              <a:ext uri="{FF2B5EF4-FFF2-40B4-BE49-F238E27FC236}">
                <a16:creationId xmlns:a16="http://schemas.microsoft.com/office/drawing/2014/main" id="{C73CCBD6-4F4D-1BF9-DDB2-DD364F0A81F6}"/>
              </a:ext>
            </a:extLst>
          </p:cNvPr>
          <p:cNvSpPr>
            <a:spLocks noChangeArrowheads="1"/>
          </p:cNvSpPr>
          <p:nvPr/>
        </p:nvSpPr>
        <p:spPr bwMode="auto">
          <a:xfrm>
            <a:off x="3283910" y="4212088"/>
            <a:ext cx="1475232" cy="413714"/>
          </a:xfrm>
          <a:prstGeom prst="wedgeRoundRectCallout">
            <a:avLst>
              <a:gd name="adj1" fmla="val -74060"/>
              <a:gd name="adj2" fmla="val 29782"/>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effectLst/>
                <a:latin typeface="游明朝" panose="02020400000000000000" pitchFamily="18" charset="-128"/>
                <a:ea typeface="游明朝" panose="02020400000000000000" pitchFamily="18" charset="-128"/>
                <a:cs typeface="Times New Roman" panose="02020603050405020304" pitchFamily="18" charset="0"/>
              </a:rPr>
              <a:t>地平線に対しての公転面の角度</a:t>
            </a:r>
            <a:endParaRPr kumimoji="0" lang="ja-JP" altLang="ja-JP" sz="1800" b="0" i="0" u="none" strike="noStrike" cap="none" normalizeH="0" baseline="0" dirty="0">
              <a:ln>
                <a:noFill/>
              </a:ln>
              <a:effectLst/>
            </a:endParaRPr>
          </a:p>
        </p:txBody>
      </p:sp>
    </p:spTree>
    <p:extLst>
      <p:ext uri="{BB962C8B-B14F-4D97-AF65-F5344CB8AC3E}">
        <p14:creationId xmlns:p14="http://schemas.microsoft.com/office/powerpoint/2010/main" val="238340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38894"/>
            <a:ext cx="813606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三角木を使用した見つけ方　</a:t>
            </a:r>
            <a:r>
              <a:rPr lang="en-US" altLang="ja-JP" sz="2000" b="1" kern="0" dirty="0">
                <a:ea typeface="ＭＳ Ｐゴシック" panose="020B0600070205080204" pitchFamily="50" charset="-128"/>
              </a:rPr>
              <a:t>2023</a:t>
            </a:r>
            <a:r>
              <a:rPr lang="ja-JP" altLang="en-US" sz="2000" b="1" kern="0" dirty="0">
                <a:ea typeface="ＭＳ Ｐゴシック" panose="020B0600070205080204" pitchFamily="50" charset="-128"/>
              </a:rPr>
              <a:t>年</a:t>
            </a:r>
            <a:r>
              <a:rPr lang="en-US" altLang="ja-JP" sz="2000" b="1" kern="0" dirty="0">
                <a:ea typeface="ＭＳ Ｐゴシック" panose="020B0600070205080204" pitchFamily="50" charset="-128"/>
              </a:rPr>
              <a:t>10</a:t>
            </a:r>
            <a:r>
              <a:rPr lang="ja-JP" altLang="en-US" sz="2000" b="1" kern="0" dirty="0">
                <a:ea typeface="ＭＳ Ｐゴシック" panose="020B0600070205080204" pitchFamily="50" charset="-128"/>
              </a:rPr>
              <a:t>月</a:t>
            </a:r>
            <a:r>
              <a:rPr lang="en-US" altLang="ja-JP" sz="2000" b="1" kern="0" dirty="0">
                <a:ea typeface="ＭＳ Ｐゴシック" panose="020B0600070205080204" pitchFamily="50" charset="-128"/>
              </a:rPr>
              <a:t>14</a:t>
            </a:r>
            <a:r>
              <a:rPr lang="ja-JP" altLang="en-US" sz="2000" b="1" kern="0" dirty="0">
                <a:ea typeface="ＭＳ Ｐゴシック" panose="020B0600070205080204" pitchFamily="50" charset="-128"/>
              </a:rPr>
              <a:t>日　改訂版</a:t>
            </a:r>
            <a:endParaRPr lang="ja-JP" altLang="en-US" sz="2000" kern="0" dirty="0">
              <a:ea typeface="ＭＳ Ｐゴシック" panose="020B0600070205080204" pitchFamily="50" charset="-128"/>
            </a:endParaRPr>
          </a:p>
        </p:txBody>
      </p:sp>
      <p:pic>
        <p:nvPicPr>
          <p:cNvPr id="4" name="図 3">
            <a:extLst>
              <a:ext uri="{FF2B5EF4-FFF2-40B4-BE49-F238E27FC236}">
                <a16:creationId xmlns:a16="http://schemas.microsoft.com/office/drawing/2014/main" id="{8C761BAF-5536-E190-063E-407C79534FFA}"/>
              </a:ext>
            </a:extLst>
          </p:cNvPr>
          <p:cNvPicPr>
            <a:picLocks noChangeAspect="1"/>
          </p:cNvPicPr>
          <p:nvPr/>
        </p:nvPicPr>
        <p:blipFill>
          <a:blip r:embed="rId3"/>
          <a:stretch>
            <a:fillRect/>
          </a:stretch>
        </p:blipFill>
        <p:spPr>
          <a:xfrm>
            <a:off x="206124" y="885183"/>
            <a:ext cx="8136065" cy="4745408"/>
          </a:xfrm>
          <a:prstGeom prst="rect">
            <a:avLst/>
          </a:prstGeom>
        </p:spPr>
      </p:pic>
      <p:grpSp>
        <p:nvGrpSpPr>
          <p:cNvPr id="2" name="グループ化 1">
            <a:extLst>
              <a:ext uri="{FF2B5EF4-FFF2-40B4-BE49-F238E27FC236}">
                <a16:creationId xmlns:a16="http://schemas.microsoft.com/office/drawing/2014/main" id="{F4214E79-C7C9-A566-C6A1-D2FD7C08BDA7}"/>
              </a:ext>
            </a:extLst>
          </p:cNvPr>
          <p:cNvGrpSpPr/>
          <p:nvPr/>
        </p:nvGrpSpPr>
        <p:grpSpPr>
          <a:xfrm rot="10800000">
            <a:off x="3008876" y="2652460"/>
            <a:ext cx="2303250" cy="959225"/>
            <a:chOff x="3041983" y="2635250"/>
            <a:chExt cx="2152317" cy="931350"/>
          </a:xfrm>
        </p:grpSpPr>
        <p:cxnSp>
          <p:nvCxnSpPr>
            <p:cNvPr id="9" name="直線矢印コネクタ 8">
              <a:extLst>
                <a:ext uri="{FF2B5EF4-FFF2-40B4-BE49-F238E27FC236}">
                  <a16:creationId xmlns:a16="http://schemas.microsoft.com/office/drawing/2014/main" id="{8D6C994E-A6BF-6B6E-F687-3A65BA661ADE}"/>
                </a:ext>
              </a:extLst>
            </p:cNvPr>
            <p:cNvCxnSpPr>
              <a:cxnSpLocks/>
            </p:cNvCxnSpPr>
            <p:nvPr/>
          </p:nvCxnSpPr>
          <p:spPr>
            <a:xfrm flipV="1">
              <a:off x="3041983" y="3295650"/>
              <a:ext cx="393367" cy="270950"/>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D9B83BD2-918A-E030-6B3B-7A677483645A}"/>
                </a:ext>
              </a:extLst>
            </p:cNvPr>
            <p:cNvCxnSpPr>
              <a:cxnSpLocks/>
            </p:cNvCxnSpPr>
            <p:nvPr/>
          </p:nvCxnSpPr>
          <p:spPr>
            <a:xfrm flipV="1">
              <a:off x="3435350" y="2978995"/>
              <a:ext cx="596644" cy="316655"/>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8AA2A72-9EF8-DDB1-32CF-2FE7078188FF}"/>
                </a:ext>
              </a:extLst>
            </p:cNvPr>
            <p:cNvCxnSpPr>
              <a:cxnSpLocks/>
            </p:cNvCxnSpPr>
            <p:nvPr/>
          </p:nvCxnSpPr>
          <p:spPr>
            <a:xfrm flipV="1">
              <a:off x="4034196" y="2768600"/>
              <a:ext cx="556854" cy="210830"/>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1C4C271-13EB-DDD0-6AB9-62ECD5F1DE80}"/>
                </a:ext>
              </a:extLst>
            </p:cNvPr>
            <p:cNvCxnSpPr>
              <a:cxnSpLocks/>
            </p:cNvCxnSpPr>
            <p:nvPr/>
          </p:nvCxnSpPr>
          <p:spPr>
            <a:xfrm flipV="1">
              <a:off x="4558642" y="2635250"/>
              <a:ext cx="635658" cy="139456"/>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22" name="直線矢印コネクタ 21">
            <a:extLst>
              <a:ext uri="{FF2B5EF4-FFF2-40B4-BE49-F238E27FC236}">
                <a16:creationId xmlns:a16="http://schemas.microsoft.com/office/drawing/2014/main" id="{88725BD5-BD7F-1A90-D302-131E6C99FB02}"/>
              </a:ext>
            </a:extLst>
          </p:cNvPr>
          <p:cNvCxnSpPr>
            <a:cxnSpLocks/>
          </p:cNvCxnSpPr>
          <p:nvPr/>
        </p:nvCxnSpPr>
        <p:spPr>
          <a:xfrm>
            <a:off x="3008876" y="3604855"/>
            <a:ext cx="633435" cy="44188"/>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A873D4B5-F552-A477-A6CD-4B1FFC665198}"/>
              </a:ext>
            </a:extLst>
          </p:cNvPr>
          <p:cNvCxnSpPr>
            <a:cxnSpLocks/>
          </p:cNvCxnSpPr>
          <p:nvPr/>
        </p:nvCxnSpPr>
        <p:spPr>
          <a:xfrm>
            <a:off x="3642311" y="3666632"/>
            <a:ext cx="670312" cy="38255"/>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BB0A2D08-BDC1-0D64-9B89-48024B7D6B75}"/>
              </a:ext>
            </a:extLst>
          </p:cNvPr>
          <p:cNvCxnSpPr>
            <a:cxnSpLocks/>
          </p:cNvCxnSpPr>
          <p:nvPr/>
        </p:nvCxnSpPr>
        <p:spPr>
          <a:xfrm>
            <a:off x="4327182" y="3711390"/>
            <a:ext cx="607766" cy="24971"/>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3F665A4-A4AF-E013-6BF4-B0EA4AF6B194}"/>
              </a:ext>
            </a:extLst>
          </p:cNvPr>
          <p:cNvCxnSpPr>
            <a:cxnSpLocks/>
          </p:cNvCxnSpPr>
          <p:nvPr/>
        </p:nvCxnSpPr>
        <p:spPr>
          <a:xfrm flipV="1">
            <a:off x="4963569" y="3704887"/>
            <a:ext cx="688443" cy="31474"/>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テキスト ボックス 2">
            <a:extLst>
              <a:ext uri="{FF2B5EF4-FFF2-40B4-BE49-F238E27FC236}">
                <a16:creationId xmlns:a16="http://schemas.microsoft.com/office/drawing/2014/main" id="{3DDF145B-3035-E1EA-6703-374C8899C956}"/>
              </a:ext>
            </a:extLst>
          </p:cNvPr>
          <p:cNvSpPr txBox="1">
            <a:spLocks noChangeArrowheads="1"/>
          </p:cNvSpPr>
          <p:nvPr/>
        </p:nvSpPr>
        <p:spPr bwMode="auto">
          <a:xfrm>
            <a:off x="206125" y="5648180"/>
            <a:ext cx="8626710" cy="10106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542925" lvl="0" indent="-542925" algn="just"/>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alt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太陽を導入し、水平方向を決める。</a:t>
            </a:r>
          </a:p>
          <a:p>
            <a:pPr marL="542925" lvl="0" indent="-542925" algn="just"/>
            <a:r>
              <a:rPr lang="ja-JP" alt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地平線に対して公転面</a:t>
            </a: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（太陽の通り道）</a:t>
            </a:r>
            <a:r>
              <a:rPr lang="ja-JP" alt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の傾きの角度を</a:t>
            </a: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回転させる。</a:t>
            </a:r>
            <a:endParaRPr lang="en-US"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542925" lvl="0" indent="-542925" algn="just"/>
            <a:r>
              <a:rPr lang="ja-JP" altLang="en-US" sz="20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傾きの</a:t>
            </a: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角度は太陽の位置により変わる。</a:t>
            </a:r>
            <a:r>
              <a:rPr lang="ja-JP" altLang="en-US"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（角度は</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次のスライドを参照）</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0" name="楕円 39">
            <a:extLst>
              <a:ext uri="{FF2B5EF4-FFF2-40B4-BE49-F238E27FC236}">
                <a16:creationId xmlns:a16="http://schemas.microsoft.com/office/drawing/2014/main" id="{7C008412-F5AC-D574-FAA5-91D0E4DACAC8}"/>
              </a:ext>
            </a:extLst>
          </p:cNvPr>
          <p:cNvSpPr/>
          <p:nvPr/>
        </p:nvSpPr>
        <p:spPr>
          <a:xfrm>
            <a:off x="311165" y="5711141"/>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41" name="楕円 40">
            <a:extLst>
              <a:ext uri="{FF2B5EF4-FFF2-40B4-BE49-F238E27FC236}">
                <a16:creationId xmlns:a16="http://schemas.microsoft.com/office/drawing/2014/main" id="{43ACCB92-CE74-5B8F-AB6A-3E2F28268B94}"/>
              </a:ext>
            </a:extLst>
          </p:cNvPr>
          <p:cNvSpPr/>
          <p:nvPr/>
        </p:nvSpPr>
        <p:spPr>
          <a:xfrm>
            <a:off x="311164" y="6164301"/>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42" name="円弧 41">
            <a:extLst>
              <a:ext uri="{FF2B5EF4-FFF2-40B4-BE49-F238E27FC236}">
                <a16:creationId xmlns:a16="http://schemas.microsoft.com/office/drawing/2014/main" id="{B9FAC11E-1296-1CF8-0201-B1022FD2D431}"/>
              </a:ext>
            </a:extLst>
          </p:cNvPr>
          <p:cNvSpPr/>
          <p:nvPr/>
        </p:nvSpPr>
        <p:spPr>
          <a:xfrm rot="2368021">
            <a:off x="3846466" y="2995399"/>
            <a:ext cx="1011607" cy="871617"/>
          </a:xfrm>
          <a:prstGeom prst="arc">
            <a:avLst/>
          </a:prstGeom>
          <a:ln w="15875">
            <a:solidFill>
              <a:srgbClr val="FFC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27C478B-6A02-1F7C-5C77-C8EED3CA6954}"/>
              </a:ext>
            </a:extLst>
          </p:cNvPr>
          <p:cNvSpPr/>
          <p:nvPr/>
        </p:nvSpPr>
        <p:spPr>
          <a:xfrm>
            <a:off x="4085181" y="380548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46" name="楕円 45">
            <a:extLst>
              <a:ext uri="{FF2B5EF4-FFF2-40B4-BE49-F238E27FC236}">
                <a16:creationId xmlns:a16="http://schemas.microsoft.com/office/drawing/2014/main" id="{19BD847E-8380-7EF1-7B7E-51AE47C90BEA}"/>
              </a:ext>
            </a:extLst>
          </p:cNvPr>
          <p:cNvSpPr/>
          <p:nvPr/>
        </p:nvSpPr>
        <p:spPr>
          <a:xfrm>
            <a:off x="5345233" y="3212831"/>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275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81" y="15550"/>
            <a:ext cx="898912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en-US" altLang="ja-JP" sz="3200" kern="0" dirty="0">
                <a:ea typeface="ＭＳ Ｐゴシック" panose="020B0600070205080204" pitchFamily="50" charset="-128"/>
              </a:rPr>
              <a:t>2023</a:t>
            </a:r>
            <a:r>
              <a:rPr lang="ja-JP" altLang="en-US" sz="3200" kern="0" dirty="0">
                <a:ea typeface="ＭＳ Ｐゴシック" panose="020B0600070205080204" pitchFamily="50" charset="-128"/>
              </a:rPr>
              <a:t>年</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月</a:t>
            </a:r>
            <a:r>
              <a:rPr lang="en-US" altLang="ja-JP" sz="3200" kern="0" dirty="0">
                <a:ea typeface="ＭＳ Ｐゴシック" panose="020B0600070205080204" pitchFamily="50" charset="-128"/>
              </a:rPr>
              <a:t>22</a:t>
            </a:r>
            <a:r>
              <a:rPr lang="ja-JP" altLang="en-US" sz="3200" kern="0" dirty="0">
                <a:ea typeface="ＭＳ Ｐゴシック" panose="020B0600070205080204" pitchFamily="50" charset="-128"/>
              </a:rPr>
              <a:t>日　公転面の角度</a:t>
            </a:r>
            <a:r>
              <a:rPr lang="ja-JP" altLang="en-US" sz="2000" b="1" kern="0" dirty="0">
                <a:ea typeface="ＭＳ Ｐゴシック" panose="020B0600070205080204" pitchFamily="50" charset="-128"/>
              </a:rPr>
              <a:t>　</a:t>
            </a:r>
            <a:r>
              <a:rPr lang="en-US" altLang="ja-JP" sz="2000" b="1" kern="0" dirty="0">
                <a:ea typeface="ＭＳ Ｐゴシック" panose="020B0600070205080204" pitchFamily="50" charset="-128"/>
              </a:rPr>
              <a:t>2023</a:t>
            </a:r>
            <a:r>
              <a:rPr lang="ja-JP" altLang="en-US" sz="2000" b="1" kern="0" dirty="0">
                <a:ea typeface="ＭＳ Ｐゴシック" panose="020B0600070205080204" pitchFamily="50" charset="-128"/>
              </a:rPr>
              <a:t>年</a:t>
            </a:r>
            <a:r>
              <a:rPr lang="en-US" altLang="ja-JP" sz="2000" b="1" kern="0" dirty="0">
                <a:ea typeface="ＭＳ Ｐゴシック" panose="020B0600070205080204" pitchFamily="50" charset="-128"/>
              </a:rPr>
              <a:t>10</a:t>
            </a:r>
            <a:r>
              <a:rPr lang="ja-JP" altLang="en-US" sz="2000" b="1" kern="0" dirty="0">
                <a:ea typeface="ＭＳ Ｐゴシック" panose="020B0600070205080204" pitchFamily="50" charset="-128"/>
              </a:rPr>
              <a:t>月</a:t>
            </a:r>
            <a:r>
              <a:rPr lang="en-US" altLang="ja-JP" sz="2000" b="1" kern="0" dirty="0">
                <a:ea typeface="ＭＳ Ｐゴシック" panose="020B0600070205080204" pitchFamily="50" charset="-128"/>
              </a:rPr>
              <a:t>14</a:t>
            </a:r>
            <a:r>
              <a:rPr lang="ja-JP" altLang="en-US" sz="2000" b="1" kern="0" dirty="0">
                <a:ea typeface="ＭＳ Ｐゴシック" panose="020B0600070205080204" pitchFamily="50" charset="-128"/>
              </a:rPr>
              <a:t>日　改訂版</a:t>
            </a:r>
          </a:p>
        </p:txBody>
      </p:sp>
      <p:pic>
        <p:nvPicPr>
          <p:cNvPr id="2" name="図 1" descr="モニター, 画面, 大きい, コンピュータ が含まれている画像&#10;&#10;自動的に生成された説明">
            <a:extLst>
              <a:ext uri="{FF2B5EF4-FFF2-40B4-BE49-F238E27FC236}">
                <a16:creationId xmlns:a16="http://schemas.microsoft.com/office/drawing/2014/main" id="{386BAE98-F2BA-9D8D-9F12-0D14B528314A}"/>
              </a:ext>
            </a:extLst>
          </p:cNvPr>
          <p:cNvPicPr>
            <a:picLocks noChangeAspect="1"/>
          </p:cNvPicPr>
          <p:nvPr/>
        </p:nvPicPr>
        <p:blipFill>
          <a:blip r:embed="rId3"/>
          <a:stretch>
            <a:fillRect/>
          </a:stretch>
        </p:blipFill>
        <p:spPr>
          <a:xfrm>
            <a:off x="155055" y="663558"/>
            <a:ext cx="5229225" cy="4013835"/>
          </a:xfrm>
          <a:prstGeom prst="rect">
            <a:avLst/>
          </a:prstGeom>
        </p:spPr>
      </p:pic>
      <p:pic>
        <p:nvPicPr>
          <p:cNvPr id="4" name="図 3">
            <a:extLst>
              <a:ext uri="{FF2B5EF4-FFF2-40B4-BE49-F238E27FC236}">
                <a16:creationId xmlns:a16="http://schemas.microsoft.com/office/drawing/2014/main" id="{F3D1047D-2A0E-7433-1530-A45F1212E7B0}"/>
              </a:ext>
            </a:extLst>
          </p:cNvPr>
          <p:cNvPicPr>
            <a:picLocks noChangeAspect="1"/>
          </p:cNvPicPr>
          <p:nvPr/>
        </p:nvPicPr>
        <p:blipFill>
          <a:blip r:embed="rId4"/>
          <a:stretch>
            <a:fillRect/>
          </a:stretch>
        </p:blipFill>
        <p:spPr>
          <a:xfrm>
            <a:off x="352641" y="4729566"/>
            <a:ext cx="3572988" cy="2045502"/>
          </a:xfrm>
          <a:prstGeom prst="rect">
            <a:avLst/>
          </a:prstGeom>
        </p:spPr>
      </p:pic>
      <p:pic>
        <p:nvPicPr>
          <p:cNvPr id="7" name="図 6">
            <a:extLst>
              <a:ext uri="{FF2B5EF4-FFF2-40B4-BE49-F238E27FC236}">
                <a16:creationId xmlns:a16="http://schemas.microsoft.com/office/drawing/2014/main" id="{7819CE1A-FF3B-57B1-D4E0-A38A70A0227B}"/>
              </a:ext>
            </a:extLst>
          </p:cNvPr>
          <p:cNvPicPr>
            <a:picLocks noChangeAspect="1"/>
          </p:cNvPicPr>
          <p:nvPr/>
        </p:nvPicPr>
        <p:blipFill>
          <a:blip r:embed="rId5"/>
          <a:stretch>
            <a:fillRect/>
          </a:stretch>
        </p:blipFill>
        <p:spPr>
          <a:xfrm>
            <a:off x="5598461" y="728970"/>
            <a:ext cx="3253079" cy="1859762"/>
          </a:xfrm>
          <a:prstGeom prst="rect">
            <a:avLst/>
          </a:prstGeom>
          <a:ln w="15875">
            <a:solidFill>
              <a:srgbClr val="FFC000"/>
            </a:solidFill>
          </a:ln>
        </p:spPr>
      </p:pic>
      <p:pic>
        <p:nvPicPr>
          <p:cNvPr id="9" name="図 8">
            <a:extLst>
              <a:ext uri="{FF2B5EF4-FFF2-40B4-BE49-F238E27FC236}">
                <a16:creationId xmlns:a16="http://schemas.microsoft.com/office/drawing/2014/main" id="{08DD8F10-547D-D759-6671-B92E3FA3AB3C}"/>
              </a:ext>
            </a:extLst>
          </p:cNvPr>
          <p:cNvPicPr>
            <a:picLocks noChangeAspect="1"/>
          </p:cNvPicPr>
          <p:nvPr/>
        </p:nvPicPr>
        <p:blipFill>
          <a:blip r:embed="rId6"/>
          <a:stretch>
            <a:fillRect/>
          </a:stretch>
        </p:blipFill>
        <p:spPr>
          <a:xfrm>
            <a:off x="5585567" y="2698965"/>
            <a:ext cx="3251563" cy="1859762"/>
          </a:xfrm>
          <a:prstGeom prst="rect">
            <a:avLst/>
          </a:prstGeom>
        </p:spPr>
      </p:pic>
      <p:pic>
        <p:nvPicPr>
          <p:cNvPr id="11" name="図 10">
            <a:extLst>
              <a:ext uri="{FF2B5EF4-FFF2-40B4-BE49-F238E27FC236}">
                <a16:creationId xmlns:a16="http://schemas.microsoft.com/office/drawing/2014/main" id="{8BB6D082-9BFD-2CEB-B4DA-676A7BD1DDD7}"/>
              </a:ext>
            </a:extLst>
          </p:cNvPr>
          <p:cNvPicPr>
            <a:picLocks noChangeAspect="1"/>
          </p:cNvPicPr>
          <p:nvPr/>
        </p:nvPicPr>
        <p:blipFill>
          <a:blip r:embed="rId7"/>
          <a:stretch>
            <a:fillRect/>
          </a:stretch>
        </p:blipFill>
        <p:spPr>
          <a:xfrm>
            <a:off x="5593837" y="4684744"/>
            <a:ext cx="3235022" cy="1859762"/>
          </a:xfrm>
          <a:prstGeom prst="rect">
            <a:avLst/>
          </a:prstGeom>
        </p:spPr>
      </p:pic>
      <p:sp>
        <p:nvSpPr>
          <p:cNvPr id="3" name="四角形: 角を丸くする 2">
            <a:extLst>
              <a:ext uri="{FF2B5EF4-FFF2-40B4-BE49-F238E27FC236}">
                <a16:creationId xmlns:a16="http://schemas.microsoft.com/office/drawing/2014/main" id="{CD4BB74A-7406-0E88-97AC-0860684FA0BD}"/>
              </a:ext>
            </a:extLst>
          </p:cNvPr>
          <p:cNvSpPr/>
          <p:nvPr/>
        </p:nvSpPr>
        <p:spPr>
          <a:xfrm>
            <a:off x="3185723" y="687828"/>
            <a:ext cx="724941" cy="270003"/>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B6459B1-C098-E965-0C82-CC7EFB5FDDE4}"/>
              </a:ext>
            </a:extLst>
          </p:cNvPr>
          <p:cNvSpPr/>
          <p:nvPr/>
        </p:nvSpPr>
        <p:spPr>
          <a:xfrm>
            <a:off x="2215609" y="4732923"/>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F5A18ED-5CC7-0999-CB33-77F5BAC58BD1}"/>
              </a:ext>
            </a:extLst>
          </p:cNvPr>
          <p:cNvSpPr/>
          <p:nvPr/>
        </p:nvSpPr>
        <p:spPr>
          <a:xfrm>
            <a:off x="7300505" y="728970"/>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6A099D2-6B61-39CF-FBD2-28554F2E8ADA}"/>
              </a:ext>
            </a:extLst>
          </p:cNvPr>
          <p:cNvSpPr/>
          <p:nvPr/>
        </p:nvSpPr>
        <p:spPr>
          <a:xfrm>
            <a:off x="7287095" y="2698965"/>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5F9CA80-BC71-F8DC-F94C-391297DCED1D}"/>
              </a:ext>
            </a:extLst>
          </p:cNvPr>
          <p:cNvSpPr/>
          <p:nvPr/>
        </p:nvSpPr>
        <p:spPr>
          <a:xfrm>
            <a:off x="7279441" y="4677647"/>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AutoShape 4">
            <a:extLst>
              <a:ext uri="{FF2B5EF4-FFF2-40B4-BE49-F238E27FC236}">
                <a16:creationId xmlns:a16="http://schemas.microsoft.com/office/drawing/2014/main" id="{22DA3FDD-2B89-026E-8935-106135E10B70}"/>
              </a:ext>
            </a:extLst>
          </p:cNvPr>
          <p:cNvSpPr>
            <a:spLocks noChangeArrowheads="1"/>
          </p:cNvSpPr>
          <p:nvPr/>
        </p:nvSpPr>
        <p:spPr bwMode="auto">
          <a:xfrm>
            <a:off x="7009439" y="2018817"/>
            <a:ext cx="1658689" cy="413714"/>
          </a:xfrm>
          <a:prstGeom prst="wedgeRoundRectCallout">
            <a:avLst>
              <a:gd name="adj1" fmla="val -23268"/>
              <a:gd name="adj2" fmla="val -76125"/>
              <a:gd name="adj3" fmla="val 16667"/>
            </a:avLst>
          </a:prstGeom>
          <a:noFill/>
          <a:ln w="158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公転面の角度：ほぼ</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0°</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（水平線とほぼ同じ）</a:t>
            </a:r>
            <a:endParaRPr kumimoji="0" lang="ja-JP" altLang="ja-JP" sz="18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endParaRPr>
          </a:p>
        </p:txBody>
      </p:sp>
      <p:sp>
        <p:nvSpPr>
          <p:cNvPr id="10" name="AutoShape 4">
            <a:extLst>
              <a:ext uri="{FF2B5EF4-FFF2-40B4-BE49-F238E27FC236}">
                <a16:creationId xmlns:a16="http://schemas.microsoft.com/office/drawing/2014/main" id="{7C3589FD-ECE3-08AD-4C1E-9B1DBFF39DCE}"/>
              </a:ext>
            </a:extLst>
          </p:cNvPr>
          <p:cNvSpPr>
            <a:spLocks noChangeArrowheads="1"/>
          </p:cNvSpPr>
          <p:nvPr/>
        </p:nvSpPr>
        <p:spPr bwMode="auto">
          <a:xfrm>
            <a:off x="2266376" y="2421334"/>
            <a:ext cx="1644288" cy="270003"/>
          </a:xfrm>
          <a:prstGeom prst="wedgeRoundRectCallout">
            <a:avLst>
              <a:gd name="adj1" fmla="val -18634"/>
              <a:gd name="adj2" fmla="val -83180"/>
              <a:gd name="adj3" fmla="val 16667"/>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公転面の角度：約</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23°</a:t>
            </a:r>
          </a:p>
        </p:txBody>
      </p:sp>
      <p:sp>
        <p:nvSpPr>
          <p:cNvPr id="19" name="AutoShape 4">
            <a:extLst>
              <a:ext uri="{FF2B5EF4-FFF2-40B4-BE49-F238E27FC236}">
                <a16:creationId xmlns:a16="http://schemas.microsoft.com/office/drawing/2014/main" id="{8FB6C16D-C582-C1C5-F776-F46F3D9A7715}"/>
              </a:ext>
            </a:extLst>
          </p:cNvPr>
          <p:cNvSpPr>
            <a:spLocks noChangeArrowheads="1"/>
          </p:cNvSpPr>
          <p:nvPr/>
        </p:nvSpPr>
        <p:spPr bwMode="auto">
          <a:xfrm>
            <a:off x="1911917" y="6284757"/>
            <a:ext cx="1644288" cy="270003"/>
          </a:xfrm>
          <a:prstGeom prst="wedgeRoundRectCallout">
            <a:avLst>
              <a:gd name="adj1" fmla="val -23268"/>
              <a:gd name="adj2" fmla="val -76125"/>
              <a:gd name="adj3" fmla="val 16667"/>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公転面の角度：約</a:t>
            </a:r>
            <a:r>
              <a:rPr kumimoji="0" lang="en-US" altLang="ja-JP" sz="1000" dirty="0">
                <a:solidFill>
                  <a:srgbClr val="FFC000"/>
                </a:solidFill>
                <a:latin typeface="ＭＳ 明朝" panose="02020609040205080304" pitchFamily="17" charset="-128"/>
                <a:ea typeface="ＭＳ 明朝" panose="02020609040205080304" pitchFamily="17" charset="-128"/>
                <a:cs typeface="Times New Roman" panose="02020603050405020304" pitchFamily="18" charset="0"/>
              </a:rPr>
              <a:t>11</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20" name="AutoShape 4">
            <a:extLst>
              <a:ext uri="{FF2B5EF4-FFF2-40B4-BE49-F238E27FC236}">
                <a16:creationId xmlns:a16="http://schemas.microsoft.com/office/drawing/2014/main" id="{2142A053-FC22-5CE0-FCE9-922AD395FAE2}"/>
              </a:ext>
            </a:extLst>
          </p:cNvPr>
          <p:cNvSpPr>
            <a:spLocks noChangeArrowheads="1"/>
          </p:cNvSpPr>
          <p:nvPr/>
        </p:nvSpPr>
        <p:spPr bwMode="auto">
          <a:xfrm>
            <a:off x="7300504" y="3917041"/>
            <a:ext cx="1495111" cy="270003"/>
          </a:xfrm>
          <a:prstGeom prst="wedgeRoundRectCallout">
            <a:avLst>
              <a:gd name="adj1" fmla="val -2993"/>
              <a:gd name="adj2" fmla="val -97291"/>
              <a:gd name="adj3" fmla="val 16667"/>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公転面の角度：約</a:t>
            </a:r>
            <a:r>
              <a:rPr kumimoji="0" lang="en-US" altLang="ja-JP" sz="1000" dirty="0">
                <a:solidFill>
                  <a:srgbClr val="FFC000"/>
                </a:solidFill>
                <a:latin typeface="ＭＳ 明朝" panose="02020609040205080304" pitchFamily="17" charset="-128"/>
                <a:ea typeface="ＭＳ 明朝" panose="02020609040205080304" pitchFamily="17" charset="-128"/>
                <a:cs typeface="Times New Roman" panose="02020603050405020304" pitchFamily="18" charset="0"/>
              </a:rPr>
              <a:t>11</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21" name="AutoShape 4">
            <a:extLst>
              <a:ext uri="{FF2B5EF4-FFF2-40B4-BE49-F238E27FC236}">
                <a16:creationId xmlns:a16="http://schemas.microsoft.com/office/drawing/2014/main" id="{D42776BF-F1C6-6CCC-2814-F253D4A41AFE}"/>
              </a:ext>
            </a:extLst>
          </p:cNvPr>
          <p:cNvSpPr>
            <a:spLocks noChangeArrowheads="1"/>
          </p:cNvSpPr>
          <p:nvPr/>
        </p:nvSpPr>
        <p:spPr bwMode="auto">
          <a:xfrm>
            <a:off x="6968901" y="5988464"/>
            <a:ext cx="1563215" cy="270003"/>
          </a:xfrm>
          <a:prstGeom prst="wedgeRoundRectCallout">
            <a:avLst>
              <a:gd name="adj1" fmla="val 28635"/>
              <a:gd name="adj2" fmla="val -87414"/>
              <a:gd name="adj3" fmla="val 16667"/>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公転面の角度：約</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23°</a:t>
            </a:r>
          </a:p>
        </p:txBody>
      </p:sp>
      <p:sp>
        <p:nvSpPr>
          <p:cNvPr id="15" name="フリーフォーム: 図形 14">
            <a:extLst>
              <a:ext uri="{FF2B5EF4-FFF2-40B4-BE49-F238E27FC236}">
                <a16:creationId xmlns:a16="http://schemas.microsoft.com/office/drawing/2014/main" id="{4C3E1862-4D07-B18E-5CA6-2B5CDF6FB11F}"/>
              </a:ext>
            </a:extLst>
          </p:cNvPr>
          <p:cNvSpPr/>
          <p:nvPr/>
        </p:nvSpPr>
        <p:spPr>
          <a:xfrm rot="167522">
            <a:off x="2190750" y="2159000"/>
            <a:ext cx="1778000" cy="127124"/>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4C822AF0-ACF5-B784-414B-5B1547DC6751}"/>
              </a:ext>
            </a:extLst>
          </p:cNvPr>
          <p:cNvSpPr/>
          <p:nvPr/>
        </p:nvSpPr>
        <p:spPr>
          <a:xfrm rot="19989904">
            <a:off x="2092922" y="1711681"/>
            <a:ext cx="1625282" cy="182972"/>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弧 16">
            <a:extLst>
              <a:ext uri="{FF2B5EF4-FFF2-40B4-BE49-F238E27FC236}">
                <a16:creationId xmlns:a16="http://schemas.microsoft.com/office/drawing/2014/main" id="{27150680-EF24-088F-4FA6-FB8415BEB689}"/>
              </a:ext>
            </a:extLst>
          </p:cNvPr>
          <p:cNvSpPr/>
          <p:nvPr/>
        </p:nvSpPr>
        <p:spPr>
          <a:xfrm rot="2903760">
            <a:off x="2486568" y="1924620"/>
            <a:ext cx="347345" cy="355600"/>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6" name="フリーフォーム: 図形 25">
            <a:extLst>
              <a:ext uri="{FF2B5EF4-FFF2-40B4-BE49-F238E27FC236}">
                <a16:creationId xmlns:a16="http://schemas.microsoft.com/office/drawing/2014/main" id="{DD08F6BC-CC13-E5C5-16B1-25E199F90E38}"/>
              </a:ext>
            </a:extLst>
          </p:cNvPr>
          <p:cNvSpPr/>
          <p:nvPr/>
        </p:nvSpPr>
        <p:spPr>
          <a:xfrm rot="650949" flipV="1">
            <a:off x="7627553" y="3725239"/>
            <a:ext cx="834183" cy="55991"/>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51E486CA-7B1F-1255-B9AA-7032AB4753F6}"/>
              </a:ext>
            </a:extLst>
          </p:cNvPr>
          <p:cNvSpPr/>
          <p:nvPr/>
        </p:nvSpPr>
        <p:spPr>
          <a:xfrm flipV="1">
            <a:off x="7622000" y="3647232"/>
            <a:ext cx="731203"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504A6596-8012-8B89-200D-EA21E4DA9335}"/>
              </a:ext>
            </a:extLst>
          </p:cNvPr>
          <p:cNvSpPr/>
          <p:nvPr/>
        </p:nvSpPr>
        <p:spPr>
          <a:xfrm rot="2903760">
            <a:off x="7892021" y="3613735"/>
            <a:ext cx="162901" cy="109524"/>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9" name="フリーフォーム: 図形 28">
            <a:extLst>
              <a:ext uri="{FF2B5EF4-FFF2-40B4-BE49-F238E27FC236}">
                <a16:creationId xmlns:a16="http://schemas.microsoft.com/office/drawing/2014/main" id="{E12199AA-8033-4EEF-9C09-9066AACE9FBA}"/>
              </a:ext>
            </a:extLst>
          </p:cNvPr>
          <p:cNvSpPr/>
          <p:nvPr/>
        </p:nvSpPr>
        <p:spPr>
          <a:xfrm rot="21283328">
            <a:off x="7300742" y="1661571"/>
            <a:ext cx="879807"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EA880439-CE14-508F-D738-15E86A6A3A42}"/>
              </a:ext>
            </a:extLst>
          </p:cNvPr>
          <p:cNvGrpSpPr/>
          <p:nvPr/>
        </p:nvGrpSpPr>
        <p:grpSpPr>
          <a:xfrm>
            <a:off x="2148299" y="5986342"/>
            <a:ext cx="1004072" cy="165031"/>
            <a:chOff x="1589861" y="5761117"/>
            <a:chExt cx="1004072" cy="165031"/>
          </a:xfrm>
        </p:grpSpPr>
        <p:sp>
          <p:nvSpPr>
            <p:cNvPr id="31" name="フリーフォーム: 図形 30">
              <a:extLst>
                <a:ext uri="{FF2B5EF4-FFF2-40B4-BE49-F238E27FC236}">
                  <a16:creationId xmlns:a16="http://schemas.microsoft.com/office/drawing/2014/main" id="{465883FE-447E-D755-1139-895A3D3DF4AB}"/>
                </a:ext>
              </a:extLst>
            </p:cNvPr>
            <p:cNvSpPr/>
            <p:nvPr/>
          </p:nvSpPr>
          <p:spPr>
            <a:xfrm rot="21291656">
              <a:off x="1589862" y="5880429"/>
              <a:ext cx="1004071"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4CACD000-6C54-2826-98E3-EEB52D1D92D5}"/>
                </a:ext>
              </a:extLst>
            </p:cNvPr>
            <p:cNvSpPr/>
            <p:nvPr/>
          </p:nvSpPr>
          <p:spPr>
            <a:xfrm rot="20661057">
              <a:off x="1589861" y="5767567"/>
              <a:ext cx="1004071"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弧 32">
              <a:extLst>
                <a:ext uri="{FF2B5EF4-FFF2-40B4-BE49-F238E27FC236}">
                  <a16:creationId xmlns:a16="http://schemas.microsoft.com/office/drawing/2014/main" id="{E45CDF01-7CD1-246F-D1C4-0B3339F1D849}"/>
                </a:ext>
              </a:extLst>
            </p:cNvPr>
            <p:cNvSpPr/>
            <p:nvPr/>
          </p:nvSpPr>
          <p:spPr>
            <a:xfrm rot="2903760">
              <a:off x="2017519" y="5787806"/>
              <a:ext cx="162901" cy="109524"/>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34" name="フリーフォーム: 図形 33">
            <a:extLst>
              <a:ext uri="{FF2B5EF4-FFF2-40B4-BE49-F238E27FC236}">
                <a16:creationId xmlns:a16="http://schemas.microsoft.com/office/drawing/2014/main" id="{0A5FB085-DFBC-91A3-D1C4-9C0CDBF3021D}"/>
              </a:ext>
            </a:extLst>
          </p:cNvPr>
          <p:cNvSpPr/>
          <p:nvPr/>
        </p:nvSpPr>
        <p:spPr>
          <a:xfrm rot="1078113" flipV="1">
            <a:off x="7843752" y="5857715"/>
            <a:ext cx="834183" cy="55991"/>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838578F1-1883-7982-C8E9-23BD38218EED}"/>
              </a:ext>
            </a:extLst>
          </p:cNvPr>
          <p:cNvSpPr/>
          <p:nvPr/>
        </p:nvSpPr>
        <p:spPr>
          <a:xfrm flipV="1">
            <a:off x="7850080" y="5721623"/>
            <a:ext cx="731203"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a:extLst>
              <a:ext uri="{FF2B5EF4-FFF2-40B4-BE49-F238E27FC236}">
                <a16:creationId xmlns:a16="http://schemas.microsoft.com/office/drawing/2014/main" id="{D3D77FB0-9C69-FCCB-CBF6-18ADC32FB563}"/>
              </a:ext>
            </a:extLst>
          </p:cNvPr>
          <p:cNvSpPr/>
          <p:nvPr/>
        </p:nvSpPr>
        <p:spPr>
          <a:xfrm rot="2903760">
            <a:off x="8055356" y="5712581"/>
            <a:ext cx="162901" cy="109524"/>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Tree>
    <p:extLst>
      <p:ext uri="{BB962C8B-B14F-4D97-AF65-F5344CB8AC3E}">
        <p14:creationId xmlns:p14="http://schemas.microsoft.com/office/powerpoint/2010/main" val="268382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62844" y="144203"/>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金星とは</a:t>
            </a:r>
          </a:p>
        </p:txBody>
      </p:sp>
      <p:sp>
        <p:nvSpPr>
          <p:cNvPr id="3" name="Rectangle 2">
            <a:extLst>
              <a:ext uri="{FF2B5EF4-FFF2-40B4-BE49-F238E27FC236}">
                <a16:creationId xmlns:a16="http://schemas.microsoft.com/office/drawing/2014/main" id="{BB3F074B-5C1A-2D10-1290-8D8019104BF6}"/>
              </a:ext>
            </a:extLst>
          </p:cNvPr>
          <p:cNvSpPr>
            <a:spLocks noChangeArrowheads="1"/>
          </p:cNvSpPr>
          <p:nvPr/>
        </p:nvSpPr>
        <p:spPr bwMode="gray">
          <a:xfrm>
            <a:off x="76200" y="-106773"/>
            <a:ext cx="431839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きんせい　　　　　　　　　　　</a:t>
            </a:r>
          </a:p>
        </p:txBody>
      </p:sp>
      <p:sp>
        <p:nvSpPr>
          <p:cNvPr id="4" name="Text Box 5">
            <a:extLst>
              <a:ext uri="{FF2B5EF4-FFF2-40B4-BE49-F238E27FC236}">
                <a16:creationId xmlns:a16="http://schemas.microsoft.com/office/drawing/2014/main" id="{DBE3D1A0-D570-3E77-CBF6-577BD4176152}"/>
              </a:ext>
            </a:extLst>
          </p:cNvPr>
          <p:cNvSpPr txBox="1">
            <a:spLocks noChangeArrowheads="1"/>
          </p:cNvSpPr>
          <p:nvPr/>
        </p:nvSpPr>
        <p:spPr bwMode="auto">
          <a:xfrm>
            <a:off x="3841792" y="478143"/>
            <a:ext cx="1852107" cy="369332"/>
          </a:xfrm>
          <a:prstGeom prst="rect">
            <a:avLst/>
          </a:prstGeom>
          <a:solidFill>
            <a:schemeClr val="bg1"/>
          </a:solidFill>
          <a:ln w="15875">
            <a:solidFill>
              <a:schemeClr val="tx1"/>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800" dirty="0">
                <a:latin typeface="ＭＳ 明朝" panose="02020609040205080304" pitchFamily="17" charset="-128"/>
                <a:ea typeface="ＭＳ 明朝" panose="02020609040205080304" pitchFamily="17" charset="-128"/>
              </a:rPr>
              <a:t>金星の内部</a:t>
            </a:r>
            <a:endParaRPr lang="en-US" altLang="ja-JP" sz="2000" dirty="0">
              <a:latin typeface="ＭＳ 明朝" panose="02020609040205080304" pitchFamily="17" charset="-128"/>
              <a:ea typeface="ＭＳ 明朝" panose="02020609040205080304" pitchFamily="17" charset="-128"/>
            </a:endParaRPr>
          </a:p>
        </p:txBody>
      </p:sp>
      <p:sp>
        <p:nvSpPr>
          <p:cNvPr id="5" name="Text Box 5">
            <a:extLst>
              <a:ext uri="{FF2B5EF4-FFF2-40B4-BE49-F238E27FC236}">
                <a16:creationId xmlns:a16="http://schemas.microsoft.com/office/drawing/2014/main" id="{6A538F78-FFAC-A6CB-4C2A-6BCB77518DA4}"/>
              </a:ext>
            </a:extLst>
          </p:cNvPr>
          <p:cNvSpPr txBox="1">
            <a:spLocks noChangeArrowheads="1"/>
          </p:cNvSpPr>
          <p:nvPr/>
        </p:nvSpPr>
        <p:spPr bwMode="auto">
          <a:xfrm>
            <a:off x="6628254" y="468779"/>
            <a:ext cx="1852107" cy="369332"/>
          </a:xfrm>
          <a:prstGeom prst="rect">
            <a:avLst/>
          </a:prstGeom>
          <a:solidFill>
            <a:schemeClr val="bg1"/>
          </a:solidFill>
          <a:ln w="15875">
            <a:solidFill>
              <a:schemeClr val="tx1"/>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800" dirty="0">
                <a:latin typeface="ＭＳ 明朝" panose="02020609040205080304" pitchFamily="17" charset="-128"/>
                <a:ea typeface="ＭＳ 明朝" panose="02020609040205080304" pitchFamily="17" charset="-128"/>
              </a:rPr>
              <a:t>地球の内部</a:t>
            </a:r>
            <a:endParaRPr lang="en-US" altLang="ja-JP" sz="2000" dirty="0">
              <a:latin typeface="ＭＳ 明朝" panose="02020609040205080304" pitchFamily="17" charset="-128"/>
              <a:ea typeface="ＭＳ 明朝" panose="02020609040205080304" pitchFamily="17" charset="-128"/>
            </a:endParaRPr>
          </a:p>
        </p:txBody>
      </p:sp>
      <p:graphicFrame>
        <p:nvGraphicFramePr>
          <p:cNvPr id="11" name="表 3">
            <a:extLst>
              <a:ext uri="{FF2B5EF4-FFF2-40B4-BE49-F238E27FC236}">
                <a16:creationId xmlns:a16="http://schemas.microsoft.com/office/drawing/2014/main" id="{6865DF96-BEEB-7A6F-4394-8B5ACDD2B34D}"/>
              </a:ext>
            </a:extLst>
          </p:cNvPr>
          <p:cNvGraphicFramePr>
            <a:graphicFrameLocks noGrp="1"/>
          </p:cNvGraphicFramePr>
          <p:nvPr>
            <p:extLst>
              <p:ext uri="{D42A27DB-BD31-4B8C-83A1-F6EECF244321}">
                <p14:modId xmlns:p14="http://schemas.microsoft.com/office/powerpoint/2010/main" val="2533401307"/>
              </p:ext>
            </p:extLst>
          </p:nvPr>
        </p:nvGraphicFramePr>
        <p:xfrm>
          <a:off x="76200" y="2860974"/>
          <a:ext cx="5382009" cy="3713480"/>
        </p:xfrm>
        <a:graphic>
          <a:graphicData uri="http://schemas.openxmlformats.org/drawingml/2006/table">
            <a:tbl>
              <a:tblPr firstRow="1" bandRow="1">
                <a:tableStyleId>{5C22544A-7EE6-4342-B048-85BDC9FD1C3A}</a:tableStyleId>
              </a:tblPr>
              <a:tblGrid>
                <a:gridCol w="1626725">
                  <a:extLst>
                    <a:ext uri="{9D8B030D-6E8A-4147-A177-3AD203B41FA5}">
                      <a16:colId xmlns:a16="http://schemas.microsoft.com/office/drawing/2014/main" val="2544551817"/>
                    </a:ext>
                  </a:extLst>
                </a:gridCol>
                <a:gridCol w="1839323">
                  <a:extLst>
                    <a:ext uri="{9D8B030D-6E8A-4147-A177-3AD203B41FA5}">
                      <a16:colId xmlns:a16="http://schemas.microsoft.com/office/drawing/2014/main" val="221355141"/>
                    </a:ext>
                  </a:extLst>
                </a:gridCol>
                <a:gridCol w="1915961">
                  <a:extLst>
                    <a:ext uri="{9D8B030D-6E8A-4147-A177-3AD203B41FA5}">
                      <a16:colId xmlns:a16="http://schemas.microsoft.com/office/drawing/2014/main" val="3296575892"/>
                    </a:ext>
                  </a:extLst>
                </a:gridCol>
              </a:tblGrid>
              <a:tr h="370840">
                <a:tc>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金星</a:t>
                      </a:r>
                    </a:p>
                  </a:txBody>
                  <a:tcPr/>
                </a:tc>
                <a:tc>
                  <a: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地球</a:t>
                      </a:r>
                    </a:p>
                  </a:txBody>
                  <a:tcPr/>
                </a:tc>
                <a:extLst>
                  <a:ext uri="{0D108BD9-81ED-4DB2-BD59-A6C34878D82A}">
                    <a16:rowId xmlns:a16="http://schemas.microsoft.com/office/drawing/2014/main" val="2344681266"/>
                  </a:ext>
                </a:extLst>
              </a:tr>
              <a:tr h="370840">
                <a:tc>
                  <a:txBody>
                    <a:bodyPr/>
                    <a:lstStyle/>
                    <a:p>
                      <a:r>
                        <a:rPr lang="ja-JP" altLang="en-US" dirty="0">
                          <a:latin typeface="ＭＳ ゴシック" panose="020B0609070205080204" pitchFamily="49" charset="-128"/>
                          <a:ea typeface="ＭＳ ゴシック" panose="020B0609070205080204" pitchFamily="49" charset="-128"/>
                        </a:rPr>
                        <a:t>赤道半径</a:t>
                      </a:r>
                    </a:p>
                  </a:txBody>
                  <a:tcPr anchor="ctr"/>
                </a:tc>
                <a:tc>
                  <a:txBody>
                    <a:bodyPr/>
                    <a:lstStyle/>
                    <a:p>
                      <a:r>
                        <a:rPr lang="en-US">
                          <a:latin typeface="ＭＳ ゴシック" panose="020B0609070205080204" pitchFamily="49" charset="-128"/>
                          <a:ea typeface="ＭＳ ゴシック" panose="020B0609070205080204" pitchFamily="49" charset="-128"/>
                        </a:rPr>
                        <a:t>6052km</a:t>
                      </a:r>
                    </a:p>
                  </a:txBody>
                  <a:tcPr anchor="ctr"/>
                </a:tc>
                <a:tc>
                  <a:txBody>
                    <a:bodyPr/>
                    <a:lstStyle/>
                    <a:p>
                      <a:r>
                        <a:rPr lang="en-US">
                          <a:latin typeface="ＭＳ ゴシック" panose="020B0609070205080204" pitchFamily="49" charset="-128"/>
                          <a:ea typeface="ＭＳ ゴシック" panose="020B0609070205080204" pitchFamily="49" charset="-128"/>
                        </a:rPr>
                        <a:t>6378km</a:t>
                      </a:r>
                    </a:p>
                  </a:txBody>
                  <a:tcPr anchor="ctr"/>
                </a:tc>
                <a:extLst>
                  <a:ext uri="{0D108BD9-81ED-4DB2-BD59-A6C34878D82A}">
                    <a16:rowId xmlns:a16="http://schemas.microsoft.com/office/drawing/2014/main" val="278241978"/>
                  </a:ext>
                </a:extLst>
              </a:tr>
              <a:tr h="370840">
                <a:tc>
                  <a:txBody>
                    <a:bodyPr/>
                    <a:lstStyle/>
                    <a:p>
                      <a:r>
                        <a:rPr lang="ja-JP" altLang="en-US" dirty="0">
                          <a:latin typeface="ＭＳ ゴシック" panose="020B0609070205080204" pitchFamily="49" charset="-128"/>
                          <a:ea typeface="ＭＳ ゴシック" panose="020B0609070205080204" pitchFamily="49" charset="-128"/>
                        </a:rPr>
                        <a:t>質量</a:t>
                      </a:r>
                    </a:p>
                  </a:txBody>
                  <a:tcPr anchor="ctr"/>
                </a:tc>
                <a:tc>
                  <a:txBody>
                    <a:bodyPr/>
                    <a:lstStyle/>
                    <a:p>
                      <a:r>
                        <a:rPr lang="en-US" altLang="ja-JP" dirty="0">
                          <a:latin typeface="ＭＳ ゴシック" panose="020B0609070205080204" pitchFamily="49" charset="-128"/>
                          <a:ea typeface="ＭＳ ゴシック" panose="020B0609070205080204" pitchFamily="49" charset="-128"/>
                        </a:rPr>
                        <a:t>0.815</a:t>
                      </a:r>
                      <a:r>
                        <a:rPr lang="ja-JP" altLang="en-US" dirty="0">
                          <a:latin typeface="ＭＳ ゴシック" panose="020B0609070205080204" pitchFamily="49" charset="-128"/>
                          <a:ea typeface="ＭＳ ゴシック" panose="020B0609070205080204" pitchFamily="49" charset="-128"/>
                        </a:rPr>
                        <a:t>倍</a:t>
                      </a:r>
                      <a:r>
                        <a:rPr lang="en-US" altLang="ja-JP" dirty="0">
                          <a:latin typeface="ＭＳ ゴシック" panose="020B0609070205080204" pitchFamily="49" charset="-128"/>
                          <a:ea typeface="ＭＳ ゴシック" panose="020B0609070205080204" pitchFamily="49" charset="-128"/>
                        </a:rPr>
                        <a:t>(4.869×10</a:t>
                      </a:r>
                      <a:r>
                        <a:rPr lang="en-US" altLang="ja-JP" baseline="30000" dirty="0">
                          <a:latin typeface="ＭＳ ゴシック" panose="020B0609070205080204" pitchFamily="49" charset="-128"/>
                          <a:ea typeface="ＭＳ ゴシック" panose="020B0609070205080204" pitchFamily="49" charset="-128"/>
                        </a:rPr>
                        <a:t>24</a:t>
                      </a:r>
                      <a:r>
                        <a:rPr lang="en-US" dirty="0">
                          <a:latin typeface="ＭＳ ゴシック" panose="020B0609070205080204" pitchFamily="49" charset="-128"/>
                          <a:ea typeface="ＭＳ ゴシック" panose="020B0609070205080204" pitchFamily="49" charset="-128"/>
                        </a:rPr>
                        <a:t>kg)</a:t>
                      </a:r>
                    </a:p>
                  </a:txBody>
                  <a:tcPr anchor="ctr"/>
                </a:tc>
                <a:tc>
                  <a:txBody>
                    <a:bodyPr/>
                    <a:lstStyle/>
                    <a:p>
                      <a:r>
                        <a:rPr lang="ja-JP" altLang="en-US" dirty="0">
                          <a:latin typeface="ＭＳ ゴシック" panose="020B0609070205080204" pitchFamily="49" charset="-128"/>
                          <a:ea typeface="ＭＳ ゴシック" panose="020B0609070205080204" pitchFamily="49" charset="-128"/>
                        </a:rPr>
                        <a:t>１倍</a:t>
                      </a:r>
                      <a:r>
                        <a:rPr lang="en-US" dirty="0">
                          <a:latin typeface="ＭＳ ゴシック" panose="020B0609070205080204" pitchFamily="49" charset="-128"/>
                          <a:ea typeface="ＭＳ ゴシック" panose="020B0609070205080204" pitchFamily="49" charset="-128"/>
                        </a:rPr>
                        <a:t>5.974×10</a:t>
                      </a:r>
                      <a:r>
                        <a:rPr lang="en-US" baseline="30000" dirty="0">
                          <a:latin typeface="ＭＳ ゴシック" panose="020B0609070205080204" pitchFamily="49" charset="-128"/>
                          <a:ea typeface="ＭＳ ゴシック" panose="020B0609070205080204" pitchFamily="49" charset="-128"/>
                        </a:rPr>
                        <a:t>24</a:t>
                      </a:r>
                      <a:r>
                        <a:rPr lang="en-US" dirty="0">
                          <a:latin typeface="ＭＳ ゴシック" panose="020B0609070205080204" pitchFamily="49" charset="-128"/>
                          <a:ea typeface="ＭＳ ゴシック" panose="020B0609070205080204" pitchFamily="49" charset="-128"/>
                        </a:rPr>
                        <a:t>kg</a:t>
                      </a:r>
                    </a:p>
                  </a:txBody>
                  <a:tcPr anchor="ctr"/>
                </a:tc>
                <a:extLst>
                  <a:ext uri="{0D108BD9-81ED-4DB2-BD59-A6C34878D82A}">
                    <a16:rowId xmlns:a16="http://schemas.microsoft.com/office/drawing/2014/main" val="2705929084"/>
                  </a:ext>
                </a:extLst>
              </a:tr>
              <a:tr h="370840">
                <a:tc>
                  <a:txBody>
                    <a:bodyPr/>
                    <a:lstStyle/>
                    <a:p>
                      <a:r>
                        <a:rPr lang="ja-JP" altLang="en-US">
                          <a:latin typeface="ＭＳ ゴシック" panose="020B0609070205080204" pitchFamily="49" charset="-128"/>
                          <a:ea typeface="ＭＳ ゴシック" panose="020B0609070205080204" pitchFamily="49" charset="-128"/>
                        </a:rPr>
                        <a:t>密度</a:t>
                      </a:r>
                    </a:p>
                  </a:txBody>
                  <a:tcPr anchor="ctr"/>
                </a:tc>
                <a:tc>
                  <a:txBody>
                    <a:bodyPr/>
                    <a:lstStyle/>
                    <a:p>
                      <a:r>
                        <a:rPr lang="en-US" dirty="0">
                          <a:latin typeface="ＭＳ ゴシック" panose="020B0609070205080204" pitchFamily="49" charset="-128"/>
                          <a:ea typeface="ＭＳ ゴシック" panose="020B0609070205080204" pitchFamily="49" charset="-128"/>
                        </a:rPr>
                        <a:t>5.20g/cm</a:t>
                      </a:r>
                      <a:r>
                        <a:rPr lang="en-US" baseline="30000" dirty="0">
                          <a:latin typeface="ＭＳ ゴシック" panose="020B0609070205080204" pitchFamily="49" charset="-128"/>
                          <a:ea typeface="ＭＳ ゴシック" panose="020B0609070205080204" pitchFamily="49" charset="-128"/>
                        </a:rPr>
                        <a:t>3</a:t>
                      </a:r>
                      <a:endParaRPr lang="en-US" dirty="0">
                        <a:latin typeface="ＭＳ ゴシック" panose="020B0609070205080204" pitchFamily="49" charset="-128"/>
                        <a:ea typeface="ＭＳ ゴシック" panose="020B0609070205080204" pitchFamily="49" charset="-128"/>
                      </a:endParaRPr>
                    </a:p>
                  </a:txBody>
                  <a:tcPr anchor="ctr"/>
                </a:tc>
                <a:tc>
                  <a:txBody>
                    <a:bodyPr/>
                    <a:lstStyle/>
                    <a:p>
                      <a:r>
                        <a:rPr lang="en-US" dirty="0">
                          <a:latin typeface="ＭＳ ゴシック" panose="020B0609070205080204" pitchFamily="49" charset="-128"/>
                          <a:ea typeface="ＭＳ ゴシック" panose="020B0609070205080204" pitchFamily="49" charset="-128"/>
                        </a:rPr>
                        <a:t>5.52g/cm</a:t>
                      </a:r>
                      <a:r>
                        <a:rPr lang="en-US" baseline="30000" dirty="0">
                          <a:latin typeface="ＭＳ ゴシック" panose="020B0609070205080204" pitchFamily="49" charset="-128"/>
                          <a:ea typeface="ＭＳ ゴシック" panose="020B0609070205080204" pitchFamily="49" charset="-128"/>
                        </a:rPr>
                        <a:t>3</a:t>
                      </a:r>
                      <a:endParaRPr lang="en-US"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286496835"/>
                  </a:ext>
                </a:extLst>
              </a:tr>
              <a:tr h="370840">
                <a:tc>
                  <a:txBody>
                    <a:bodyPr/>
                    <a:lstStyle/>
                    <a:p>
                      <a:r>
                        <a:rPr lang="ja-JP" altLang="en-US" dirty="0">
                          <a:latin typeface="ＭＳ ゴシック" panose="020B0609070205080204" pitchFamily="49" charset="-128"/>
                          <a:ea typeface="ＭＳ ゴシック" panose="020B0609070205080204" pitchFamily="49" charset="-128"/>
                        </a:rPr>
                        <a:t>赤道重力</a:t>
                      </a:r>
                    </a:p>
                  </a:txBody>
                  <a:tcPr anchor="ctr"/>
                </a:tc>
                <a:tc>
                  <a:txBody>
                    <a:bodyPr/>
                    <a:lstStyle/>
                    <a:p>
                      <a:r>
                        <a:rPr lang="en-US" altLang="ja-JP" dirty="0">
                          <a:latin typeface="ＭＳ ゴシック" panose="020B0609070205080204" pitchFamily="49" charset="-128"/>
                          <a:ea typeface="ＭＳ ゴシック" panose="020B0609070205080204" pitchFamily="49" charset="-128"/>
                        </a:rPr>
                        <a:t>0.81</a:t>
                      </a:r>
                      <a:r>
                        <a:rPr lang="ja-JP" altLang="en-US" dirty="0">
                          <a:latin typeface="ＭＳ ゴシック" panose="020B0609070205080204" pitchFamily="49" charset="-128"/>
                          <a:ea typeface="ＭＳ ゴシック" panose="020B0609070205080204" pitchFamily="49" charset="-128"/>
                        </a:rPr>
                        <a:t>倍</a:t>
                      </a:r>
                    </a:p>
                  </a:txBody>
                  <a:tcPr anchor="ctr"/>
                </a:tc>
                <a:tc>
                  <a:txBody>
                    <a:bodyPr/>
                    <a:lstStyle/>
                    <a:p>
                      <a:r>
                        <a:rPr lang="ja-JP" altLang="en-US" dirty="0">
                          <a:latin typeface="ＭＳ ゴシック" panose="020B0609070205080204" pitchFamily="49" charset="-128"/>
                          <a:ea typeface="ＭＳ ゴシック" panose="020B0609070205080204" pitchFamily="49" charset="-128"/>
                        </a:rPr>
                        <a:t>１倍</a:t>
                      </a:r>
                    </a:p>
                  </a:txBody>
                  <a:tcPr anchor="ctr"/>
                </a:tc>
                <a:extLst>
                  <a:ext uri="{0D108BD9-81ED-4DB2-BD59-A6C34878D82A}">
                    <a16:rowId xmlns:a16="http://schemas.microsoft.com/office/drawing/2014/main" val="1851804409"/>
                  </a:ext>
                </a:extLst>
              </a:tr>
              <a:tr h="370840">
                <a:tc>
                  <a:txBody>
                    <a:bodyPr/>
                    <a:lstStyle/>
                    <a:p>
                      <a:r>
                        <a:rPr lang="ja-JP" altLang="en-US">
                          <a:latin typeface="ＭＳ ゴシック" panose="020B0609070205080204" pitchFamily="49" charset="-128"/>
                          <a:ea typeface="ＭＳ ゴシック" panose="020B0609070205080204" pitchFamily="49" charset="-128"/>
                        </a:rPr>
                        <a:t>自転周期</a:t>
                      </a:r>
                    </a:p>
                  </a:txBody>
                  <a:tcPr anchor="ctr"/>
                </a:tc>
                <a:tc>
                  <a:txBody>
                    <a:bodyPr/>
                    <a:lstStyle/>
                    <a:p>
                      <a:r>
                        <a:rPr lang="en-US" altLang="ja-JP" dirty="0">
                          <a:latin typeface="ＭＳ ゴシック" panose="020B0609070205080204" pitchFamily="49" charset="-128"/>
                          <a:ea typeface="ＭＳ ゴシック" panose="020B0609070205080204" pitchFamily="49" charset="-128"/>
                        </a:rPr>
                        <a:t>243</a:t>
                      </a:r>
                      <a:r>
                        <a:rPr lang="ja-JP" altLang="en-US" dirty="0">
                          <a:latin typeface="ＭＳ ゴシック" panose="020B0609070205080204" pitchFamily="49" charset="-128"/>
                          <a:ea typeface="ＭＳ ゴシック" panose="020B0609070205080204" pitchFamily="49" charset="-128"/>
                        </a:rPr>
                        <a:t>日（公転と逆方向）</a:t>
                      </a:r>
                    </a:p>
                  </a:txBody>
                  <a:tcPr anchor="ctr"/>
                </a:tc>
                <a:tc>
                  <a:txBody>
                    <a:bodyPr/>
                    <a:lstStyle/>
                    <a:p>
                      <a:r>
                        <a:rPr lang="ja-JP" altLang="en-US" dirty="0">
                          <a:latin typeface="ＭＳ ゴシック" panose="020B0609070205080204" pitchFamily="49" charset="-128"/>
                          <a:ea typeface="ＭＳ ゴシック" panose="020B0609070205080204" pitchFamily="49" charset="-128"/>
                        </a:rPr>
                        <a:t>１日</a:t>
                      </a:r>
                    </a:p>
                  </a:txBody>
                  <a:tcPr anchor="ctr"/>
                </a:tc>
                <a:extLst>
                  <a:ext uri="{0D108BD9-81ED-4DB2-BD59-A6C34878D82A}">
                    <a16:rowId xmlns:a16="http://schemas.microsoft.com/office/drawing/2014/main" val="2664863337"/>
                  </a:ext>
                </a:extLst>
              </a:tr>
              <a:tr h="370840">
                <a:tc>
                  <a:txBody>
                    <a:bodyPr/>
                    <a:lstStyle/>
                    <a:p>
                      <a:r>
                        <a:rPr lang="ja-JP" altLang="en-US">
                          <a:latin typeface="ＭＳ ゴシック" panose="020B0609070205080204" pitchFamily="49" charset="-128"/>
                          <a:ea typeface="ＭＳ ゴシック" panose="020B0609070205080204" pitchFamily="49" charset="-128"/>
                        </a:rPr>
                        <a:t>公転周期</a:t>
                      </a:r>
                    </a:p>
                  </a:txBody>
                  <a:tcPr anchor="ctr"/>
                </a:tc>
                <a:tc>
                  <a:txBody>
                    <a:bodyPr/>
                    <a:lstStyle/>
                    <a:p>
                      <a:r>
                        <a:rPr lang="en-US" altLang="ja-JP" dirty="0">
                          <a:latin typeface="ＭＳ ゴシック" panose="020B0609070205080204" pitchFamily="49" charset="-128"/>
                          <a:ea typeface="ＭＳ ゴシック" panose="020B0609070205080204" pitchFamily="49" charset="-128"/>
                        </a:rPr>
                        <a:t>224.70</a:t>
                      </a:r>
                      <a:r>
                        <a:rPr lang="ja-JP" altLang="en-US" dirty="0">
                          <a:latin typeface="ＭＳ ゴシック" panose="020B0609070205080204" pitchFamily="49" charset="-128"/>
                          <a:ea typeface="ＭＳ ゴシック" panose="020B0609070205080204" pitchFamily="49" charset="-128"/>
                        </a:rPr>
                        <a:t>日</a:t>
                      </a:r>
                    </a:p>
                  </a:txBody>
                  <a:tcPr anchor="ctr"/>
                </a:tc>
                <a:tc>
                  <a:txBody>
                    <a:bodyPr/>
                    <a:lstStyle/>
                    <a:p>
                      <a:r>
                        <a:rPr lang="en-US" altLang="ja-JP">
                          <a:latin typeface="ＭＳ ゴシック" panose="020B0609070205080204" pitchFamily="49" charset="-128"/>
                          <a:ea typeface="ＭＳ ゴシック" panose="020B0609070205080204" pitchFamily="49" charset="-128"/>
                        </a:rPr>
                        <a:t>365.25</a:t>
                      </a:r>
                      <a:r>
                        <a:rPr lang="ja-JP" altLang="en-US">
                          <a:latin typeface="ＭＳ ゴシック" panose="020B0609070205080204" pitchFamily="49" charset="-128"/>
                          <a:ea typeface="ＭＳ ゴシック" panose="020B0609070205080204" pitchFamily="49" charset="-128"/>
                        </a:rPr>
                        <a:t>日</a:t>
                      </a:r>
                    </a:p>
                  </a:txBody>
                  <a:tcPr anchor="ctr"/>
                </a:tc>
                <a:extLst>
                  <a:ext uri="{0D108BD9-81ED-4DB2-BD59-A6C34878D82A}">
                    <a16:rowId xmlns:a16="http://schemas.microsoft.com/office/drawing/2014/main" val="1755956254"/>
                  </a:ext>
                </a:extLst>
              </a:tr>
              <a:tr h="370840">
                <a:tc>
                  <a:txBody>
                    <a:bodyPr/>
                    <a:lstStyle/>
                    <a:p>
                      <a:r>
                        <a:rPr lang="ja-JP" altLang="en-US" sz="1600" dirty="0">
                          <a:latin typeface="ＭＳ ゴシック" panose="020B0609070205080204" pitchFamily="49" charset="-128"/>
                          <a:ea typeface="ＭＳ ゴシック" panose="020B0609070205080204" pitchFamily="49" charset="-128"/>
                        </a:rPr>
                        <a:t>太陽からの距離</a:t>
                      </a:r>
                      <a:r>
                        <a:rPr lang="en-US" altLang="ja-JP" sz="1600" dirty="0">
                          <a:latin typeface="ＭＳ ゴシック" panose="020B0609070205080204" pitchFamily="49" charset="-128"/>
                          <a:ea typeface="ＭＳ ゴシック" panose="020B0609070205080204" pitchFamily="49" charset="-128"/>
                        </a:rPr>
                        <a:t>(*1)</a:t>
                      </a:r>
                    </a:p>
                  </a:txBody>
                  <a:tcPr anchor="ctr"/>
                </a:tc>
                <a:tc>
                  <a:txBody>
                    <a:bodyPr/>
                    <a:lstStyle/>
                    <a:p>
                      <a:r>
                        <a:rPr lang="en-US" dirty="0">
                          <a:latin typeface="ＭＳ ゴシック" panose="020B0609070205080204" pitchFamily="49" charset="-128"/>
                          <a:ea typeface="ＭＳ ゴシック" panose="020B0609070205080204" pitchFamily="49" charset="-128"/>
                        </a:rPr>
                        <a:t>0.72AU</a:t>
                      </a:r>
                    </a:p>
                  </a:txBody>
                  <a:tcPr anchor="ctr"/>
                </a:tc>
                <a:tc>
                  <a:txBody>
                    <a:bodyPr/>
                    <a:lstStyle/>
                    <a:p>
                      <a:r>
                        <a:rPr lang="en-US" dirty="0">
                          <a:latin typeface="ＭＳ ゴシック" panose="020B0609070205080204" pitchFamily="49" charset="-128"/>
                          <a:ea typeface="ＭＳ ゴシック" panose="020B0609070205080204" pitchFamily="49" charset="-128"/>
                        </a:rPr>
                        <a:t>1AU</a:t>
                      </a:r>
                    </a:p>
                  </a:txBody>
                  <a:tcPr anchor="ctr"/>
                </a:tc>
                <a:extLst>
                  <a:ext uri="{0D108BD9-81ED-4DB2-BD59-A6C34878D82A}">
                    <a16:rowId xmlns:a16="http://schemas.microsoft.com/office/drawing/2014/main" val="741026790"/>
                  </a:ext>
                </a:extLst>
              </a:tr>
            </a:tbl>
          </a:graphicData>
        </a:graphic>
      </p:graphicFrame>
      <p:sp>
        <p:nvSpPr>
          <p:cNvPr id="16" name="テキスト ボックス 15">
            <a:extLst>
              <a:ext uri="{FF2B5EF4-FFF2-40B4-BE49-F238E27FC236}">
                <a16:creationId xmlns:a16="http://schemas.microsoft.com/office/drawing/2014/main" id="{2251E7D8-E220-BEBF-ED5D-1376CA8887B8}"/>
              </a:ext>
            </a:extLst>
          </p:cNvPr>
          <p:cNvSpPr txBox="1"/>
          <p:nvPr/>
        </p:nvSpPr>
        <p:spPr>
          <a:xfrm>
            <a:off x="160052" y="6604526"/>
            <a:ext cx="2401032" cy="276999"/>
          </a:xfrm>
          <a:prstGeom prst="rect">
            <a:avLst/>
          </a:prstGeom>
          <a:noFill/>
        </p:spPr>
        <p:txBody>
          <a:bodyPr wrap="square">
            <a:spAutoFit/>
          </a:bodyPr>
          <a:lstStyle/>
          <a:p>
            <a:r>
              <a:rPr lang="en-US" altLang="ja-JP" sz="1200" b="0" i="0" dirty="0">
                <a:solidFill>
                  <a:srgbClr val="000000"/>
                </a:solidFill>
                <a:effectLst/>
                <a:latin typeface="Meiryo" panose="020B0604030504040204" pitchFamily="50" charset="-128"/>
                <a:ea typeface="Meiryo" panose="020B0604030504040204" pitchFamily="50" charset="-128"/>
              </a:rPr>
              <a:t>※1</a:t>
            </a:r>
            <a:r>
              <a:rPr lang="ja-JP" altLang="en-US" sz="1200" b="0" i="0" dirty="0">
                <a:solidFill>
                  <a:srgbClr val="000000"/>
                </a:solidFill>
                <a:effectLst/>
                <a:latin typeface="Meiryo" panose="020B0604030504040204" pitchFamily="50" charset="-128"/>
                <a:ea typeface="Meiryo" panose="020B0604030504040204" pitchFamily="50" charset="-128"/>
              </a:rPr>
              <a:t>　</a:t>
            </a:r>
            <a:r>
              <a:rPr lang="en-US" altLang="ja-JP" sz="1200" b="0" i="0" dirty="0">
                <a:solidFill>
                  <a:srgbClr val="000000"/>
                </a:solidFill>
                <a:effectLst/>
                <a:latin typeface="Meiryo" panose="020B0604030504040204" pitchFamily="50" charset="-128"/>
                <a:ea typeface="Meiryo" panose="020B0604030504040204" pitchFamily="50" charset="-128"/>
              </a:rPr>
              <a:t>1AU=1</a:t>
            </a:r>
            <a:r>
              <a:rPr lang="ja-JP" altLang="en-US" sz="1200" b="0" i="0" dirty="0">
                <a:solidFill>
                  <a:srgbClr val="000000"/>
                </a:solidFill>
                <a:effectLst/>
                <a:latin typeface="Meiryo" panose="020B0604030504040204" pitchFamily="50" charset="-128"/>
                <a:ea typeface="Meiryo" panose="020B0604030504040204" pitchFamily="50" charset="-128"/>
              </a:rPr>
              <a:t>億</a:t>
            </a:r>
            <a:r>
              <a:rPr lang="en-US" altLang="ja-JP" sz="1200" b="0" i="0" dirty="0">
                <a:solidFill>
                  <a:srgbClr val="000000"/>
                </a:solidFill>
                <a:effectLst/>
                <a:latin typeface="Meiryo" panose="020B0604030504040204" pitchFamily="50" charset="-128"/>
                <a:ea typeface="Meiryo" panose="020B0604030504040204" pitchFamily="50" charset="-128"/>
              </a:rPr>
              <a:t>4960</a:t>
            </a:r>
            <a:r>
              <a:rPr lang="ja-JP" altLang="en-US" sz="1200" b="0" i="0" dirty="0">
                <a:solidFill>
                  <a:srgbClr val="000000"/>
                </a:solidFill>
                <a:effectLst/>
                <a:latin typeface="Meiryo" panose="020B0604030504040204" pitchFamily="50" charset="-128"/>
                <a:ea typeface="Meiryo" panose="020B0604030504040204" pitchFamily="50" charset="-128"/>
              </a:rPr>
              <a:t>万</a:t>
            </a:r>
            <a:r>
              <a:rPr lang="en-US" altLang="ja-JP" sz="1200" b="0" i="0" dirty="0">
                <a:solidFill>
                  <a:srgbClr val="000000"/>
                </a:solidFill>
                <a:effectLst/>
                <a:latin typeface="Meiryo" panose="020B0604030504040204" pitchFamily="50" charset="-128"/>
                <a:ea typeface="Meiryo" panose="020B0604030504040204" pitchFamily="50" charset="-128"/>
              </a:rPr>
              <a:t>km</a:t>
            </a:r>
            <a:endParaRPr lang="ja-JP" altLang="en-US" sz="1200" dirty="0"/>
          </a:p>
        </p:txBody>
      </p:sp>
      <p:sp>
        <p:nvSpPr>
          <p:cNvPr id="15" name="Text Box 5">
            <a:extLst>
              <a:ext uri="{FF2B5EF4-FFF2-40B4-BE49-F238E27FC236}">
                <a16:creationId xmlns:a16="http://schemas.microsoft.com/office/drawing/2014/main" id="{30DC020A-A3E0-1D26-2C33-83684EDF54AA}"/>
              </a:ext>
            </a:extLst>
          </p:cNvPr>
          <p:cNvSpPr txBox="1">
            <a:spLocks noChangeArrowheads="1"/>
          </p:cNvSpPr>
          <p:nvPr/>
        </p:nvSpPr>
        <p:spPr bwMode="auto">
          <a:xfrm>
            <a:off x="5519190" y="2917118"/>
            <a:ext cx="3464758" cy="3416320"/>
          </a:xfrm>
          <a:prstGeom prst="rect">
            <a:avLst/>
          </a:prstGeom>
          <a:solidFill>
            <a:schemeClr val="accent1">
              <a:tint val="20000"/>
            </a:schemeClr>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8900" indent="-88900"/>
            <a:r>
              <a:rPr lang="ja-JP" altLang="en-US" sz="1800" dirty="0"/>
              <a:t>大　気　圧：約</a:t>
            </a:r>
            <a:r>
              <a:rPr lang="en-US" altLang="ja-JP" sz="1800" dirty="0"/>
              <a:t>90</a:t>
            </a:r>
            <a:r>
              <a:rPr lang="ja-JP" altLang="en-US" sz="1800" dirty="0"/>
              <a:t>気圧</a:t>
            </a:r>
            <a:endParaRPr lang="en-US" altLang="ja-JP" sz="1800" dirty="0"/>
          </a:p>
          <a:p>
            <a:pPr marL="88900" indent="-88900"/>
            <a:r>
              <a:rPr lang="ja-JP" altLang="en-US" sz="1800" dirty="0"/>
              <a:t>大気の温度：約</a:t>
            </a:r>
            <a:r>
              <a:rPr lang="en-US" altLang="ja-JP" sz="1800" dirty="0"/>
              <a:t>470</a:t>
            </a:r>
            <a:r>
              <a:rPr lang="ja-JP" altLang="en-US" sz="1800" dirty="0"/>
              <a:t>度</a:t>
            </a:r>
            <a:endParaRPr lang="en-US" altLang="ja-JP" sz="1800" dirty="0"/>
          </a:p>
          <a:p>
            <a:pPr marL="88900" indent="-88900"/>
            <a:r>
              <a:rPr lang="ja-JP" altLang="en-US" sz="1800" dirty="0"/>
              <a:t>大　　　気　　：二酸化炭素</a:t>
            </a:r>
            <a:endParaRPr lang="en-US" altLang="ja-JP" sz="1800" dirty="0"/>
          </a:p>
          <a:p>
            <a:pPr marL="88900" indent="-88900"/>
            <a:r>
              <a:rPr lang="ja-JP" altLang="en-US" sz="1800" dirty="0"/>
              <a:t>・白く見えているのは硫酸の雲で、上空は時速</a:t>
            </a:r>
            <a:r>
              <a:rPr lang="en-US" altLang="ja-JP" sz="1800" dirty="0"/>
              <a:t>400km</a:t>
            </a:r>
            <a:r>
              <a:rPr lang="ja-JP" altLang="en-US" sz="1800" dirty="0"/>
              <a:t>の爆風で硫酸の雨が降っている。</a:t>
            </a:r>
            <a:endParaRPr lang="en-US" altLang="ja-JP" sz="1800" dirty="0"/>
          </a:p>
          <a:p>
            <a:pPr marL="179388" indent="-179388"/>
            <a:r>
              <a:rPr lang="ja-JP" altLang="en-US" sz="1800" dirty="0"/>
              <a:t>・昔は地球と同じ様に海があった。太陽に近いため海が蒸発し、水にとけこんでいた二酸化炭素が大気中に放出された。</a:t>
            </a:r>
            <a:endParaRPr lang="en-US" altLang="ja-JP" sz="1800" dirty="0"/>
          </a:p>
          <a:p>
            <a:pPr marL="179388" indent="-179388"/>
            <a:r>
              <a:rPr lang="ja-JP" altLang="en-US" sz="1800" dirty="0"/>
              <a:t>・さらに温室効果で温度が上がった。</a:t>
            </a:r>
          </a:p>
        </p:txBody>
      </p:sp>
      <p:pic>
        <p:nvPicPr>
          <p:cNvPr id="1027" name="Picture 3">
            <a:extLst>
              <a:ext uri="{FF2B5EF4-FFF2-40B4-BE49-F238E27FC236}">
                <a16:creationId xmlns:a16="http://schemas.microsoft.com/office/drawing/2014/main" id="{B97C8174-2F48-B14A-9680-0BA57656A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435" y="878576"/>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1CEF3E3-1929-25A9-34A3-2B5C9128F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806" y="887610"/>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99743857-C399-2B81-05B5-22BEA55FA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4" y="944563"/>
            <a:ext cx="32575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079"/>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87163</TotalTime>
  <Words>3372</Words>
  <Application>Microsoft Office PowerPoint</Application>
  <PresentationFormat>画面に合わせる (4:3)</PresentationFormat>
  <Paragraphs>282</Paragraphs>
  <Slides>17</Slides>
  <Notes>16</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17</vt:i4>
      </vt:variant>
    </vt:vector>
  </HeadingPairs>
  <TitlesOfParts>
    <vt:vector size="34" baseType="lpstr">
      <vt:lpstr>Hiragino Sans</vt:lpstr>
      <vt:lpstr>ＭＳ Ｐゴシック</vt:lpstr>
      <vt:lpstr>ＭＳ ゴシック</vt:lpstr>
      <vt:lpstr>ＭＳ 明朝</vt:lpstr>
      <vt:lpstr>system-ui</vt:lpstr>
      <vt:lpstr>Meiryo</vt:lpstr>
      <vt:lpstr>Meiryo</vt:lpstr>
      <vt:lpstr>游ゴシック</vt:lpstr>
      <vt:lpstr>游ゴシック Light</vt:lpstr>
      <vt:lpstr>游明朝</vt:lpstr>
      <vt:lpstr>Arial</vt:lpstr>
      <vt:lpstr>Lato</vt:lpstr>
      <vt:lpstr>Roboto</vt:lpstr>
      <vt:lpstr>Tahoma</vt:lpstr>
      <vt:lpstr>Verdana</vt:lpstr>
      <vt:lpstr>4_natural4-s-1</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ありがとうございました</vt:lpstr>
      <vt:lpstr>PowerPoint プレゼンテーション</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zaq6082</cp:lastModifiedBy>
  <cp:revision>1514</cp:revision>
  <cp:lastPrinted>2023-10-15T05:37:45Z</cp:lastPrinted>
  <dcterms:created xsi:type="dcterms:W3CDTF">2012-12-31T00:15:14Z</dcterms:created>
  <dcterms:modified xsi:type="dcterms:W3CDTF">2023-10-20T03:25:55Z</dcterms:modified>
</cp:coreProperties>
</file>