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Lst>
  <p:notesMasterIdLst>
    <p:notesMasterId r:id="rId24"/>
  </p:notesMasterIdLst>
  <p:handoutMasterIdLst>
    <p:handoutMasterId r:id="rId25"/>
  </p:handoutMasterIdLst>
  <p:sldIdLst>
    <p:sldId id="517" r:id="rId3"/>
    <p:sldId id="556" r:id="rId4"/>
    <p:sldId id="550" r:id="rId5"/>
    <p:sldId id="563" r:id="rId6"/>
    <p:sldId id="557" r:id="rId7"/>
    <p:sldId id="562" r:id="rId8"/>
    <p:sldId id="555" r:id="rId9"/>
    <p:sldId id="554" r:id="rId10"/>
    <p:sldId id="552" r:id="rId11"/>
    <p:sldId id="553" r:id="rId12"/>
    <p:sldId id="551" r:id="rId13"/>
    <p:sldId id="564" r:id="rId14"/>
    <p:sldId id="565" r:id="rId15"/>
    <p:sldId id="570" r:id="rId16"/>
    <p:sldId id="575" r:id="rId17"/>
    <p:sldId id="561" r:id="rId18"/>
    <p:sldId id="577" r:id="rId19"/>
    <p:sldId id="576" r:id="rId20"/>
    <p:sldId id="568" r:id="rId21"/>
    <p:sldId id="578" r:id="rId22"/>
    <p:sldId id="567" r:id="rId23"/>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0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FFCCFF"/>
    <a:srgbClr val="6666FF"/>
    <a:srgbClr val="CCFFFF"/>
    <a:srgbClr val="99FF99"/>
    <a:srgbClr val="CCFF33"/>
    <a:srgbClr val="000066"/>
    <a:srgbClr val="99CC00"/>
    <a:srgbClr val="FF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6" autoAdjust="0"/>
    <p:restoredTop sz="91624" autoAdjust="0"/>
  </p:normalViewPr>
  <p:slideViewPr>
    <p:cSldViewPr>
      <p:cViewPr varScale="1">
        <p:scale>
          <a:sx n="63" d="100"/>
          <a:sy n="63" d="100"/>
        </p:scale>
        <p:origin x="90" y="738"/>
      </p:cViewPr>
      <p:guideLst>
        <p:guide orient="horz" pos="2103"/>
        <p:guide pos="2880"/>
      </p:guideLst>
    </p:cSldViewPr>
  </p:slideViewPr>
  <p:outlineViewPr>
    <p:cViewPr>
      <p:scale>
        <a:sx n="25" d="100"/>
        <a:sy n="25" d="100"/>
      </p:scale>
      <p:origin x="0" y="0"/>
    </p:cViewPr>
  </p:outlineViewPr>
  <p:notesTextViewPr>
    <p:cViewPr>
      <p:scale>
        <a:sx n="150" d="100"/>
        <a:sy n="150" d="100"/>
      </p:scale>
      <p:origin x="0" y="0"/>
    </p:cViewPr>
  </p:notesTextViewPr>
  <p:sorterViewPr>
    <p:cViewPr varScale="1">
      <p:scale>
        <a:sx n="1" d="1"/>
        <a:sy n="1" d="1"/>
      </p:scale>
      <p:origin x="0" y="-2400"/>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2022/7/10</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日食と月食は古くから暦に記載</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日食のある日は廃朝　　朝廷はやすいみ。不吉な兆し。</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当時はの暦は中国と同じ。日食は中国で見えても日本で見えないときがある。</a:t>
            </a:r>
            <a:r>
              <a:rPr lang="en-US" altLang="ja-JP" sz="1800" dirty="0">
                <a:ea typeface="ＭＳ Ｐゴシック" panose="020B0600070205080204" pitchFamily="50" charset="-128"/>
              </a:rPr>
              <a:t>1684</a:t>
            </a:r>
            <a:r>
              <a:rPr lang="ja-JP" altLang="en-US" sz="1800" dirty="0">
                <a:ea typeface="ＭＳ Ｐゴシック" panose="020B0600070205080204" pitchFamily="50" charset="-128"/>
              </a:rPr>
              <a:t>年　儒教元年に改暦となる。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しぶかわはるみ　しゅんかい　出戸幕府の　碁の先生　　安井家　</a:t>
            </a:r>
            <a:r>
              <a:rPr lang="en-US" altLang="ja-JP" sz="1800" dirty="0">
                <a:ea typeface="ＭＳ Ｐゴシック" panose="020B0600070205080204" pitchFamily="50" charset="-128"/>
              </a:rPr>
              <a:t>1685</a:t>
            </a:r>
            <a:r>
              <a:rPr lang="ja-JP" altLang="en-US" sz="1800" dirty="0">
                <a:ea typeface="ＭＳ Ｐゴシック" panose="020B0600070205080204" pitchFamily="50" charset="-128"/>
              </a:rPr>
              <a:t>年　じょうきょう元年</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幕府の天文方　となる。　当時のこよみは２日のずれがある。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地球がもっとも太陽にちかづくときが冬至とされていたが、実際にはちがっていたこと。日本で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初めて地球儀と天球儀を作った人。</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幕府の江戸の天文方が月の大小、節季（冬至、夏至など）日食、月食など科学的な</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部分を計算し、京都の幸徳井（かでい）陰陽師（おんみょうじ　おんようじ）＝うらないしのような人　へ送る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陰陽師は　歴註（れきちゅう）　吉凶（きち　きょう）などの占いなどの文字を加える。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歴註を追加して天文方が作った再度、暦の版を作成し、京都の　大教師（だいきょうじ）の印刷屋で印刷する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幸徳井（かでい）で校正し、幕府から領主、領主、奉行をへて、暦屋へ回す。</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暦の勝手な印刷は禁止し、違反すれば、遠島にすると脅していた。（全国の統一した暦）</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幕府が、磨屋に</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01433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85725" indent="-85725" eaLnBrk="1" hangingPunct="1">
              <a:spcBef>
                <a:spcPct val="50000"/>
              </a:spcBef>
            </a:pPr>
            <a:r>
              <a:rPr lang="en-US" altLang="ja-JP" sz="1800" dirty="0">
                <a:latin typeface="ＭＳ Ｐゴシック" panose="020B0600070205080204" pitchFamily="50" charset="-128"/>
              </a:rPr>
              <a:t>6939.6018</a:t>
            </a:r>
            <a:r>
              <a:rPr lang="ja-JP" altLang="en-US" sz="1800" dirty="0">
                <a:latin typeface="ＭＳ Ｐゴシック" panose="020B0600070205080204" pitchFamily="50" charset="-128"/>
              </a:rPr>
              <a:t>（約</a:t>
            </a:r>
            <a:r>
              <a:rPr lang="en-US" altLang="ja-JP" sz="1800" dirty="0">
                <a:latin typeface="ＭＳ Ｐゴシック" panose="020B0600070205080204" pitchFamily="50" charset="-128"/>
              </a:rPr>
              <a:t>19</a:t>
            </a:r>
            <a:r>
              <a:rPr lang="ja-JP" altLang="en-US" sz="1800" dirty="0">
                <a:latin typeface="ＭＳ Ｐゴシック" panose="020B0600070205080204" pitchFamily="50" charset="-128"/>
              </a:rPr>
              <a:t>年と</a:t>
            </a:r>
            <a:r>
              <a:rPr lang="en-US" altLang="ja-JP" sz="1800" dirty="0">
                <a:latin typeface="ＭＳ Ｐゴシック" panose="020B0600070205080204" pitchFamily="50" charset="-128"/>
              </a:rPr>
              <a:t>11</a:t>
            </a:r>
            <a:r>
              <a:rPr lang="ja-JP" altLang="en-US" sz="1800" dirty="0">
                <a:latin typeface="ＭＳ Ｐゴシック" panose="020B0600070205080204" pitchFamily="50" charset="-128"/>
              </a:rPr>
              <a:t>日）　ごとに、太陽と月とは一致するので、ほぼ同じような日食がおきる。ただし、完全に同じ時刻に合わないため、少しずつずれてる。（約３回（</a:t>
            </a:r>
            <a:r>
              <a:rPr lang="en-US" altLang="ja-JP" sz="1800" dirty="0">
                <a:latin typeface="ＭＳ Ｐゴシック" panose="020B0600070205080204" pitchFamily="50" charset="-128"/>
              </a:rPr>
              <a:t>54</a:t>
            </a:r>
            <a:r>
              <a:rPr lang="ja-JP" altLang="en-US" sz="1800" dirty="0">
                <a:latin typeface="ＭＳ Ｐゴシック" panose="020B0600070205080204" pitchFamily="50" charset="-128"/>
              </a:rPr>
              <a:t>年）で元に戻る　日食は、皆既日食、金環日食</a:t>
            </a:r>
            <a:endParaRPr lang="en-US" altLang="ja-JP" sz="1800" dirty="0">
              <a:latin typeface="ＭＳ Ｐゴシック" panose="020B0600070205080204" pitchFamily="50" charset="-128"/>
            </a:endParaRPr>
          </a:p>
          <a:p>
            <a:pPr marL="85725" indent="-85725" eaLnBrk="1" hangingPunct="1">
              <a:spcBef>
                <a:spcPct val="50000"/>
              </a:spcBef>
            </a:pPr>
            <a:r>
              <a:rPr lang="ja-JP" altLang="en-US" sz="1800" dirty="0">
                <a:latin typeface="ＭＳ Ｐゴシック" panose="020B0600070205080204" pitchFamily="50" charset="-128"/>
              </a:rPr>
              <a:t>、部分日食などいろいろあるが、</a:t>
            </a:r>
            <a:r>
              <a:rPr lang="en-US" altLang="ja-JP" sz="1800" dirty="0">
                <a:latin typeface="ＭＳ Ｐゴシック" panose="020B0600070205080204" pitchFamily="50" charset="-128"/>
              </a:rPr>
              <a:t>19</a:t>
            </a:r>
            <a:r>
              <a:rPr lang="ja-JP" altLang="en-US" sz="1800" dirty="0">
                <a:latin typeface="ＭＳ Ｐゴシック" panose="020B0600070205080204" pitchFamily="50" charset="-128"/>
              </a:rPr>
              <a:t>年と</a:t>
            </a:r>
            <a:r>
              <a:rPr lang="en-US" altLang="ja-JP" sz="1800" dirty="0">
                <a:latin typeface="ＭＳ Ｐゴシック" panose="020B0600070205080204" pitchFamily="50" charset="-128"/>
              </a:rPr>
              <a:t>11</a:t>
            </a:r>
            <a:r>
              <a:rPr lang="ja-JP" altLang="en-US" sz="1800" dirty="0">
                <a:latin typeface="ＭＳ Ｐゴシック" panose="020B0600070205080204" pitchFamily="50" charset="-128"/>
              </a:rPr>
              <a:t>日ごとにほぼ、同じものが見られる。</a:t>
            </a:r>
            <a:endParaRPr lang="en-US" altLang="ja-JP" sz="1800" dirty="0">
              <a:latin typeface="ＭＳ Ｐゴシック" panose="020B0600070205080204" pitchFamily="50" charset="-128"/>
            </a:endParaRPr>
          </a:p>
          <a:p>
            <a:pPr eaLnBrk="1" hangingPunct="1">
              <a:spcBef>
                <a:spcPct val="0"/>
              </a:spcBef>
            </a:pPr>
            <a:r>
              <a:rPr lang="ja-JP" altLang="en-US" sz="2800" b="0" i="0" dirty="0">
                <a:solidFill>
                  <a:srgbClr val="E9EDED"/>
                </a:solidFill>
                <a:effectLst/>
                <a:latin typeface="Meiryo" panose="020B0604030504040204" pitchFamily="50" charset="-128"/>
                <a:ea typeface="Meiryo" panose="020B0604030504040204" pitchFamily="50" charset="-128"/>
              </a:rPr>
              <a:t>すなわち、</a:t>
            </a:r>
            <a:r>
              <a:rPr lang="en-US" altLang="ja-JP" sz="2800" b="0" i="0" dirty="0">
                <a:solidFill>
                  <a:srgbClr val="E9EDED"/>
                </a:solidFill>
                <a:effectLst/>
                <a:latin typeface="Meiryo" panose="020B0604030504040204" pitchFamily="50" charset="-128"/>
                <a:ea typeface="Meiryo" panose="020B0604030504040204" pitchFamily="50" charset="-128"/>
              </a:rPr>
              <a:t>223</a:t>
            </a:r>
            <a:r>
              <a:rPr lang="ja-JP" altLang="en-US" sz="2800" b="0" i="0" dirty="0">
                <a:solidFill>
                  <a:srgbClr val="E9EDED"/>
                </a:solidFill>
                <a:effectLst/>
                <a:latin typeface="Meiryo" panose="020B0604030504040204" pitchFamily="50" charset="-128"/>
                <a:ea typeface="Meiryo" panose="020B0604030504040204" pitchFamily="50" charset="-128"/>
              </a:rPr>
              <a:t>朔望月が</a:t>
            </a:r>
            <a:r>
              <a:rPr lang="en-US" altLang="ja-JP" sz="2800" b="0" i="0" dirty="0">
                <a:solidFill>
                  <a:srgbClr val="E9EDED"/>
                </a:solidFill>
                <a:effectLst/>
                <a:latin typeface="Meiryo" panose="020B0604030504040204" pitchFamily="50" charset="-128"/>
                <a:ea typeface="Meiryo" panose="020B0604030504040204" pitchFamily="50" charset="-128"/>
              </a:rPr>
              <a:t>19</a:t>
            </a:r>
            <a:r>
              <a:rPr lang="ja-JP" altLang="en-US" sz="2800" b="0" i="0" dirty="0">
                <a:solidFill>
                  <a:srgbClr val="E9EDED"/>
                </a:solidFill>
                <a:effectLst/>
                <a:latin typeface="Meiryo" panose="020B0604030504040204" pitchFamily="50" charset="-128"/>
                <a:ea typeface="Meiryo" panose="020B0604030504040204" pitchFamily="50" charset="-128"/>
              </a:rPr>
              <a:t>食年に近いため、</a:t>
            </a:r>
            <a:r>
              <a:rPr lang="en-US" altLang="ja-JP" sz="2800" b="0" i="0" dirty="0">
                <a:solidFill>
                  <a:srgbClr val="E9EDED"/>
                </a:solidFill>
                <a:effectLst/>
                <a:latin typeface="Meiryo" panose="020B0604030504040204" pitchFamily="50" charset="-128"/>
                <a:ea typeface="Meiryo" panose="020B0604030504040204" pitchFamily="50" charset="-128"/>
              </a:rPr>
              <a:t>6585.32</a:t>
            </a:r>
            <a:r>
              <a:rPr lang="ja-JP" altLang="en-US" sz="2800" b="0" i="0" dirty="0">
                <a:solidFill>
                  <a:srgbClr val="E9EDED"/>
                </a:solidFill>
                <a:effectLst/>
                <a:latin typeface="Meiryo" panose="020B0604030504040204" pitchFamily="50" charset="-128"/>
                <a:ea typeface="Meiryo" panose="020B0604030504040204" pitchFamily="50" charset="-128"/>
              </a:rPr>
              <a:t>日ごとに日食が起こります。</a:t>
            </a:r>
            <a:r>
              <a:rPr lang="en-US" altLang="ja-JP" sz="2800" b="0" i="0" dirty="0">
                <a:solidFill>
                  <a:srgbClr val="E9EDED"/>
                </a:solidFill>
                <a:effectLst/>
                <a:latin typeface="Meiryo" panose="020B0604030504040204" pitchFamily="50" charset="-128"/>
                <a:ea typeface="Meiryo" panose="020B0604030504040204" pitchFamily="50" charset="-128"/>
              </a:rPr>
              <a:t>1</a:t>
            </a:r>
            <a:r>
              <a:rPr lang="ja-JP" altLang="en-US" sz="2800" b="0" i="0" dirty="0">
                <a:solidFill>
                  <a:srgbClr val="E9EDED"/>
                </a:solidFill>
                <a:effectLst/>
                <a:latin typeface="Meiryo" panose="020B0604030504040204" pitchFamily="50" charset="-128"/>
                <a:ea typeface="Meiryo" panose="020B0604030504040204" pitchFamily="50" charset="-128"/>
              </a:rPr>
              <a:t>年を</a:t>
            </a:r>
            <a:r>
              <a:rPr lang="en-US" altLang="ja-JP" sz="2800" b="0" i="0" dirty="0">
                <a:solidFill>
                  <a:srgbClr val="E9EDED"/>
                </a:solidFill>
                <a:effectLst/>
                <a:latin typeface="Meiryo" panose="020B0604030504040204" pitchFamily="50" charset="-128"/>
                <a:ea typeface="Meiryo" panose="020B0604030504040204" pitchFamily="50" charset="-128"/>
              </a:rPr>
              <a:t>365</a:t>
            </a:r>
            <a:r>
              <a:rPr lang="ja-JP" altLang="en-US" sz="2800" b="0" i="0" dirty="0">
                <a:solidFill>
                  <a:srgbClr val="E9EDED"/>
                </a:solidFill>
                <a:effectLst/>
                <a:latin typeface="Meiryo" panose="020B0604030504040204" pitchFamily="50" charset="-128"/>
                <a:ea typeface="Meiryo" panose="020B0604030504040204" pitchFamily="50" charset="-128"/>
              </a:rPr>
              <a:t>日とすれと</a:t>
            </a:r>
            <a:r>
              <a:rPr lang="en-US" altLang="ja-JP" sz="2800" b="0" i="0" dirty="0">
                <a:solidFill>
                  <a:srgbClr val="E9EDED"/>
                </a:solidFill>
                <a:effectLst/>
                <a:latin typeface="Meiryo" panose="020B0604030504040204" pitchFamily="50" charset="-128"/>
                <a:ea typeface="Meiryo" panose="020B0604030504040204" pitchFamily="50" charset="-128"/>
              </a:rPr>
              <a:t>18</a:t>
            </a:r>
            <a:r>
              <a:rPr lang="ja-JP" altLang="en-US" sz="2800" b="0" i="0" dirty="0">
                <a:solidFill>
                  <a:srgbClr val="E9EDED"/>
                </a:solidFill>
                <a:effectLst/>
                <a:latin typeface="Meiryo" panose="020B0604030504040204" pitchFamily="50" charset="-128"/>
                <a:ea typeface="Meiryo" panose="020B0604030504040204" pitchFamily="50" charset="-128"/>
              </a:rPr>
              <a:t>年と</a:t>
            </a:r>
            <a:r>
              <a:rPr lang="en-US" altLang="ja-JP" sz="2800" b="0" i="0" dirty="0">
                <a:solidFill>
                  <a:srgbClr val="E9EDED"/>
                </a:solidFill>
                <a:effectLst/>
                <a:latin typeface="Meiryo" panose="020B0604030504040204" pitchFamily="50" charset="-128"/>
                <a:ea typeface="Meiryo" panose="020B0604030504040204" pitchFamily="50" charset="-128"/>
              </a:rPr>
              <a:t>15.32</a:t>
            </a:r>
            <a:r>
              <a:rPr lang="ja-JP" altLang="en-US" sz="2800" b="0" i="0" dirty="0">
                <a:solidFill>
                  <a:srgbClr val="E9EDED"/>
                </a:solidFill>
                <a:effectLst/>
                <a:latin typeface="Meiryo" panose="020B0604030504040204" pitchFamily="50" charset="-128"/>
                <a:ea typeface="Meiryo" panose="020B0604030504040204" pitchFamily="50" charset="-128"/>
              </a:rPr>
              <a:t>日として定義されます。しかし実際にはその間に、</a:t>
            </a:r>
            <a:r>
              <a:rPr lang="en-US" altLang="ja-JP" sz="2800" b="0" i="0" dirty="0">
                <a:solidFill>
                  <a:srgbClr val="E9EDED"/>
                </a:solidFill>
                <a:effectLst/>
                <a:latin typeface="Meiryo" panose="020B0604030504040204" pitchFamily="50" charset="-128"/>
                <a:ea typeface="Meiryo" panose="020B0604030504040204" pitchFamily="50" charset="-128"/>
              </a:rPr>
              <a:t>5</a:t>
            </a:r>
            <a:r>
              <a:rPr lang="ja-JP" altLang="en-US" sz="2800" b="0" i="0" dirty="0">
                <a:solidFill>
                  <a:srgbClr val="E9EDED"/>
                </a:solidFill>
                <a:effectLst/>
                <a:latin typeface="Meiryo" panose="020B0604030504040204" pitchFamily="50" charset="-128"/>
                <a:ea typeface="Meiryo" panose="020B0604030504040204" pitchFamily="50" charset="-128"/>
              </a:rPr>
              <a:t>回、あるいは</a:t>
            </a:r>
            <a:r>
              <a:rPr lang="en-US" altLang="ja-JP" sz="2800" b="0" i="0" dirty="0">
                <a:solidFill>
                  <a:srgbClr val="E9EDED"/>
                </a:solidFill>
                <a:effectLst/>
                <a:latin typeface="Meiryo" panose="020B0604030504040204" pitchFamily="50" charset="-128"/>
                <a:ea typeface="Meiryo" panose="020B0604030504040204" pitchFamily="50" charset="-128"/>
              </a:rPr>
              <a:t>4</a:t>
            </a:r>
            <a:r>
              <a:rPr lang="ja-JP" altLang="en-US" sz="2800" b="0" i="0" dirty="0">
                <a:solidFill>
                  <a:srgbClr val="E9EDED"/>
                </a:solidFill>
                <a:effectLst/>
                <a:latin typeface="Meiryo" panose="020B0604030504040204" pitchFamily="50" charset="-128"/>
                <a:ea typeface="Meiryo" panose="020B0604030504040204" pitchFamily="50" charset="-128"/>
              </a:rPr>
              <a:t>回のうるう年が入ってくるので、その日数がマイナスされて、</a:t>
            </a:r>
            <a:r>
              <a:rPr lang="en-US" altLang="ja-JP" sz="2800" b="0" i="0" dirty="0">
                <a:solidFill>
                  <a:srgbClr val="E9EDED"/>
                </a:solidFill>
                <a:effectLst/>
                <a:latin typeface="Meiryo" panose="020B0604030504040204" pitchFamily="50" charset="-128"/>
                <a:ea typeface="Meiryo" panose="020B0604030504040204" pitchFamily="50" charset="-128"/>
              </a:rPr>
              <a:t>18</a:t>
            </a:r>
            <a:r>
              <a:rPr lang="ja-JP" altLang="en-US" sz="2800" b="0" i="0" dirty="0">
                <a:solidFill>
                  <a:srgbClr val="E9EDED"/>
                </a:solidFill>
                <a:effectLst/>
                <a:latin typeface="Meiryo" panose="020B0604030504040204" pitchFamily="50" charset="-128"/>
                <a:ea typeface="Meiryo" panose="020B0604030504040204" pitchFamily="50" charset="-128"/>
              </a:rPr>
              <a:t>年と</a:t>
            </a:r>
            <a:r>
              <a:rPr lang="en-US" altLang="ja-JP" sz="2800" b="0" i="0" dirty="0">
                <a:solidFill>
                  <a:srgbClr val="E9EDED"/>
                </a:solidFill>
                <a:effectLst/>
                <a:latin typeface="Meiryo" panose="020B0604030504040204" pitchFamily="50" charset="-128"/>
                <a:ea typeface="Meiryo" panose="020B0604030504040204" pitchFamily="50" charset="-128"/>
              </a:rPr>
              <a:t>10.32</a:t>
            </a:r>
            <a:r>
              <a:rPr lang="ja-JP" altLang="en-US" sz="2800" b="0" i="0" dirty="0">
                <a:solidFill>
                  <a:srgbClr val="E9EDED"/>
                </a:solidFill>
                <a:effectLst/>
                <a:latin typeface="Meiryo" panose="020B0604030504040204" pitchFamily="50" charset="-128"/>
                <a:ea typeface="Meiryo" panose="020B0604030504040204" pitchFamily="50" charset="-128"/>
              </a:rPr>
              <a:t>日あるいは</a:t>
            </a:r>
            <a:r>
              <a:rPr lang="en-US" altLang="ja-JP" sz="2800" b="0" i="0" dirty="0">
                <a:solidFill>
                  <a:srgbClr val="E9EDED"/>
                </a:solidFill>
                <a:effectLst/>
                <a:latin typeface="Meiryo" panose="020B0604030504040204" pitchFamily="50" charset="-128"/>
                <a:ea typeface="Meiryo" panose="020B0604030504040204" pitchFamily="50" charset="-128"/>
              </a:rPr>
              <a:t>18</a:t>
            </a:r>
            <a:r>
              <a:rPr lang="ja-JP" altLang="en-US" sz="2800" b="0" i="0" dirty="0">
                <a:solidFill>
                  <a:srgbClr val="E9EDED"/>
                </a:solidFill>
                <a:effectLst/>
                <a:latin typeface="Meiryo" panose="020B0604030504040204" pitchFamily="50" charset="-128"/>
                <a:ea typeface="Meiryo" panose="020B0604030504040204" pitchFamily="50" charset="-128"/>
              </a:rPr>
              <a:t>年と</a:t>
            </a:r>
            <a:r>
              <a:rPr lang="en-US" altLang="ja-JP" sz="2800" b="0" i="0" dirty="0">
                <a:solidFill>
                  <a:srgbClr val="E9EDED"/>
                </a:solidFill>
                <a:effectLst/>
                <a:latin typeface="Meiryo" panose="020B0604030504040204" pitchFamily="50" charset="-128"/>
                <a:ea typeface="Meiryo" panose="020B0604030504040204" pitchFamily="50" charset="-128"/>
              </a:rPr>
              <a:t>11.32</a:t>
            </a:r>
            <a:r>
              <a:rPr lang="ja-JP" altLang="en-US" sz="2800" b="0" i="0" dirty="0">
                <a:solidFill>
                  <a:srgbClr val="E9EDED"/>
                </a:solidFill>
                <a:effectLst/>
                <a:latin typeface="Meiryo" panose="020B0604030504040204" pitchFamily="50" charset="-128"/>
                <a:ea typeface="Meiryo" panose="020B0604030504040204" pitchFamily="50" charset="-128"/>
              </a:rPr>
              <a:t>日ごとに日食が起こることになります。小数点部分の</a:t>
            </a:r>
            <a:r>
              <a:rPr lang="en-US" altLang="ja-JP" sz="2800" b="0" i="0" dirty="0">
                <a:solidFill>
                  <a:srgbClr val="E9EDED"/>
                </a:solidFill>
                <a:effectLst/>
                <a:latin typeface="Meiryo" panose="020B0604030504040204" pitchFamily="50" charset="-128"/>
                <a:ea typeface="Meiryo" panose="020B0604030504040204" pitchFamily="50" charset="-128"/>
              </a:rPr>
              <a:t>0.32</a:t>
            </a:r>
            <a:r>
              <a:rPr lang="ja-JP" altLang="en-US" sz="2800" b="0" i="0" dirty="0">
                <a:solidFill>
                  <a:srgbClr val="E9EDED"/>
                </a:solidFill>
                <a:effectLst/>
                <a:latin typeface="Meiryo" panose="020B0604030504040204" pitchFamily="50" charset="-128"/>
                <a:ea typeface="Meiryo" panose="020B0604030504040204" pitchFamily="50" charset="-128"/>
              </a:rPr>
              <a:t>日は時間になおすと約</a:t>
            </a:r>
            <a:r>
              <a:rPr lang="en-US" altLang="ja-JP" sz="2800" b="0" i="0" dirty="0">
                <a:solidFill>
                  <a:srgbClr val="E9EDED"/>
                </a:solidFill>
                <a:effectLst/>
                <a:latin typeface="Meiryo" panose="020B0604030504040204" pitchFamily="50" charset="-128"/>
                <a:ea typeface="Meiryo" panose="020B0604030504040204" pitchFamily="50" charset="-128"/>
              </a:rPr>
              <a:t>8</a:t>
            </a:r>
            <a:r>
              <a:rPr lang="ja-JP" altLang="en-US" sz="2800" b="0" i="0" dirty="0">
                <a:solidFill>
                  <a:srgbClr val="E9EDED"/>
                </a:solidFill>
                <a:effectLst/>
                <a:latin typeface="Meiryo" panose="020B0604030504040204" pitchFamily="50" charset="-128"/>
                <a:ea typeface="Meiryo" panose="020B0604030504040204" pitchFamily="50" charset="-128"/>
              </a:rPr>
              <a:t>時間であり、これを経度に換算すると</a:t>
            </a:r>
            <a:r>
              <a:rPr lang="en-US" altLang="ja-JP" sz="2800" b="0" i="0" dirty="0">
                <a:solidFill>
                  <a:srgbClr val="E9EDED"/>
                </a:solidFill>
                <a:effectLst/>
                <a:latin typeface="Meiryo" panose="020B0604030504040204" pitchFamily="50" charset="-128"/>
                <a:ea typeface="Meiryo" panose="020B0604030504040204" pitchFamily="50" charset="-128"/>
              </a:rPr>
              <a:t>120</a:t>
            </a:r>
            <a:r>
              <a:rPr lang="ja-JP" altLang="en-US" sz="2800" b="0" i="0" dirty="0">
                <a:solidFill>
                  <a:srgbClr val="E9EDED"/>
                </a:solidFill>
                <a:effectLst/>
                <a:latin typeface="Meiryo" panose="020B0604030504040204" pitchFamily="50" charset="-128"/>
                <a:ea typeface="Meiryo" panose="020B0604030504040204" pitchFamily="50" charset="-128"/>
              </a:rPr>
              <a:t>度となります。次の日食が経度方向に</a:t>
            </a:r>
            <a:r>
              <a:rPr lang="en-US" altLang="ja-JP" sz="2800" b="0" i="0" dirty="0">
                <a:solidFill>
                  <a:srgbClr val="E9EDED"/>
                </a:solidFill>
                <a:effectLst/>
                <a:latin typeface="Meiryo" panose="020B0604030504040204" pitchFamily="50" charset="-128"/>
                <a:ea typeface="Meiryo" panose="020B0604030504040204" pitchFamily="50" charset="-128"/>
              </a:rPr>
              <a:t>120</a:t>
            </a:r>
            <a:r>
              <a:rPr lang="ja-JP" altLang="en-US" sz="2800" b="0" i="0" dirty="0">
                <a:solidFill>
                  <a:srgbClr val="E9EDED"/>
                </a:solidFill>
                <a:effectLst/>
                <a:latin typeface="Meiryo" panose="020B0604030504040204" pitchFamily="50" charset="-128"/>
                <a:ea typeface="Meiryo" panose="020B0604030504040204" pitchFamily="50" charset="-128"/>
              </a:rPr>
              <a:t>度西にずれて起こるのはこのためです。</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Meiryo" panose="020B0604030504040204" pitchFamily="50" charset="-128"/>
                <a:ea typeface="Meiryo" panose="020B0604030504040204" pitchFamily="50" charset="-128"/>
              </a:rPr>
              <a:t>「二十四節気」は、旧暦では冬至を基点として</a:t>
            </a:r>
            <a:r>
              <a:rPr lang="en-US" altLang="ja-JP" sz="2800" b="0" i="0" dirty="0">
                <a:solidFill>
                  <a:srgbClr val="333333"/>
                </a:solidFill>
                <a:effectLst/>
                <a:latin typeface="Meiryo" panose="020B0604030504040204" pitchFamily="50" charset="-128"/>
                <a:ea typeface="Meiryo" panose="020B0604030504040204" pitchFamily="50" charset="-128"/>
              </a:rPr>
              <a:t>1</a:t>
            </a:r>
            <a:r>
              <a:rPr lang="ja-JP" altLang="en-US" sz="2800" b="0" i="0" dirty="0">
                <a:solidFill>
                  <a:srgbClr val="333333"/>
                </a:solidFill>
                <a:effectLst/>
                <a:latin typeface="Meiryo" panose="020B0604030504040204" pitchFamily="50" charset="-128"/>
                <a:ea typeface="Meiryo" panose="020B0604030504040204" pitchFamily="50" charset="-128"/>
              </a:rPr>
              <a:t>年の長さを</a:t>
            </a:r>
            <a:r>
              <a:rPr lang="en-US" altLang="ja-JP" sz="2800" b="0" i="0" dirty="0">
                <a:solidFill>
                  <a:srgbClr val="333333"/>
                </a:solidFill>
                <a:effectLst/>
                <a:latin typeface="Meiryo" panose="020B0604030504040204" pitchFamily="50" charset="-128"/>
                <a:ea typeface="Meiryo" panose="020B0604030504040204" pitchFamily="50" charset="-128"/>
              </a:rPr>
              <a:t>24</a:t>
            </a:r>
            <a:r>
              <a:rPr lang="ja-JP" altLang="en-US" sz="2800" b="0" i="0" dirty="0">
                <a:solidFill>
                  <a:srgbClr val="333333"/>
                </a:solidFill>
                <a:effectLst/>
                <a:latin typeface="Meiryo" panose="020B0604030504040204" pitchFamily="50" charset="-128"/>
                <a:ea typeface="Meiryo" panose="020B0604030504040204" pitchFamily="50" charset="-128"/>
              </a:rPr>
              <a:t>等分し、表に示したようにそれぞれに季節感のある名前がついたものである。</a:t>
            </a: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83108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spcBef>
                <a:spcPct val="0"/>
              </a:spcBef>
            </a:pPr>
            <a:r>
              <a:rPr lang="ja-JP" altLang="en-US" sz="2800" dirty="0"/>
              <a:t>江戸後期、時の鐘が聞こえない場所で手軽に時を知ることができる便利な「紙製の日時計」が普及していました。その季節に合わせた札を垂直にたて、太陽に向け、影の長さで時刻を読み取っていました。土地によって日の長さが異なるので、江戸時代のガイドマップには、その地域に合わせた日時計が付属されていました。</a:t>
            </a:r>
            <a:endParaRPr lang="en-US" altLang="ja-JP" sz="2800" dirty="0"/>
          </a:p>
          <a:p>
            <a:pPr algn="l" eaLnBrk="1" hangingPunct="1">
              <a:spcBef>
                <a:spcPct val="0"/>
              </a:spcBef>
            </a:pPr>
            <a:r>
              <a:rPr lang="ja-JP" altLang="en-US" sz="2800" dirty="0"/>
              <a:t>また、コンパクトで携帯に便利な「携帯日時計」も使われていました。</a:t>
            </a:r>
            <a:br>
              <a:rPr lang="ja-JP" altLang="en-US" sz="2800" dirty="0"/>
            </a:br>
            <a:r>
              <a:rPr lang="ja-JP" altLang="en-US" sz="2800" dirty="0"/>
              <a:t>日時計と一緒に装備されている方位磁石を利用して、日時計部分を北側に向け、半球部分に映る影の位置で時刻を読み取ります。江戸時代の携帯用の日時計にはほとんどの物に方位磁石が付いており、非常に使いやすいのが特徴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06448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31924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383767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33520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ja-JP" sz="1800" dirty="0">
                <a:ea typeface="ＭＳ Ｐゴシック" panose="020B0600070205080204" pitchFamily="50" charset="-128"/>
              </a:rPr>
              <a:t>2015</a:t>
            </a:r>
            <a:r>
              <a:rPr lang="ja-JP" altLang="en-US" sz="1800" dirty="0">
                <a:ea typeface="ＭＳ Ｐゴシック" panose="020B0600070205080204" pitchFamily="50" charset="-128"/>
              </a:rPr>
              <a:t>年</a:t>
            </a:r>
            <a:r>
              <a:rPr lang="en-US" altLang="ja-JP" sz="1800" dirty="0">
                <a:ea typeface="ＭＳ Ｐゴシック" panose="020B0600070205080204" pitchFamily="50" charset="-128"/>
              </a:rPr>
              <a:t>9</a:t>
            </a:r>
            <a:r>
              <a:rPr lang="ja-JP" altLang="en-US" sz="1800" dirty="0">
                <a:ea typeface="ＭＳ Ｐゴシック" panose="020B0600070205080204" pitchFamily="50" charset="-128"/>
              </a:rPr>
              <a:t>月</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日</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85011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41794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2644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375478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28591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23506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13515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本日　７月１７日は　６月</a:t>
            </a:r>
            <a:r>
              <a:rPr lang="en-US" altLang="ja-JP" sz="1800" dirty="0">
                <a:ea typeface="ＭＳ Ｐゴシック" panose="020B0600070205080204" pitchFamily="50" charset="-128"/>
              </a:rPr>
              <a:t>18</a:t>
            </a:r>
            <a:r>
              <a:rPr lang="ja-JP" altLang="en-US" sz="1800" dirty="0">
                <a:ea typeface="ＭＳ Ｐゴシック" panose="020B0600070205080204" pitchFamily="50" charset="-128"/>
              </a:rPr>
              <a:t>日　月齢→</a:t>
            </a:r>
            <a:r>
              <a:rPr lang="en-US" altLang="ja-JP" sz="1800" dirty="0">
                <a:ea typeface="ＭＳ Ｐゴシック" panose="020B0600070205080204" pitchFamily="50" charset="-128"/>
              </a:rPr>
              <a:t>18</a:t>
            </a:r>
          </a:p>
          <a:p>
            <a:pPr eaLnBrk="1" hangingPunct="1">
              <a:spcBef>
                <a:spcPct val="0"/>
              </a:spcBef>
            </a:pPr>
            <a:r>
              <a:rPr lang="en-US" altLang="ja-JP" sz="1800" dirty="0">
                <a:ea typeface="ＭＳ Ｐゴシック" panose="020B0600070205080204" pitchFamily="50" charset="-128"/>
              </a:rPr>
              <a:t>2020</a:t>
            </a:r>
            <a:r>
              <a:rPr lang="ja-JP" altLang="en-US" sz="1800" dirty="0">
                <a:ea typeface="ＭＳ Ｐゴシック" panose="020B0600070205080204" pitchFamily="50" charset="-128"/>
              </a:rPr>
              <a:t>年</a:t>
            </a: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月にうるう月があった。次回は</a:t>
            </a:r>
            <a:r>
              <a:rPr lang="en-US" altLang="ja-JP" sz="1800" dirty="0">
                <a:ea typeface="ＭＳ Ｐゴシック" panose="020B0600070205080204" pitchFamily="50" charset="-128"/>
              </a:rPr>
              <a:t>2023</a:t>
            </a:r>
            <a:r>
              <a:rPr lang="ja-JP" altLang="en-US" sz="1800" dirty="0">
                <a:ea typeface="ＭＳ Ｐゴシック" panose="020B0600070205080204" pitchFamily="50" charset="-128"/>
              </a:rPr>
              <a:t>年</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月にうつう月が入る。</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4016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4000" b="0" i="0" dirty="0">
                <a:solidFill>
                  <a:srgbClr val="333333"/>
                </a:solidFill>
                <a:effectLst/>
                <a:latin typeface="メイリオ" panose="020B0604030504040204" pitchFamily="50" charset="-128"/>
                <a:ea typeface="メイリオ" panose="020B0604030504040204" pitchFamily="50" charset="-128"/>
              </a:rPr>
              <a:t>二十四節気とは太陽の日長変化、地球に届く太陽の光量に関わる暦です。春夏秋冬を</a:t>
            </a:r>
            <a:r>
              <a:rPr lang="en-US" altLang="ja-JP" sz="4000" b="0" i="0" dirty="0">
                <a:solidFill>
                  <a:srgbClr val="333333"/>
                </a:solidFill>
                <a:effectLst/>
                <a:latin typeface="メイリオ" panose="020B0604030504040204" pitchFamily="50" charset="-128"/>
                <a:ea typeface="メイリオ" panose="020B0604030504040204" pitchFamily="50" charset="-128"/>
              </a:rPr>
              <a:t>6</a:t>
            </a:r>
            <a:r>
              <a:rPr lang="ja-JP" altLang="en-US" sz="4000" b="0" i="0" dirty="0">
                <a:solidFill>
                  <a:srgbClr val="333333"/>
                </a:solidFill>
                <a:effectLst/>
                <a:latin typeface="メイリオ" panose="020B0604030504040204" pitchFamily="50" charset="-128"/>
                <a:ea typeface="メイリオ" panose="020B0604030504040204" pitchFamily="50" charset="-128"/>
              </a:rPr>
              <a:t>つに分けることで、１年を二十四に等分し、それぞれの季節に相応しい名がつけられています。</a:t>
            </a:r>
            <a:br>
              <a:rPr lang="ja-JP" altLang="en-US" sz="4000" dirty="0"/>
            </a:br>
            <a:r>
              <a:rPr lang="ja-JP" altLang="en-US" sz="4000" b="0" i="0" dirty="0">
                <a:solidFill>
                  <a:srgbClr val="333333"/>
                </a:solidFill>
                <a:effectLst/>
                <a:latin typeface="メイリオ" panose="020B0604030504040204" pitchFamily="50" charset="-128"/>
                <a:ea typeface="メイリオ" panose="020B0604030504040204" pitchFamily="50" charset="-128"/>
              </a:rPr>
              <a:t>季節の訪れを一歩先んじて察知することができ、農耕作業をすすめるためには今も欠かすことのできない暦です。</a:t>
            </a:r>
            <a:endParaRPr lang="en-US" altLang="ja-JP" sz="2800" b="0" i="0" dirty="0">
              <a:solidFill>
                <a:srgbClr val="262626"/>
              </a:solidFill>
              <a:effectLst/>
              <a:latin typeface="游ゴシック体"/>
            </a:endParaRPr>
          </a:p>
          <a:p>
            <a:pPr eaLnBrk="1" hangingPunct="1">
              <a:spcBef>
                <a:spcPct val="0"/>
              </a:spcBef>
            </a:pPr>
            <a:r>
              <a:rPr lang="ja-JP" altLang="en-US" sz="2800" b="0" i="0" dirty="0">
                <a:solidFill>
                  <a:srgbClr val="262626"/>
                </a:solidFill>
                <a:effectLst/>
                <a:latin typeface="游ゴシック体"/>
              </a:rPr>
              <a:t>二十四節気（にじゅうしせつき）とは、季節の変化を示す指標です。</a:t>
            </a:r>
            <a:endParaRPr lang="en-US" altLang="ja-JP" sz="2800" b="0" i="0" dirty="0">
              <a:solidFill>
                <a:srgbClr val="262626"/>
              </a:solidFill>
              <a:effectLst/>
              <a:latin typeface="游ゴシック体"/>
            </a:endParaRPr>
          </a:p>
          <a:p>
            <a:pPr eaLnBrk="1" hangingPunct="1">
              <a:spcBef>
                <a:spcPct val="0"/>
              </a:spcBef>
            </a:pPr>
            <a:endParaRPr lang="en-US" altLang="ja-JP" sz="2800" b="0" i="0" dirty="0">
              <a:solidFill>
                <a:srgbClr val="262626"/>
              </a:solidFill>
              <a:effectLst/>
              <a:latin typeface="游ゴシック体"/>
            </a:endParaRPr>
          </a:p>
          <a:p>
            <a:pPr eaLnBrk="1" hangingPunct="1">
              <a:spcBef>
                <a:spcPct val="0"/>
              </a:spcBef>
            </a:pPr>
            <a:br>
              <a:rPr lang="ja-JP" altLang="en-US" sz="2800" dirty="0"/>
            </a:br>
            <a:r>
              <a:rPr lang="ja-JP" altLang="en-US" sz="2800" b="0" i="0" dirty="0">
                <a:solidFill>
                  <a:srgbClr val="262626"/>
                </a:solidFill>
                <a:effectLst/>
                <a:latin typeface="游ゴシック体"/>
              </a:rPr>
              <a:t>春分や秋分、夏至、冬至といった二十四の節気（約</a:t>
            </a:r>
            <a:r>
              <a:rPr lang="en-US" altLang="ja-JP" sz="2800" b="0" i="0" dirty="0">
                <a:solidFill>
                  <a:srgbClr val="262626"/>
                </a:solidFill>
                <a:effectLst/>
                <a:latin typeface="游ゴシック体"/>
              </a:rPr>
              <a:t>15</a:t>
            </a:r>
            <a:r>
              <a:rPr lang="ja-JP" altLang="en-US" sz="2800" b="0" i="0" dirty="0">
                <a:solidFill>
                  <a:srgbClr val="262626"/>
                </a:solidFill>
                <a:effectLst/>
                <a:latin typeface="游ゴシック体"/>
              </a:rPr>
              <a:t>日ごとの区分）をまとめて「二十四節気」と呼びます。</a:t>
            </a:r>
            <a:endParaRPr lang="en-US" altLang="ja-JP" sz="2800" b="0" i="0" dirty="0">
              <a:solidFill>
                <a:srgbClr val="262626"/>
              </a:solidFill>
              <a:effectLst/>
              <a:latin typeface="游ゴシック体"/>
            </a:endParaRPr>
          </a:p>
          <a:p>
            <a:pPr algn="l"/>
            <a:r>
              <a:rPr lang="ja-JP" altLang="en-US" sz="2800" b="0" i="0" dirty="0">
                <a:solidFill>
                  <a:srgbClr val="262626"/>
                </a:solidFill>
                <a:effectLst/>
                <a:latin typeface="游ゴシック体"/>
              </a:rPr>
              <a:t>古代中国では太陰暦（月の満ち欠けを基準にした暦）が使われていましたが、実際の季節との間にズレが生じる問題があったと言われます。</a:t>
            </a:r>
          </a:p>
          <a:p>
            <a:pPr algn="l"/>
            <a:r>
              <a:rPr lang="ja-JP" altLang="en-US" sz="2800" b="0" i="0" dirty="0">
                <a:solidFill>
                  <a:srgbClr val="262626"/>
                </a:solidFill>
                <a:effectLst/>
                <a:latin typeface="游ゴシック体"/>
              </a:rPr>
              <a:t>そこで、季節の変化がより正確かつ細かく把握できる暦として、「二十四節気」が使われるようになりました。</a:t>
            </a:r>
            <a:br>
              <a:rPr lang="ja-JP" altLang="en-US" sz="2800" b="0" i="0" dirty="0">
                <a:solidFill>
                  <a:srgbClr val="262626"/>
                </a:solidFill>
                <a:effectLst/>
                <a:latin typeface="游ゴシック体"/>
              </a:rPr>
            </a:br>
            <a:r>
              <a:rPr lang="ja-JP" altLang="en-US" sz="2800" b="0" i="0" dirty="0">
                <a:solidFill>
                  <a:srgbClr val="262626"/>
                </a:solidFill>
                <a:effectLst/>
                <a:latin typeface="游ゴシック体"/>
              </a:rPr>
              <a:t>中国の二十四節気は、</a:t>
            </a:r>
            <a:r>
              <a:rPr lang="en-US" altLang="ja-JP" sz="2800" b="0" i="0" dirty="0">
                <a:solidFill>
                  <a:srgbClr val="262626"/>
                </a:solidFill>
                <a:effectLst/>
                <a:latin typeface="游ゴシック体"/>
              </a:rPr>
              <a:t>2016</a:t>
            </a:r>
            <a:r>
              <a:rPr lang="ja-JP" altLang="en-US" sz="2800" b="0" i="0" dirty="0">
                <a:solidFill>
                  <a:srgbClr val="262626"/>
                </a:solidFill>
                <a:effectLst/>
                <a:latin typeface="游ゴシック体"/>
              </a:rPr>
              <a:t>年にユネスコの無形文化遺産に登録されています。</a:t>
            </a:r>
            <a:endParaRPr lang="en-US" altLang="ja-JP" sz="2800" b="0" i="0" dirty="0">
              <a:solidFill>
                <a:srgbClr val="262626"/>
              </a:solidFill>
              <a:effectLst/>
              <a:latin typeface="游ゴシック体"/>
            </a:endParaRPr>
          </a:p>
          <a:p>
            <a:pPr algn="l"/>
            <a:r>
              <a:rPr lang="ja-JP" altLang="en-US" sz="4000" b="0" i="0" dirty="0">
                <a:solidFill>
                  <a:srgbClr val="262626"/>
                </a:solidFill>
                <a:effectLst/>
                <a:latin typeface="游ゴシック体"/>
              </a:rPr>
              <a:t>その理由は、二十四節気が紀元前の中国（黄河流域）で生まれた指標だからでしょう。</a:t>
            </a:r>
            <a:br>
              <a:rPr lang="ja-JP" altLang="en-US" sz="4000" dirty="0"/>
            </a:br>
            <a:r>
              <a:rPr lang="ja-JP" altLang="en-US" sz="4000" b="0" i="0" dirty="0">
                <a:solidFill>
                  <a:srgbClr val="262626"/>
                </a:solidFill>
                <a:effectLst/>
                <a:latin typeface="游ゴシック体"/>
              </a:rPr>
              <a:t>当時の中国と今の日本の平均気温を比較すると、</a:t>
            </a:r>
            <a:r>
              <a:rPr lang="ja-JP" altLang="en-US" sz="4000" b="1" i="0" dirty="0">
                <a:effectLst/>
                <a:latin typeface="游ゴシック体"/>
              </a:rPr>
              <a:t>暑さや寒さのピークに関して中国の方が</a:t>
            </a:r>
            <a:r>
              <a:rPr lang="en-US" altLang="ja-JP" sz="4000" b="1" i="0" dirty="0">
                <a:effectLst/>
                <a:latin typeface="游ゴシック体"/>
              </a:rPr>
              <a:t>1</a:t>
            </a:r>
            <a:r>
              <a:rPr lang="ja-JP" altLang="en-US" sz="4000" b="1" i="0" dirty="0">
                <a:effectLst/>
                <a:latin typeface="游ゴシック体"/>
              </a:rPr>
              <a:t>～</a:t>
            </a:r>
            <a:r>
              <a:rPr lang="en-US" altLang="ja-JP" sz="4000" b="1" i="0" dirty="0">
                <a:effectLst/>
                <a:latin typeface="游ゴシック体"/>
              </a:rPr>
              <a:t>2</a:t>
            </a:r>
            <a:r>
              <a:rPr lang="ja-JP" altLang="en-US" sz="4000" b="1" i="0" dirty="0">
                <a:effectLst/>
                <a:latin typeface="游ゴシック体"/>
              </a:rPr>
              <a:t>ヶ月早い</a:t>
            </a:r>
            <a:r>
              <a:rPr lang="ja-JP" altLang="en-US" sz="4000" b="0" i="0" dirty="0">
                <a:solidFill>
                  <a:srgbClr val="262626"/>
                </a:solidFill>
                <a:effectLst/>
                <a:latin typeface="游ゴシック体"/>
              </a:rPr>
              <a:t>そうです。</a:t>
            </a:r>
            <a:br>
              <a:rPr lang="ja-JP" altLang="en-US" sz="4000" dirty="0"/>
            </a:br>
            <a:r>
              <a:rPr lang="ja-JP" altLang="en-US" sz="4000" b="0" i="0" dirty="0">
                <a:solidFill>
                  <a:srgbClr val="262626"/>
                </a:solidFill>
                <a:effectLst/>
                <a:latin typeface="游ゴシック体"/>
              </a:rPr>
              <a:t>そのため、二十四節気と実際の季節感にズレが生じると言われます。</a:t>
            </a:r>
            <a:endParaRPr lang="ja-JP" altLang="en-US" sz="2800" b="0" i="0" dirty="0">
              <a:solidFill>
                <a:srgbClr val="262626"/>
              </a:solidFill>
              <a:effectLst/>
              <a:latin typeface="游ゴシック体"/>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85777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7315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日めくりの販売用のこよみもあったが、</a:t>
            </a: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枚に</a:t>
            </a: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年間のこよみもあった（略歴）</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お盆　旧暦の</a:t>
            </a: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月</a:t>
            </a:r>
            <a:r>
              <a:rPr lang="en-US" altLang="ja-JP" sz="1800" dirty="0">
                <a:ea typeface="ＭＳ Ｐゴシック" panose="020B0600070205080204" pitchFamily="50" charset="-128"/>
              </a:rPr>
              <a:t>15</a:t>
            </a:r>
            <a:r>
              <a:rPr lang="ja-JP" altLang="en-US" sz="1800" dirty="0">
                <a:ea typeface="ＭＳ Ｐゴシック" panose="020B0600070205080204" pitchFamily="50" charset="-128"/>
              </a:rPr>
              <a:t>日　現在は便宜上</a:t>
            </a: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月　遅らせている。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中秋の名月　</a:t>
            </a:r>
            <a:r>
              <a:rPr lang="en-US" altLang="ja-JP" sz="1800" dirty="0">
                <a:ea typeface="ＭＳ Ｐゴシック" panose="020B0600070205080204" pitchFamily="50" charset="-128"/>
              </a:rPr>
              <a:t>789</a:t>
            </a:r>
            <a:r>
              <a:rPr lang="ja-JP" altLang="en-US" sz="1800" dirty="0">
                <a:ea typeface="ＭＳ Ｐゴシック" panose="020B0600070205080204" pitchFamily="50" charset="-128"/>
              </a:rPr>
              <a:t>　月の間の８月の</a:t>
            </a:r>
            <a:r>
              <a:rPr lang="en-US" altLang="ja-JP" sz="1800" dirty="0">
                <a:ea typeface="ＭＳ Ｐゴシック" panose="020B0600070205080204" pitchFamily="50" charset="-128"/>
              </a:rPr>
              <a:t>15</a:t>
            </a:r>
            <a:r>
              <a:rPr lang="ja-JP" altLang="en-US" sz="1800" dirty="0">
                <a:ea typeface="ＭＳ Ｐゴシック" panose="020B0600070205080204" pitchFamily="50" charset="-128"/>
              </a:rPr>
              <a:t>日の満月の月。七夕は旧暦の７月</a:t>
            </a: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日</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田植えで梅雨入りは大切。旧暦の入梅は、年ごとにずれてくる。</a:t>
            </a: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79688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ja-JP" sz="1800" baseline="0" dirty="0">
              <a:solidFill>
                <a:schemeClr val="tx1"/>
              </a:solidFill>
              <a:ea typeface="ＭＳ Ｐゴシック" panose="020B0600070205080204" pitchFamily="50" charset="-128"/>
            </a:endParaRPr>
          </a:p>
          <a:p>
            <a:pPr eaLnBrk="1" hangingPunct="1">
              <a:spcBef>
                <a:spcPct val="0"/>
              </a:spcBef>
            </a:pPr>
            <a:r>
              <a:rPr lang="ja-JP" altLang="en-US" sz="1800" baseline="0" dirty="0">
                <a:solidFill>
                  <a:schemeClr val="tx1"/>
                </a:solidFill>
                <a:ea typeface="ＭＳ Ｐゴシック" panose="020B0600070205080204" pitchFamily="50" charset="-128"/>
              </a:rPr>
              <a:t>昔の決算はぼんかくれ、毎月の晦日ばらい（毎月の最後の日にち）お金を払うのに、毎月　みそかに商人がお金をとりにくる</a:t>
            </a:r>
            <a:endParaRPr lang="en-US" altLang="ja-JP" sz="1800" baseline="0" dirty="0">
              <a:solidFill>
                <a:schemeClr val="tx1"/>
              </a:solidFill>
              <a:ea typeface="ＭＳ Ｐゴシック" panose="020B0600070205080204" pitchFamily="50" charset="-128"/>
            </a:endParaRPr>
          </a:p>
          <a:p>
            <a:pPr eaLnBrk="1" hangingPunct="1">
              <a:spcBef>
                <a:spcPct val="0"/>
              </a:spcBef>
            </a:pPr>
            <a:r>
              <a:rPr lang="ja-JP" altLang="en-US" sz="1800" baseline="0" dirty="0">
                <a:solidFill>
                  <a:schemeClr val="tx1"/>
                </a:solidFill>
                <a:ea typeface="ＭＳ Ｐゴシック" panose="020B0600070205080204" pitchFamily="50" charset="-128"/>
              </a:rPr>
              <a:t>武士はころもがえがある。１日でも間違えれば、失笑。ぶれいものと言われた</a:t>
            </a:r>
            <a:endParaRPr lang="en-US" altLang="ja-JP" sz="1800" baseline="0" dirty="0">
              <a:solidFill>
                <a:schemeClr val="tx1"/>
              </a:solidFill>
              <a:ea typeface="ＭＳ Ｐゴシック" panose="020B0600070205080204" pitchFamily="50" charset="-128"/>
            </a:endParaRPr>
          </a:p>
          <a:p>
            <a:pPr eaLnBrk="1" hangingPunct="1">
              <a:spcBef>
                <a:spcPct val="0"/>
              </a:spcBef>
            </a:pPr>
            <a:endParaRPr lang="en-US" altLang="ja-JP" sz="1800" baseline="0" dirty="0">
              <a:solidFill>
                <a:schemeClr val="tx1"/>
              </a:solidFill>
              <a:ea typeface="ＭＳ Ｐゴシック" panose="020B0600070205080204" pitchFamily="50" charset="-128"/>
            </a:endParaRPr>
          </a:p>
          <a:p>
            <a:pPr eaLnBrk="1" hangingPunct="1">
              <a:spcBef>
                <a:spcPct val="0"/>
              </a:spcBef>
            </a:pPr>
            <a:r>
              <a:rPr lang="ja-JP" altLang="en-US" sz="1800" baseline="0" dirty="0">
                <a:solidFill>
                  <a:schemeClr val="tx1"/>
                </a:solidFill>
                <a:ea typeface="ＭＳ Ｐゴシック" panose="020B0600070205080204" pitchFamily="50" charset="-128"/>
              </a:rPr>
              <a:t>店に大小の板を飾る</a:t>
            </a:r>
            <a:endParaRPr lang="en-US" altLang="ja-JP" sz="1800" baseline="0" dirty="0">
              <a:solidFill>
                <a:schemeClr val="tx1"/>
              </a:solidFill>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68306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当時はの暦は中国と同じ。日食は中国で見えても日本で見えないときがある。</a:t>
            </a:r>
            <a:r>
              <a:rPr lang="en-US" altLang="ja-JP" sz="1800" dirty="0">
                <a:ea typeface="ＭＳ Ｐゴシック" panose="020B0600070205080204" pitchFamily="50" charset="-128"/>
              </a:rPr>
              <a:t>1684</a:t>
            </a:r>
            <a:r>
              <a:rPr lang="ja-JP" altLang="en-US" sz="1800" dirty="0">
                <a:ea typeface="ＭＳ Ｐゴシック" panose="020B0600070205080204" pitchFamily="50" charset="-128"/>
              </a:rPr>
              <a:t>年　儒教元年に改暦となる。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しぶかわはるみ　しゅんかい　出戸幕府の　碁の先生　　安井家　</a:t>
            </a:r>
            <a:r>
              <a:rPr lang="en-US" altLang="ja-JP" sz="1800" dirty="0">
                <a:ea typeface="ＭＳ Ｐゴシック" panose="020B0600070205080204" pitchFamily="50" charset="-128"/>
              </a:rPr>
              <a:t>1685</a:t>
            </a:r>
            <a:r>
              <a:rPr lang="ja-JP" altLang="en-US" sz="1800" dirty="0">
                <a:ea typeface="ＭＳ Ｐゴシック" panose="020B0600070205080204" pitchFamily="50" charset="-128"/>
              </a:rPr>
              <a:t>年　じょうきょう元年</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幕府の天文方　となる。　当時のこよみは２日のずれがある。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地球がもっとも太陽にちかづくときが冬至とされていたが、実際にはちがっていたこと。日本で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初めて地球儀と天球儀を作った人。</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幕府の江戸の天文方が月の大小、節季（冬至、夏至など）日食、月食など科学的な</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部分を計算し、京都の幸徳井（かでい）陰陽師（おんみょうじ　おんようじ）＝うらないしのような人　へ送る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陰陽師は　歴註（れきちゅう）　吉凶（きち　きょう）などの占いなどの文字を加える。</a:t>
            </a: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59399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0A4ED57-349B-6C92-6559-CC653A8A9596}"/>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5" name="フッター プレースホルダー 4">
            <a:extLst>
              <a:ext uri="{FF2B5EF4-FFF2-40B4-BE49-F238E27FC236}">
                <a16:creationId xmlns:a16="http://schemas.microsoft.com/office/drawing/2014/main" id="{77D0EB71-EC36-3C23-28E6-6E4506F0487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fld id="{439B454A-15A3-418D-BADD-EDF79B41AAE6}" type="datetimeFigureOut">
              <a:rPr kumimoji="1" lang="ja-JP" altLang="en-US" smtClean="0"/>
              <a:t>2022/7/10</a:t>
            </a:fld>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39B454A-15A3-418D-BADD-EDF79B41AAE6}" type="datetimeFigureOut">
              <a:rPr kumimoji="1" lang="ja-JP" altLang="en-US" smtClean="0"/>
              <a:t>2022/7/10</a:t>
            </a:fld>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s://irasutoya.blogspot.com/2014/03/blog-post_92.html" TargetMode="External"/><Relationship Id="rId3" Type="http://schemas.openxmlformats.org/officeDocument/2006/relationships/image" Target="../media/image27.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jpeg"/><Relationship Id="rId11" Type="http://schemas.openxmlformats.org/officeDocument/2006/relationships/hyperlink" Target="http://kirinuke.com/portrait/tokugawa-iemochi/" TargetMode="External"/><Relationship Id="rId5" Type="http://schemas.openxmlformats.org/officeDocument/2006/relationships/hyperlink" Target="http://kirinuke.com/portrait/ando-nobumasa/" TargetMode="External"/><Relationship Id="rId10" Type="http://schemas.openxmlformats.org/officeDocument/2006/relationships/image" Target="../media/image24.gif"/><Relationship Id="rId4" Type="http://schemas.openxmlformats.org/officeDocument/2006/relationships/image" Target="../media/image26.gif"/><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4.jpg"/><Relationship Id="rId7"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31.jpg"/><Relationship Id="rId10" Type="http://schemas.openxmlformats.org/officeDocument/2006/relationships/image" Target="../media/image35.gif"/><Relationship Id="rId4" Type="http://schemas.openxmlformats.org/officeDocument/2006/relationships/image" Target="../media/image30.jpeg"/><Relationship Id="rId9"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hyperlink" Target="https://www.flickr.com/photos/bonguri/49994353181/in/pool-japanes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51.jp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59.jpeg"/><Relationship Id="rId3" Type="http://schemas.openxmlformats.org/officeDocument/2006/relationships/image" Target="../media/image53.jpg"/><Relationship Id="rId7" Type="http://schemas.openxmlformats.org/officeDocument/2006/relationships/hyperlink" Target="https://pixabay.com/ja/photos/%E3%82%AF%E3%83%AC%E3%83%BC%E3%82%BF%E3%83%BC-%E4%B8%89%E6%97%A5%E6%9C%88-%E6%9A%97%E3%81%84-1853110/" TargetMode="External"/><Relationship Id="rId12" Type="http://schemas.openxmlformats.org/officeDocument/2006/relationships/hyperlink" Target="https://publicdomainq.net/telescope-0045625/"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6.jpeg"/><Relationship Id="rId11" Type="http://schemas.openxmlformats.org/officeDocument/2006/relationships/image" Target="../media/image58.jpeg"/><Relationship Id="rId5" Type="http://schemas.openxmlformats.org/officeDocument/2006/relationships/image" Target="../media/image55.jpg"/><Relationship Id="rId10" Type="http://schemas.openxmlformats.org/officeDocument/2006/relationships/hyperlink" Target="https://creativecommons.org/licenses/by/3.0/" TargetMode="External"/><Relationship Id="rId4" Type="http://schemas.openxmlformats.org/officeDocument/2006/relationships/image" Target="../media/image54.jpg"/><Relationship Id="rId9" Type="http://schemas.openxmlformats.org/officeDocument/2006/relationships/hyperlink" Target="http://hikuso.blog54.fc2.com/blog-date-20091222.html" TargetMode="External"/><Relationship Id="rId14" Type="http://schemas.openxmlformats.org/officeDocument/2006/relationships/image" Target="../media/image6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2.jpeg"/><Relationship Id="rId3" Type="http://schemas.openxmlformats.org/officeDocument/2006/relationships/image" Target="../media/image16.jpg"/><Relationship Id="rId7" Type="http://schemas.openxmlformats.org/officeDocument/2006/relationships/image" Target="../media/image18.jpg"/><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publicdomainq.net/man-kiseru-edo-period-0018169/" TargetMode="External"/><Relationship Id="rId11" Type="http://schemas.openxmlformats.org/officeDocument/2006/relationships/hyperlink" Target="https://www.irasutoya.com/2017/12/blog-post_587.html" TargetMode="External"/><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hyperlink" Target="https://www.city.hakodate.hokkaido.jp/docs/2017051600064/" TargetMode="External"/><Relationship Id="rId9" Type="http://schemas.openxmlformats.org/officeDocument/2006/relationships/hyperlink" Target="http://www.himorogiwiki.net/wiki/index.php?title=%E5%82%99%E4%B8%AD%E9%8D%AC&amp;mobileaction=toggle_view_mobile" TargetMode="External"/><Relationship Id="rId1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hyperlink" Target="http://kirinuke.com/portrait/ando-nobumasa/"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hyperlink" Target="http://kirinuke.com/portrait/tokugawa-iemoch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105767" y="130626"/>
            <a:ext cx="8696279" cy="838200"/>
          </a:xfrm>
        </p:spPr>
        <p:txBody>
          <a:bodyPr>
            <a:normAutofit fontScale="90000"/>
          </a:bodyPr>
          <a:lstStyle/>
          <a:p>
            <a:pPr eaLnBrk="1" hangingPunct="1"/>
            <a:r>
              <a:rPr lang="ja-JP" altLang="en-US" sz="3600" b="1" dirty="0">
                <a:ea typeface="ＭＳ Ｐゴシック" panose="020B0600070205080204" pitchFamily="50" charset="-128"/>
              </a:rPr>
              <a:t>　日時計を作る　</a:t>
            </a:r>
            <a:r>
              <a:rPr lang="ja-JP" altLang="en-US" b="1" dirty="0">
                <a:ea typeface="ＭＳ Ｐゴシック" panose="020B0600070205080204" pitchFamily="50" charset="-128"/>
              </a:rPr>
              <a:t>カレンダーと暦について</a:t>
            </a:r>
          </a:p>
        </p:txBody>
      </p:sp>
      <p:sp>
        <p:nvSpPr>
          <p:cNvPr id="5" name="フッター プレースホルダー 4">
            <a:extLst>
              <a:ext uri="{FF2B5EF4-FFF2-40B4-BE49-F238E27FC236}">
                <a16:creationId xmlns:a16="http://schemas.microsoft.com/office/drawing/2014/main" id="{5672492D-3C2D-4B5D-8EC0-684DA30DA85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805" y="1525402"/>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14124" y="692505"/>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51746" y="34361"/>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ひどけい　　　　　　　　つく　　　　　　　　　　　　　　　　　　　　こよみ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pic>
        <p:nvPicPr>
          <p:cNvPr id="4" name="図 3">
            <a:extLst>
              <a:ext uri="{FF2B5EF4-FFF2-40B4-BE49-F238E27FC236}">
                <a16:creationId xmlns:a16="http://schemas.microsoft.com/office/drawing/2014/main" id="{E34AA2C2-09EA-496C-B29F-F33BB5007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820" y="1065091"/>
            <a:ext cx="2543959" cy="5289068"/>
          </a:xfrm>
          <a:prstGeom prst="rect">
            <a:avLst/>
          </a:prstGeom>
        </p:spPr>
      </p:pic>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pic>
        <p:nvPicPr>
          <p:cNvPr id="6" name="図 5">
            <a:extLst>
              <a:ext uri="{FF2B5EF4-FFF2-40B4-BE49-F238E27FC236}">
                <a16:creationId xmlns:a16="http://schemas.microsoft.com/office/drawing/2014/main" id="{80B26495-BFE5-40B6-8EB6-B91D06C18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52" y="855833"/>
            <a:ext cx="2316886" cy="1257405"/>
          </a:xfrm>
          <a:prstGeom prst="rect">
            <a:avLst/>
          </a:prstGeom>
        </p:spPr>
      </p:pic>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6" y="2387415"/>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984680" y="5488144"/>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9331" y="136188"/>
            <a:ext cx="7772400" cy="720725"/>
          </a:xfrm>
        </p:spPr>
        <p:txBody>
          <a:bodyPr/>
          <a:lstStyle/>
          <a:p>
            <a:pPr eaLnBrk="1" hangingPunct="1"/>
            <a:r>
              <a:rPr lang="ja-JP" altLang="en-US" sz="3200" dirty="0">
                <a:ea typeface="ＭＳ Ｐゴシック" panose="020B0600070205080204" pitchFamily="50" charset="-128"/>
              </a:rPr>
              <a:t>江戸時代の　こよみ　のつくりかた</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pic>
        <p:nvPicPr>
          <p:cNvPr id="17" name="図 16" descr="文字の書かれた紙&#10;&#10;低い精度で自動的に生成された説明">
            <a:extLst>
              <a:ext uri="{FF2B5EF4-FFF2-40B4-BE49-F238E27FC236}">
                <a16:creationId xmlns:a16="http://schemas.microsoft.com/office/drawing/2014/main" id="{469A3165-52B6-4DBC-8BF9-952687D0F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111" y="107109"/>
            <a:ext cx="2201189" cy="978306"/>
          </a:xfrm>
          <a:prstGeom prst="rect">
            <a:avLst/>
          </a:prstGeom>
        </p:spPr>
      </p:pic>
      <p:grpSp>
        <p:nvGrpSpPr>
          <p:cNvPr id="2" name="グループ化 1">
            <a:extLst>
              <a:ext uri="{FF2B5EF4-FFF2-40B4-BE49-F238E27FC236}">
                <a16:creationId xmlns:a16="http://schemas.microsoft.com/office/drawing/2014/main" id="{6694EEB8-9ABB-D34A-6338-0E2241E119C2}"/>
              </a:ext>
            </a:extLst>
          </p:cNvPr>
          <p:cNvGrpSpPr/>
          <p:nvPr/>
        </p:nvGrpSpPr>
        <p:grpSpPr>
          <a:xfrm>
            <a:off x="-80513" y="712828"/>
            <a:ext cx="4411484" cy="3540857"/>
            <a:chOff x="-80513" y="712828"/>
            <a:chExt cx="4411484" cy="3540857"/>
          </a:xfrm>
        </p:grpSpPr>
        <p:sp>
          <p:nvSpPr>
            <p:cNvPr id="4" name="Text Box 5">
              <a:extLst>
                <a:ext uri="{FF2B5EF4-FFF2-40B4-BE49-F238E27FC236}">
                  <a16:creationId xmlns:a16="http://schemas.microsoft.com/office/drawing/2014/main" id="{16A701E1-BC15-49F7-B3D0-6D36B8AA64A2}"/>
                </a:ext>
              </a:extLst>
            </p:cNvPr>
            <p:cNvSpPr txBox="1">
              <a:spLocks noChangeArrowheads="1"/>
            </p:cNvSpPr>
            <p:nvPr/>
          </p:nvSpPr>
          <p:spPr bwMode="auto">
            <a:xfrm>
              <a:off x="113477" y="778764"/>
              <a:ext cx="146349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徳川幕府　</a:t>
              </a:r>
              <a:endParaRPr lang="en-US" altLang="ja-JP" sz="2000" dirty="0">
                <a:latin typeface="游ゴシック" panose="020B0400000000000000" pitchFamily="50" charset="-128"/>
              </a:endParaRPr>
            </a:p>
          </p:txBody>
        </p:sp>
        <p:pic>
          <p:nvPicPr>
            <p:cNvPr id="8" name="図 7">
              <a:extLst>
                <a:ext uri="{FF2B5EF4-FFF2-40B4-BE49-F238E27FC236}">
                  <a16:creationId xmlns:a16="http://schemas.microsoft.com/office/drawing/2014/main" id="{C15F6436-E37B-4D49-B36B-CCABB444277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513" y="1278291"/>
              <a:ext cx="1794003" cy="1794003"/>
            </a:xfrm>
            <a:prstGeom prst="rect">
              <a:avLst/>
            </a:prstGeom>
          </p:spPr>
        </p:pic>
        <p:sp>
          <p:nvSpPr>
            <p:cNvPr id="18" name="矢印: 右 17">
              <a:extLst>
                <a:ext uri="{FF2B5EF4-FFF2-40B4-BE49-F238E27FC236}">
                  <a16:creationId xmlns:a16="http://schemas.microsoft.com/office/drawing/2014/main" id="{4DA4AEED-4131-415B-ADD7-BF8F631736CD}"/>
                </a:ext>
              </a:extLst>
            </p:cNvPr>
            <p:cNvSpPr/>
            <p:nvPr/>
          </p:nvSpPr>
          <p:spPr>
            <a:xfrm>
              <a:off x="1850004" y="712828"/>
              <a:ext cx="2460662" cy="576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ysClr val="windowText" lastClr="000000"/>
                    </a:solidFill>
                  </a:ln>
                  <a:solidFill>
                    <a:srgbClr val="7030A0"/>
                  </a:solidFill>
                </a:rPr>
                <a:t>１</a:t>
              </a:r>
            </a:p>
          </p:txBody>
        </p:sp>
        <p:sp>
          <p:nvSpPr>
            <p:cNvPr id="20" name="Text Box 5">
              <a:extLst>
                <a:ext uri="{FF2B5EF4-FFF2-40B4-BE49-F238E27FC236}">
                  <a16:creationId xmlns:a16="http://schemas.microsoft.com/office/drawing/2014/main" id="{CFA1A990-BA73-49F1-8B3C-4845A5951159}"/>
                </a:ext>
              </a:extLst>
            </p:cNvPr>
            <p:cNvSpPr txBox="1">
              <a:spLocks noChangeArrowheads="1"/>
            </p:cNvSpPr>
            <p:nvPr/>
          </p:nvSpPr>
          <p:spPr bwMode="auto">
            <a:xfrm>
              <a:off x="1870309" y="1178716"/>
              <a:ext cx="24606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メイリオ" panose="020B0604030504040204" pitchFamily="50" charset="-128"/>
                  <a:ea typeface="メイリオ" panose="020B0604030504040204" pitchFamily="50" charset="-128"/>
                </a:rPr>
                <a:t>月の大小、節季などの案を依頼</a:t>
              </a:r>
              <a:endParaRPr lang="en-US" altLang="ja-JP" sz="2000" dirty="0">
                <a:latin typeface="メイリオ" panose="020B0604030504040204" pitchFamily="50" charset="-128"/>
                <a:ea typeface="メイリオ" panose="020B0604030504040204" pitchFamily="50" charset="-128"/>
              </a:endParaRPr>
            </a:p>
          </p:txBody>
        </p:sp>
        <p:pic>
          <p:nvPicPr>
            <p:cNvPr id="28" name="図 27" descr="タイムライン が含まれている画像&#10;&#10;自動的に生成された説明">
              <a:extLst>
                <a:ext uri="{FF2B5EF4-FFF2-40B4-BE49-F238E27FC236}">
                  <a16:creationId xmlns:a16="http://schemas.microsoft.com/office/drawing/2014/main" id="{4EE13C46-1828-4912-BF84-7E670257D6B0}"/>
                </a:ext>
              </a:extLst>
            </p:cNvPr>
            <p:cNvPicPr>
              <a:picLocks noChangeAspect="1"/>
            </p:cNvPicPr>
            <p:nvPr/>
          </p:nvPicPr>
          <p:blipFill rotWithShape="1">
            <a:blip r:embed="rId6">
              <a:extLst>
                <a:ext uri="{28A0092B-C50C-407E-A947-70E740481C1C}">
                  <a14:useLocalDpi xmlns:a14="http://schemas.microsoft.com/office/drawing/2010/main" val="0"/>
                </a:ext>
              </a:extLst>
            </a:blip>
            <a:srcRect l="41715" r="38766" b="76225"/>
            <a:stretch/>
          </p:blipFill>
          <p:spPr>
            <a:xfrm>
              <a:off x="305399" y="3182499"/>
              <a:ext cx="1079511" cy="1071186"/>
            </a:xfrm>
            <a:prstGeom prst="rect">
              <a:avLst/>
            </a:prstGeom>
          </p:spPr>
        </p:pic>
      </p:grpSp>
      <p:grpSp>
        <p:nvGrpSpPr>
          <p:cNvPr id="7" name="グループ化 6">
            <a:extLst>
              <a:ext uri="{FF2B5EF4-FFF2-40B4-BE49-F238E27FC236}">
                <a16:creationId xmlns:a16="http://schemas.microsoft.com/office/drawing/2014/main" id="{E00D7B05-51BF-3B17-0509-2AB8EEBDC068}"/>
              </a:ext>
            </a:extLst>
          </p:cNvPr>
          <p:cNvGrpSpPr/>
          <p:nvPr/>
        </p:nvGrpSpPr>
        <p:grpSpPr>
          <a:xfrm>
            <a:off x="5668553" y="2411675"/>
            <a:ext cx="1987710" cy="891292"/>
            <a:chOff x="5668553" y="2411675"/>
            <a:chExt cx="1987710" cy="891292"/>
          </a:xfrm>
        </p:grpSpPr>
        <p:sp>
          <p:nvSpPr>
            <p:cNvPr id="21" name="矢印: 左 20">
              <a:extLst>
                <a:ext uri="{FF2B5EF4-FFF2-40B4-BE49-F238E27FC236}">
                  <a16:creationId xmlns:a16="http://schemas.microsoft.com/office/drawing/2014/main" id="{F05F1D48-9D79-4568-8D51-82362CBD9929}"/>
                </a:ext>
              </a:extLst>
            </p:cNvPr>
            <p:cNvSpPr/>
            <p:nvPr/>
          </p:nvSpPr>
          <p:spPr>
            <a:xfrm>
              <a:off x="5668553" y="2411675"/>
              <a:ext cx="1794003" cy="51352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３</a:t>
              </a:r>
            </a:p>
          </p:txBody>
        </p:sp>
        <p:sp>
          <p:nvSpPr>
            <p:cNvPr id="34" name="Text Box 5">
              <a:extLst>
                <a:ext uri="{FF2B5EF4-FFF2-40B4-BE49-F238E27FC236}">
                  <a16:creationId xmlns:a16="http://schemas.microsoft.com/office/drawing/2014/main" id="{ED5F2118-3BE1-423E-AA3B-8AC07D13BE13}"/>
                </a:ext>
              </a:extLst>
            </p:cNvPr>
            <p:cNvSpPr txBox="1">
              <a:spLocks noChangeArrowheads="1"/>
            </p:cNvSpPr>
            <p:nvPr/>
          </p:nvSpPr>
          <p:spPr bwMode="auto">
            <a:xfrm>
              <a:off x="5740999" y="2902857"/>
              <a:ext cx="1915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メイリオ" panose="020B0604030504040204" pitchFamily="50" charset="-128"/>
                  <a:ea typeface="メイリオ" panose="020B0604030504040204" pitchFamily="50" charset="-128"/>
                </a:rPr>
                <a:t>試し刷り印刷</a:t>
              </a:r>
              <a:endParaRPr lang="en-US" altLang="ja-JP" sz="2000" dirty="0">
                <a:latin typeface="メイリオ" panose="020B0604030504040204" pitchFamily="50" charset="-128"/>
                <a:ea typeface="メイリオ" panose="020B0604030504040204" pitchFamily="50" charset="-128"/>
              </a:endParaRPr>
            </a:p>
          </p:txBody>
        </p:sp>
      </p:grpSp>
      <p:grpSp>
        <p:nvGrpSpPr>
          <p:cNvPr id="9" name="グループ化 8">
            <a:extLst>
              <a:ext uri="{FF2B5EF4-FFF2-40B4-BE49-F238E27FC236}">
                <a16:creationId xmlns:a16="http://schemas.microsoft.com/office/drawing/2014/main" id="{7BDA6813-8935-A5D7-36FE-EE96CB2702A7}"/>
              </a:ext>
            </a:extLst>
          </p:cNvPr>
          <p:cNvGrpSpPr/>
          <p:nvPr/>
        </p:nvGrpSpPr>
        <p:grpSpPr>
          <a:xfrm>
            <a:off x="1576976" y="2725643"/>
            <a:ext cx="2881400" cy="913633"/>
            <a:chOff x="1576976" y="2725643"/>
            <a:chExt cx="2881400" cy="913633"/>
          </a:xfrm>
        </p:grpSpPr>
        <p:sp>
          <p:nvSpPr>
            <p:cNvPr id="35" name="矢印: 左 34">
              <a:extLst>
                <a:ext uri="{FF2B5EF4-FFF2-40B4-BE49-F238E27FC236}">
                  <a16:creationId xmlns:a16="http://schemas.microsoft.com/office/drawing/2014/main" id="{9A9E57F5-39EF-41F1-9446-0FEF4BCDBAC9}"/>
                </a:ext>
              </a:extLst>
            </p:cNvPr>
            <p:cNvSpPr/>
            <p:nvPr/>
          </p:nvSpPr>
          <p:spPr>
            <a:xfrm>
              <a:off x="1704673" y="2725643"/>
              <a:ext cx="2561637" cy="51352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４</a:t>
              </a:r>
            </a:p>
          </p:txBody>
        </p:sp>
        <p:sp>
          <p:nvSpPr>
            <p:cNvPr id="36" name="Text Box 5">
              <a:extLst>
                <a:ext uri="{FF2B5EF4-FFF2-40B4-BE49-F238E27FC236}">
                  <a16:creationId xmlns:a16="http://schemas.microsoft.com/office/drawing/2014/main" id="{4F2BAB44-2414-457D-AAA5-30FAEA1AB11F}"/>
                </a:ext>
              </a:extLst>
            </p:cNvPr>
            <p:cNvSpPr txBox="1">
              <a:spLocks noChangeArrowheads="1"/>
            </p:cNvSpPr>
            <p:nvPr/>
          </p:nvSpPr>
          <p:spPr bwMode="auto">
            <a:xfrm>
              <a:off x="1576976" y="3239166"/>
              <a:ext cx="288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メイリオ" panose="020B0604030504040204" pitchFamily="50" charset="-128"/>
                  <a:ea typeface="メイリオ" panose="020B0604030504040204" pitchFamily="50" charset="-128"/>
                </a:rPr>
                <a:t>再度、みなおして送る</a:t>
              </a:r>
              <a:endParaRPr lang="en-US" altLang="ja-JP" sz="2000" dirty="0">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1D650FB0-93CA-57A4-A28B-27DF124C3757}"/>
              </a:ext>
            </a:extLst>
          </p:cNvPr>
          <p:cNvGrpSpPr/>
          <p:nvPr/>
        </p:nvGrpSpPr>
        <p:grpSpPr>
          <a:xfrm>
            <a:off x="5254386" y="3477951"/>
            <a:ext cx="3037565" cy="2757803"/>
            <a:chOff x="5254386" y="3477951"/>
            <a:chExt cx="3037565" cy="2757803"/>
          </a:xfrm>
        </p:grpSpPr>
        <p:sp>
          <p:nvSpPr>
            <p:cNvPr id="24" name="矢印: 右 23">
              <a:extLst>
                <a:ext uri="{FF2B5EF4-FFF2-40B4-BE49-F238E27FC236}">
                  <a16:creationId xmlns:a16="http://schemas.microsoft.com/office/drawing/2014/main" id="{F26035C1-2DE5-4D0A-8F3D-3830EEEE027C}"/>
                </a:ext>
              </a:extLst>
            </p:cNvPr>
            <p:cNvSpPr/>
            <p:nvPr/>
          </p:nvSpPr>
          <p:spPr>
            <a:xfrm>
              <a:off x="5266151" y="4885784"/>
              <a:ext cx="1831361" cy="576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ysClr val="windowText" lastClr="000000"/>
                    </a:solidFill>
                  </a:ln>
                  <a:solidFill>
                    <a:srgbClr val="7030A0"/>
                  </a:solidFill>
                </a:rPr>
                <a:t>６</a:t>
              </a:r>
            </a:p>
          </p:txBody>
        </p:sp>
        <p:pic>
          <p:nvPicPr>
            <p:cNvPr id="40" name="図 39" descr="おもちゃ, 衣類, ドレス, 服を着た が含まれている画像&#10;&#10;自動的に生成された説明">
              <a:extLst>
                <a:ext uri="{FF2B5EF4-FFF2-40B4-BE49-F238E27FC236}">
                  <a16:creationId xmlns:a16="http://schemas.microsoft.com/office/drawing/2014/main" id="{489E1DC5-1D33-450D-991A-A1073C296FE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338346" y="4745746"/>
              <a:ext cx="953605" cy="1490008"/>
            </a:xfrm>
            <a:prstGeom prst="rect">
              <a:avLst/>
            </a:prstGeom>
          </p:spPr>
        </p:pic>
        <p:sp>
          <p:nvSpPr>
            <p:cNvPr id="43" name="Text Box 5">
              <a:extLst>
                <a:ext uri="{FF2B5EF4-FFF2-40B4-BE49-F238E27FC236}">
                  <a16:creationId xmlns:a16="http://schemas.microsoft.com/office/drawing/2014/main" id="{F4FA5BAE-77DA-425C-BF21-B3509EE1BE15}"/>
                </a:ext>
              </a:extLst>
            </p:cNvPr>
            <p:cNvSpPr txBox="1">
              <a:spLocks noChangeArrowheads="1"/>
            </p:cNvSpPr>
            <p:nvPr/>
          </p:nvSpPr>
          <p:spPr bwMode="auto">
            <a:xfrm>
              <a:off x="5254386" y="5434002"/>
              <a:ext cx="219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メイリオ" panose="020B0604030504040204" pitchFamily="50" charset="-128"/>
                  <a:ea typeface="メイリオ" panose="020B0604030504040204" pitchFamily="50" charset="-128"/>
                </a:rPr>
                <a:t>こよみやで買う</a:t>
              </a:r>
              <a:endParaRPr lang="en-US" altLang="ja-JP" sz="2000" dirty="0">
                <a:latin typeface="メイリオ" panose="020B0604030504040204" pitchFamily="50" charset="-128"/>
                <a:ea typeface="メイリオ" panose="020B0604030504040204" pitchFamily="50" charset="-128"/>
              </a:endParaRPr>
            </a:p>
          </p:txBody>
        </p:sp>
        <p:sp>
          <p:nvSpPr>
            <p:cNvPr id="46" name="吹き出し: 角を丸めた四角形 45">
              <a:extLst>
                <a:ext uri="{FF2B5EF4-FFF2-40B4-BE49-F238E27FC236}">
                  <a16:creationId xmlns:a16="http://schemas.microsoft.com/office/drawing/2014/main" id="{9DAEAB2C-49D9-4F34-9600-811A1F469718}"/>
                </a:ext>
              </a:extLst>
            </p:cNvPr>
            <p:cNvSpPr/>
            <p:nvPr/>
          </p:nvSpPr>
          <p:spPr>
            <a:xfrm>
              <a:off x="5416001" y="3477951"/>
              <a:ext cx="2766827" cy="1045799"/>
            </a:xfrm>
            <a:prstGeom prst="wedgeRoundRectCallout">
              <a:avLst>
                <a:gd name="adj1" fmla="val -15854"/>
                <a:gd name="adj2" fmla="val 6408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年末まで　こよみ　が分からず困っていた</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p:txBody>
        </p:sp>
      </p:grpSp>
      <p:grpSp>
        <p:nvGrpSpPr>
          <p:cNvPr id="10" name="グループ化 9">
            <a:extLst>
              <a:ext uri="{FF2B5EF4-FFF2-40B4-BE49-F238E27FC236}">
                <a16:creationId xmlns:a16="http://schemas.microsoft.com/office/drawing/2014/main" id="{CD51A766-AA7F-5755-ACD5-9F9F7503EFB2}"/>
              </a:ext>
            </a:extLst>
          </p:cNvPr>
          <p:cNvGrpSpPr/>
          <p:nvPr/>
        </p:nvGrpSpPr>
        <p:grpSpPr>
          <a:xfrm>
            <a:off x="663916" y="4012964"/>
            <a:ext cx="4530881" cy="2027659"/>
            <a:chOff x="663916" y="4012964"/>
            <a:chExt cx="4530881" cy="2027659"/>
          </a:xfrm>
        </p:grpSpPr>
        <p:sp>
          <p:nvSpPr>
            <p:cNvPr id="37" name="矢印: 右 36">
              <a:extLst>
                <a:ext uri="{FF2B5EF4-FFF2-40B4-BE49-F238E27FC236}">
                  <a16:creationId xmlns:a16="http://schemas.microsoft.com/office/drawing/2014/main" id="{13770B88-7516-4859-A0B2-625901E84268}"/>
                </a:ext>
              </a:extLst>
            </p:cNvPr>
            <p:cNvSpPr/>
            <p:nvPr/>
          </p:nvSpPr>
          <p:spPr>
            <a:xfrm rot="2466419">
              <a:off x="1398866" y="4012964"/>
              <a:ext cx="1920417" cy="576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ysClr val="windowText" lastClr="000000"/>
                    </a:solidFill>
                  </a:ln>
                  <a:solidFill>
                    <a:srgbClr val="7030A0"/>
                  </a:solidFill>
                </a:rPr>
                <a:t>５</a:t>
              </a:r>
            </a:p>
          </p:txBody>
        </p:sp>
        <p:pic>
          <p:nvPicPr>
            <p:cNvPr id="38" name="図 37" descr="ダイアグラム, 設計図&#10;&#10;自動的に生成された説明">
              <a:extLst>
                <a:ext uri="{FF2B5EF4-FFF2-40B4-BE49-F238E27FC236}">
                  <a16:creationId xmlns:a16="http://schemas.microsoft.com/office/drawing/2014/main" id="{835047B6-F39E-4CCC-8A9D-8ABCDDC039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995" y="4156614"/>
              <a:ext cx="2059802" cy="1458340"/>
            </a:xfrm>
            <a:prstGeom prst="rect">
              <a:avLst/>
            </a:prstGeom>
          </p:spPr>
        </p:pic>
        <p:sp>
          <p:nvSpPr>
            <p:cNvPr id="42" name="Text Box 5">
              <a:extLst>
                <a:ext uri="{FF2B5EF4-FFF2-40B4-BE49-F238E27FC236}">
                  <a16:creationId xmlns:a16="http://schemas.microsoft.com/office/drawing/2014/main" id="{67407B7F-BE43-485A-910D-675270F42004}"/>
                </a:ext>
              </a:extLst>
            </p:cNvPr>
            <p:cNvSpPr txBox="1">
              <a:spLocks noChangeArrowheads="1"/>
            </p:cNvSpPr>
            <p:nvPr/>
          </p:nvSpPr>
          <p:spPr bwMode="auto">
            <a:xfrm>
              <a:off x="663916" y="4674505"/>
              <a:ext cx="1826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メイリオ" panose="020B0604030504040204" pitchFamily="50" charset="-128"/>
                  <a:ea typeface="メイリオ" panose="020B0604030504040204" pitchFamily="50" charset="-128"/>
                </a:rPr>
                <a:t>暦屋（こよみや）へ印刷</a:t>
              </a:r>
              <a:endParaRPr lang="en-US" altLang="ja-JP" sz="2000" dirty="0">
                <a:latin typeface="メイリオ" panose="020B0604030504040204" pitchFamily="50" charset="-128"/>
                <a:ea typeface="メイリオ" panose="020B0604030504040204" pitchFamily="50" charset="-128"/>
              </a:endParaRPr>
            </a:p>
          </p:txBody>
        </p:sp>
        <p:sp>
          <p:nvSpPr>
            <p:cNvPr id="47" name="Text Box 5">
              <a:extLst>
                <a:ext uri="{FF2B5EF4-FFF2-40B4-BE49-F238E27FC236}">
                  <a16:creationId xmlns:a16="http://schemas.microsoft.com/office/drawing/2014/main" id="{36EC0249-AC23-486B-87A0-664E1575AD80}"/>
                </a:ext>
              </a:extLst>
            </p:cNvPr>
            <p:cNvSpPr txBox="1">
              <a:spLocks noChangeArrowheads="1"/>
            </p:cNvSpPr>
            <p:nvPr/>
          </p:nvSpPr>
          <p:spPr bwMode="auto">
            <a:xfrm>
              <a:off x="2309528" y="5578958"/>
              <a:ext cx="2885269"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こよみ　や　が印刷　</a:t>
              </a:r>
              <a:endParaRPr lang="en-US" altLang="ja-JP" dirty="0">
                <a:latin typeface="游ゴシック" panose="020B0400000000000000" pitchFamily="50" charset="-128"/>
              </a:endParaRPr>
            </a:p>
          </p:txBody>
        </p:sp>
      </p:grpSp>
      <p:sp>
        <p:nvSpPr>
          <p:cNvPr id="29" name="Rectangle 2">
            <a:extLst>
              <a:ext uri="{FF2B5EF4-FFF2-40B4-BE49-F238E27FC236}">
                <a16:creationId xmlns:a16="http://schemas.microsoft.com/office/drawing/2014/main" id="{2BF3332F-AA70-4C28-A7E2-97E49C1F023E}"/>
              </a:ext>
            </a:extLst>
          </p:cNvPr>
          <p:cNvSpPr>
            <a:spLocks noChangeArrowheads="1"/>
          </p:cNvSpPr>
          <p:nvPr/>
        </p:nvSpPr>
        <p:spPr bwMode="gray">
          <a:xfrm>
            <a:off x="415079" y="-3492"/>
            <a:ext cx="5766752" cy="43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えどじだい　　　　　　　　　　　　　　　　　　　　　　</a:t>
            </a:r>
          </a:p>
        </p:txBody>
      </p:sp>
      <p:grpSp>
        <p:nvGrpSpPr>
          <p:cNvPr id="6" name="グループ化 5">
            <a:extLst>
              <a:ext uri="{FF2B5EF4-FFF2-40B4-BE49-F238E27FC236}">
                <a16:creationId xmlns:a16="http://schemas.microsoft.com/office/drawing/2014/main" id="{22C41AC8-93F7-CB6D-872D-64B31FB56539}"/>
              </a:ext>
            </a:extLst>
          </p:cNvPr>
          <p:cNvGrpSpPr/>
          <p:nvPr/>
        </p:nvGrpSpPr>
        <p:grpSpPr>
          <a:xfrm>
            <a:off x="4257493" y="508479"/>
            <a:ext cx="5945568" cy="2678119"/>
            <a:chOff x="4257493" y="508479"/>
            <a:chExt cx="5945568" cy="2678119"/>
          </a:xfrm>
        </p:grpSpPr>
        <p:pic>
          <p:nvPicPr>
            <p:cNvPr id="32" name="図 31" descr="タイムライン が含まれている画像&#10;&#10;自動的に生成された説明">
              <a:extLst>
                <a:ext uri="{FF2B5EF4-FFF2-40B4-BE49-F238E27FC236}">
                  <a16:creationId xmlns:a16="http://schemas.microsoft.com/office/drawing/2014/main" id="{2AF32B64-A0F7-4947-AADB-7862FED6D8D0}"/>
                </a:ext>
              </a:extLst>
            </p:cNvPr>
            <p:cNvPicPr>
              <a:picLocks noChangeAspect="1"/>
            </p:cNvPicPr>
            <p:nvPr/>
          </p:nvPicPr>
          <p:blipFill rotWithShape="1">
            <a:blip r:embed="rId6">
              <a:extLst>
                <a:ext uri="{28A0092B-C50C-407E-A947-70E740481C1C}">
                  <a14:useLocalDpi xmlns:a14="http://schemas.microsoft.com/office/drawing/2010/main" val="0"/>
                </a:ext>
              </a:extLst>
            </a:blip>
            <a:srcRect l="84363" t="9656" b="77960"/>
            <a:stretch/>
          </p:blipFill>
          <p:spPr>
            <a:xfrm>
              <a:off x="7334319" y="1950861"/>
              <a:ext cx="1915264" cy="1235737"/>
            </a:xfrm>
            <a:prstGeom prst="rect">
              <a:avLst/>
            </a:prstGeom>
          </p:spPr>
        </p:pic>
        <p:pic>
          <p:nvPicPr>
            <p:cNvPr id="5" name="図 4" descr="シャツ が含まれている画像&#10;&#10;自動的に生成された説明">
              <a:extLst>
                <a:ext uri="{FF2B5EF4-FFF2-40B4-BE49-F238E27FC236}">
                  <a16:creationId xmlns:a16="http://schemas.microsoft.com/office/drawing/2014/main" id="{F287E012-3116-4A7E-9E7E-D33502A869CE}"/>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257493" y="1346638"/>
              <a:ext cx="1389747" cy="1634997"/>
            </a:xfrm>
            <a:prstGeom prst="rect">
              <a:avLst/>
            </a:prstGeom>
          </p:spPr>
        </p:pic>
        <p:sp>
          <p:nvSpPr>
            <p:cNvPr id="23" name="Text Box 5">
              <a:extLst>
                <a:ext uri="{FF2B5EF4-FFF2-40B4-BE49-F238E27FC236}">
                  <a16:creationId xmlns:a16="http://schemas.microsoft.com/office/drawing/2014/main" id="{AB828B68-CD4B-4AFA-897A-03F96BA0485E}"/>
                </a:ext>
              </a:extLst>
            </p:cNvPr>
            <p:cNvSpPr txBox="1">
              <a:spLocks noChangeArrowheads="1"/>
            </p:cNvSpPr>
            <p:nvPr/>
          </p:nvSpPr>
          <p:spPr bwMode="auto">
            <a:xfrm>
              <a:off x="5645437" y="1805636"/>
              <a:ext cx="21454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メイリオ" panose="020B0604030504040204" pitchFamily="50" charset="-128"/>
                  <a:ea typeface="メイリオ" panose="020B0604030504040204" pitchFamily="50" charset="-128"/>
                </a:rPr>
                <a:t>吉、凶などの占い文字の追加</a:t>
              </a:r>
              <a:endParaRPr lang="en-US" altLang="ja-JP" sz="2000" dirty="0">
                <a:latin typeface="メイリオ" panose="020B0604030504040204" pitchFamily="50" charset="-128"/>
                <a:ea typeface="メイリオ" panose="020B0604030504040204" pitchFamily="50" charset="-128"/>
              </a:endParaRPr>
            </a:p>
          </p:txBody>
        </p:sp>
        <p:sp>
          <p:nvSpPr>
            <p:cNvPr id="33" name="矢印: 右 32">
              <a:extLst>
                <a:ext uri="{FF2B5EF4-FFF2-40B4-BE49-F238E27FC236}">
                  <a16:creationId xmlns:a16="http://schemas.microsoft.com/office/drawing/2014/main" id="{9BBBC630-B892-48D2-BB31-9D6A35F8DA18}"/>
                </a:ext>
              </a:extLst>
            </p:cNvPr>
            <p:cNvSpPr/>
            <p:nvPr/>
          </p:nvSpPr>
          <p:spPr>
            <a:xfrm>
              <a:off x="5696986" y="1315822"/>
              <a:ext cx="1794003" cy="5482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ysClr val="windowText" lastClr="000000"/>
                    </a:solidFill>
                  </a:ln>
                  <a:solidFill>
                    <a:srgbClr val="7030A0"/>
                  </a:solidFill>
                </a:rPr>
                <a:t>２</a:t>
              </a:r>
            </a:p>
          </p:txBody>
        </p:sp>
        <p:sp>
          <p:nvSpPr>
            <p:cNvPr id="44" name="Text Box 5">
              <a:extLst>
                <a:ext uri="{FF2B5EF4-FFF2-40B4-BE49-F238E27FC236}">
                  <a16:creationId xmlns:a16="http://schemas.microsoft.com/office/drawing/2014/main" id="{F9B5F97C-8A4D-487F-9A4C-6BF21CB924A8}"/>
                </a:ext>
              </a:extLst>
            </p:cNvPr>
            <p:cNvSpPr txBox="1">
              <a:spLocks noChangeArrowheads="1"/>
            </p:cNvSpPr>
            <p:nvPr/>
          </p:nvSpPr>
          <p:spPr bwMode="auto">
            <a:xfrm>
              <a:off x="4411641" y="827795"/>
              <a:ext cx="1917933"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京都陰陽師　</a:t>
              </a:r>
              <a:endParaRPr lang="en-US" altLang="ja-JP" dirty="0">
                <a:latin typeface="游ゴシック" panose="020B0400000000000000" pitchFamily="50" charset="-128"/>
              </a:endParaRPr>
            </a:p>
          </p:txBody>
        </p:sp>
        <p:sp>
          <p:nvSpPr>
            <p:cNvPr id="45" name="Text Box 5">
              <a:extLst>
                <a:ext uri="{FF2B5EF4-FFF2-40B4-BE49-F238E27FC236}">
                  <a16:creationId xmlns:a16="http://schemas.microsoft.com/office/drawing/2014/main" id="{D9F61C4A-B1CE-41EE-8A5C-03156EE0130F}"/>
                </a:ext>
              </a:extLst>
            </p:cNvPr>
            <p:cNvSpPr txBox="1">
              <a:spLocks noChangeArrowheads="1"/>
            </p:cNvSpPr>
            <p:nvPr/>
          </p:nvSpPr>
          <p:spPr bwMode="auto">
            <a:xfrm>
              <a:off x="7597077" y="1223627"/>
              <a:ext cx="1389748"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京都の印刷屋　</a:t>
              </a:r>
              <a:endParaRPr lang="en-US" altLang="ja-JP" dirty="0">
                <a:latin typeface="游ゴシック" panose="020B0400000000000000" pitchFamily="50" charset="-128"/>
              </a:endParaRPr>
            </a:p>
          </p:txBody>
        </p:sp>
        <p:sp>
          <p:nvSpPr>
            <p:cNvPr id="30" name="Rectangle 2">
              <a:extLst>
                <a:ext uri="{FF2B5EF4-FFF2-40B4-BE49-F238E27FC236}">
                  <a16:creationId xmlns:a16="http://schemas.microsoft.com/office/drawing/2014/main" id="{891BB3D8-DC1A-46D5-B9E3-A64421C7D90E}"/>
                </a:ext>
              </a:extLst>
            </p:cNvPr>
            <p:cNvSpPr>
              <a:spLocks noChangeArrowheads="1"/>
            </p:cNvSpPr>
            <p:nvPr/>
          </p:nvSpPr>
          <p:spPr bwMode="gray">
            <a:xfrm>
              <a:off x="4436309" y="508479"/>
              <a:ext cx="5766752" cy="43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きょうと　おんみょうじ　　　　　　　　　</a:t>
              </a:r>
            </a:p>
          </p:txBody>
        </p:sp>
      </p:grpSp>
    </p:spTree>
    <p:extLst>
      <p:ext uri="{BB962C8B-B14F-4D97-AF65-F5344CB8AC3E}">
        <p14:creationId xmlns:p14="http://schemas.microsoft.com/office/powerpoint/2010/main" val="12745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20020" y="114099"/>
            <a:ext cx="8372559" cy="720725"/>
          </a:xfrm>
        </p:spPr>
        <p:txBody>
          <a:bodyPr>
            <a:normAutofit fontScale="90000"/>
          </a:bodyPr>
          <a:lstStyle/>
          <a:p>
            <a:pPr eaLnBrk="1" hangingPunct="1"/>
            <a:r>
              <a:rPr lang="ja-JP" altLang="en-US" sz="3200" dirty="0">
                <a:ea typeface="ＭＳ Ｐゴシック" panose="020B0600070205080204" pitchFamily="50" charset="-128"/>
              </a:rPr>
              <a:t>日食は約</a:t>
            </a:r>
            <a:r>
              <a:rPr lang="en-US" altLang="ja-JP" sz="3200" dirty="0">
                <a:ea typeface="ＭＳ Ｐゴシック" panose="020B0600070205080204" pitchFamily="50" charset="-128"/>
              </a:rPr>
              <a:t>18</a:t>
            </a:r>
            <a:r>
              <a:rPr lang="ja-JP" altLang="en-US" sz="3200" dirty="0">
                <a:ea typeface="ＭＳ Ｐゴシック" panose="020B0600070205080204" pitchFamily="50" charset="-128"/>
              </a:rPr>
              <a:t>年で同じ時刻でおきる→</a:t>
            </a:r>
            <a:r>
              <a:rPr lang="en-US" altLang="ja-JP" dirty="0">
                <a:ea typeface="ＭＳ Ｐゴシック" panose="020B0600070205080204" pitchFamily="50" charset="-128"/>
              </a:rPr>
              <a:t>6989</a:t>
            </a:r>
            <a:r>
              <a:rPr lang="ja-JP" altLang="en-US" dirty="0">
                <a:ea typeface="ＭＳ Ｐゴシック" panose="020B0600070205080204" pitchFamily="50" charset="-128"/>
              </a:rPr>
              <a:t>日とは</a:t>
            </a:r>
            <a:r>
              <a:rPr lang="ja-JP" altLang="en-US" sz="3200" dirty="0">
                <a:ea typeface="ＭＳ Ｐゴシック" panose="020B0600070205080204" pitchFamily="50" charset="-128"/>
              </a:rPr>
              <a:t>　</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Text Box 5">
            <a:extLst>
              <a:ext uri="{FF2B5EF4-FFF2-40B4-BE49-F238E27FC236}">
                <a16:creationId xmlns:a16="http://schemas.microsoft.com/office/drawing/2014/main" id="{2BB3ACE6-5A05-40A4-8F20-EF3E820DE8FB}"/>
              </a:ext>
            </a:extLst>
          </p:cNvPr>
          <p:cNvSpPr txBox="1">
            <a:spLocks noChangeArrowheads="1"/>
          </p:cNvSpPr>
          <p:nvPr/>
        </p:nvSpPr>
        <p:spPr bwMode="auto">
          <a:xfrm>
            <a:off x="236722" y="2649436"/>
            <a:ext cx="8372559"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en-US" altLang="ja-JP" sz="2000" dirty="0">
                <a:latin typeface="ＭＳ Ｐゴシック" panose="020B0600070205080204" pitchFamily="50" charset="-128"/>
              </a:rPr>
              <a:t>6939.6018</a:t>
            </a:r>
            <a:r>
              <a:rPr lang="ja-JP" altLang="en-US" sz="2000" dirty="0">
                <a:latin typeface="ＭＳ Ｐゴシック" panose="020B0600070205080204" pitchFamily="50" charset="-128"/>
              </a:rPr>
              <a:t>日（約</a:t>
            </a:r>
            <a:r>
              <a:rPr lang="en-US" altLang="ja-JP" sz="2000" dirty="0">
                <a:latin typeface="ＭＳ Ｐゴシック" panose="020B0600070205080204" pitchFamily="50" charset="-128"/>
              </a:rPr>
              <a:t>18</a:t>
            </a:r>
            <a:r>
              <a:rPr lang="ja-JP" altLang="en-US" sz="2000" dirty="0">
                <a:latin typeface="ＭＳ Ｐゴシック" panose="020B0600070205080204" pitchFamily="50" charset="-128"/>
              </a:rPr>
              <a:t>年と</a:t>
            </a:r>
            <a:r>
              <a:rPr lang="en-US" altLang="ja-JP" sz="2000" dirty="0">
                <a:latin typeface="ＭＳ Ｐゴシック" panose="020B0600070205080204" pitchFamily="50" charset="-128"/>
              </a:rPr>
              <a:t>10</a:t>
            </a:r>
            <a:r>
              <a:rPr lang="ja-JP" altLang="en-US" sz="2000" dirty="0">
                <a:latin typeface="ＭＳ Ｐゴシック" panose="020B0600070205080204" pitchFamily="50" charset="-128"/>
              </a:rPr>
              <a:t>日）　ごとに、太陽と月とは一致する。このため同じ時刻で日食がおきる。ただしズレがあり地球は、約</a:t>
            </a:r>
            <a:r>
              <a:rPr lang="en-US" altLang="ja-JP" sz="2000" dirty="0">
                <a:latin typeface="ＭＳ Ｐゴシック" panose="020B0600070205080204" pitchFamily="50" charset="-128"/>
              </a:rPr>
              <a:t>1/</a:t>
            </a:r>
            <a:r>
              <a:rPr lang="ja-JP" altLang="en-US" sz="2000" dirty="0">
                <a:latin typeface="ＭＳ Ｐゴシック" panose="020B0600070205080204" pitchFamily="50" charset="-128"/>
              </a:rPr>
              <a:t>３回転する。３回めに（約</a:t>
            </a:r>
            <a:r>
              <a:rPr lang="en-US" altLang="ja-JP" sz="2000" dirty="0">
                <a:latin typeface="ＭＳ Ｐゴシック" panose="020B0600070205080204" pitchFamily="50" charset="-128"/>
              </a:rPr>
              <a:t>54</a:t>
            </a:r>
            <a:r>
              <a:rPr lang="ja-JP" altLang="en-US" sz="2000" dirty="0">
                <a:latin typeface="ＭＳ Ｐゴシック" panose="020B0600070205080204" pitchFamily="50" charset="-128"/>
              </a:rPr>
              <a:t>年）ほぼで元の場所で見られる。</a:t>
            </a:r>
            <a:endParaRPr lang="en-US" altLang="ja-JP" sz="2000" dirty="0">
              <a:latin typeface="ＭＳ Ｐゴシック" panose="020B0600070205080204" pitchFamily="50" charset="-128"/>
            </a:endParaRPr>
          </a:p>
        </p:txBody>
      </p:sp>
      <p:grpSp>
        <p:nvGrpSpPr>
          <p:cNvPr id="2" name="グループ化 1">
            <a:extLst>
              <a:ext uri="{FF2B5EF4-FFF2-40B4-BE49-F238E27FC236}">
                <a16:creationId xmlns:a16="http://schemas.microsoft.com/office/drawing/2014/main" id="{23F092A0-F151-9147-7855-884373A371F9}"/>
              </a:ext>
            </a:extLst>
          </p:cNvPr>
          <p:cNvGrpSpPr/>
          <p:nvPr/>
        </p:nvGrpSpPr>
        <p:grpSpPr>
          <a:xfrm>
            <a:off x="299628" y="683210"/>
            <a:ext cx="8809089" cy="2008805"/>
            <a:chOff x="299628" y="683210"/>
            <a:chExt cx="8809089" cy="2008805"/>
          </a:xfrm>
        </p:grpSpPr>
        <p:pic>
          <p:nvPicPr>
            <p:cNvPr id="12" name="図 11" descr="黒い背景と白い文字&#10;&#10;中程度の精度で自動的に生成された説明">
              <a:extLst>
                <a:ext uri="{FF2B5EF4-FFF2-40B4-BE49-F238E27FC236}">
                  <a16:creationId xmlns:a16="http://schemas.microsoft.com/office/drawing/2014/main" id="{6BA26F43-026C-42C8-BB28-76BDAECAC3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558" t="20568" r="33379" b="31034"/>
            <a:stretch/>
          </p:blipFill>
          <p:spPr>
            <a:xfrm>
              <a:off x="3253749" y="727646"/>
              <a:ext cx="1318251" cy="1251187"/>
            </a:xfrm>
            <a:prstGeom prst="rect">
              <a:avLst/>
            </a:prstGeom>
          </p:spPr>
        </p:pic>
        <p:pic>
          <p:nvPicPr>
            <p:cNvPr id="14" name="図 13" descr="図形, 円&#10;&#10;自動的に生成された説明">
              <a:extLst>
                <a:ext uri="{FF2B5EF4-FFF2-40B4-BE49-F238E27FC236}">
                  <a16:creationId xmlns:a16="http://schemas.microsoft.com/office/drawing/2014/main" id="{DA647B70-C667-499C-8E07-2B1D84DD8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07" r="9319"/>
            <a:stretch/>
          </p:blipFill>
          <p:spPr>
            <a:xfrm>
              <a:off x="1805532" y="770681"/>
              <a:ext cx="1080013" cy="917644"/>
            </a:xfrm>
            <a:prstGeom prst="rect">
              <a:avLst/>
            </a:prstGeom>
          </p:spPr>
        </p:pic>
        <p:pic>
          <p:nvPicPr>
            <p:cNvPr id="16" name="図 15" descr="画面, コンピュータ, モニター, 開く が含まれている画像&#10;&#10;自動的に生成された説明">
              <a:extLst>
                <a:ext uri="{FF2B5EF4-FFF2-40B4-BE49-F238E27FC236}">
                  <a16:creationId xmlns:a16="http://schemas.microsoft.com/office/drawing/2014/main" id="{B56D87EA-B721-4169-9C67-3FB1D7248DD4}"/>
                </a:ext>
              </a:extLst>
            </p:cNvPr>
            <p:cNvPicPr>
              <a:picLocks noChangeAspect="1"/>
            </p:cNvPicPr>
            <p:nvPr/>
          </p:nvPicPr>
          <p:blipFill rotWithShape="1">
            <a:blip r:embed="rId5">
              <a:extLst>
                <a:ext uri="{28A0092B-C50C-407E-A947-70E740481C1C}">
                  <a14:useLocalDpi xmlns:a14="http://schemas.microsoft.com/office/drawing/2010/main" val="0"/>
                </a:ext>
              </a:extLst>
            </a:blip>
            <a:srcRect l="3671" t="18850" r="89608" b="70517"/>
            <a:stretch/>
          </p:blipFill>
          <p:spPr>
            <a:xfrm>
              <a:off x="337262" y="718303"/>
              <a:ext cx="1224968" cy="1162651"/>
            </a:xfrm>
            <a:prstGeom prst="rect">
              <a:avLst/>
            </a:prstGeom>
          </p:spPr>
        </p:pic>
        <p:pic>
          <p:nvPicPr>
            <p:cNvPr id="18" name="図 17" descr="ダイアグラム&#10;&#10;自動的に生成された説明">
              <a:extLst>
                <a:ext uri="{FF2B5EF4-FFF2-40B4-BE49-F238E27FC236}">
                  <a16:creationId xmlns:a16="http://schemas.microsoft.com/office/drawing/2014/main" id="{80C68176-6AD7-4D50-8C0B-75CABFD253B6}"/>
                </a:ext>
              </a:extLst>
            </p:cNvPr>
            <p:cNvPicPr>
              <a:picLocks noChangeAspect="1"/>
            </p:cNvPicPr>
            <p:nvPr/>
          </p:nvPicPr>
          <p:blipFill rotWithShape="1">
            <a:blip r:embed="rId6">
              <a:extLst>
                <a:ext uri="{28A0092B-C50C-407E-A947-70E740481C1C}">
                  <a14:useLocalDpi xmlns:a14="http://schemas.microsoft.com/office/drawing/2010/main" val="0"/>
                </a:ext>
              </a:extLst>
            </a:blip>
            <a:srcRect t="23883" b="21034"/>
            <a:stretch/>
          </p:blipFill>
          <p:spPr>
            <a:xfrm>
              <a:off x="5069178" y="683210"/>
              <a:ext cx="3957103" cy="1357751"/>
            </a:xfrm>
            <a:prstGeom prst="rect">
              <a:avLst/>
            </a:prstGeom>
          </p:spPr>
        </p:pic>
        <p:sp>
          <p:nvSpPr>
            <p:cNvPr id="20" name="Text Box 5">
              <a:extLst>
                <a:ext uri="{FF2B5EF4-FFF2-40B4-BE49-F238E27FC236}">
                  <a16:creationId xmlns:a16="http://schemas.microsoft.com/office/drawing/2014/main" id="{99684164-8A09-402F-A29F-7A773C0B5270}"/>
                </a:ext>
              </a:extLst>
            </p:cNvPr>
            <p:cNvSpPr txBox="1">
              <a:spLocks noChangeArrowheads="1"/>
            </p:cNvSpPr>
            <p:nvPr/>
          </p:nvSpPr>
          <p:spPr bwMode="auto">
            <a:xfrm>
              <a:off x="299628" y="1978833"/>
              <a:ext cx="1224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部分日食</a:t>
              </a:r>
              <a:endParaRPr lang="en-US" altLang="ja-JP" sz="1800" b="1" dirty="0">
                <a:latin typeface="游ゴシック" panose="020B0400000000000000" pitchFamily="50" charset="-128"/>
              </a:endParaRPr>
            </a:p>
          </p:txBody>
        </p:sp>
        <p:sp>
          <p:nvSpPr>
            <p:cNvPr id="21" name="Text Box 5">
              <a:extLst>
                <a:ext uri="{FF2B5EF4-FFF2-40B4-BE49-F238E27FC236}">
                  <a16:creationId xmlns:a16="http://schemas.microsoft.com/office/drawing/2014/main" id="{29EB7012-3115-4AFD-B01F-91495033FD4A}"/>
                </a:ext>
              </a:extLst>
            </p:cNvPr>
            <p:cNvSpPr txBox="1">
              <a:spLocks noChangeArrowheads="1"/>
            </p:cNvSpPr>
            <p:nvPr/>
          </p:nvSpPr>
          <p:spPr bwMode="auto">
            <a:xfrm>
              <a:off x="1680464" y="1979361"/>
              <a:ext cx="1224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金環日食</a:t>
              </a:r>
              <a:endParaRPr lang="en-US" altLang="ja-JP" sz="1800" b="1" dirty="0">
                <a:latin typeface="游ゴシック" panose="020B0400000000000000" pitchFamily="50" charset="-128"/>
              </a:endParaRPr>
            </a:p>
          </p:txBody>
        </p:sp>
        <p:sp>
          <p:nvSpPr>
            <p:cNvPr id="22" name="Text Box 5">
              <a:extLst>
                <a:ext uri="{FF2B5EF4-FFF2-40B4-BE49-F238E27FC236}">
                  <a16:creationId xmlns:a16="http://schemas.microsoft.com/office/drawing/2014/main" id="{980E7D7B-0A03-40A7-AD30-65B21ED26CD7}"/>
                </a:ext>
              </a:extLst>
            </p:cNvPr>
            <p:cNvSpPr txBox="1">
              <a:spLocks noChangeArrowheads="1"/>
            </p:cNvSpPr>
            <p:nvPr/>
          </p:nvSpPr>
          <p:spPr bwMode="auto">
            <a:xfrm>
              <a:off x="3173556" y="1978833"/>
              <a:ext cx="1224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皆既日食</a:t>
              </a:r>
              <a:endParaRPr lang="en-US" altLang="ja-JP" sz="1800" b="1" dirty="0">
                <a:latin typeface="游ゴシック" panose="020B0400000000000000" pitchFamily="50" charset="-128"/>
              </a:endParaRPr>
            </a:p>
          </p:txBody>
        </p:sp>
        <p:sp>
          <p:nvSpPr>
            <p:cNvPr id="23" name="Text Box 5">
              <a:extLst>
                <a:ext uri="{FF2B5EF4-FFF2-40B4-BE49-F238E27FC236}">
                  <a16:creationId xmlns:a16="http://schemas.microsoft.com/office/drawing/2014/main" id="{3C908BE4-FE20-499F-8DE6-EF7A0AE94EF6}"/>
                </a:ext>
              </a:extLst>
            </p:cNvPr>
            <p:cNvSpPr txBox="1">
              <a:spLocks noChangeArrowheads="1"/>
            </p:cNvSpPr>
            <p:nvPr/>
          </p:nvSpPr>
          <p:spPr bwMode="auto">
            <a:xfrm>
              <a:off x="5069178" y="2045684"/>
              <a:ext cx="40395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太陽、月の軌道は丸い円でなく、それぞれ　かたむいて回っている</a:t>
              </a:r>
              <a:endParaRPr lang="en-US" altLang="ja-JP" sz="1800" b="1" dirty="0">
                <a:latin typeface="游ゴシック" panose="020B0400000000000000" pitchFamily="50" charset="-128"/>
              </a:endParaRPr>
            </a:p>
          </p:txBody>
        </p:sp>
      </p:grpSp>
      <p:grpSp>
        <p:nvGrpSpPr>
          <p:cNvPr id="4" name="グループ化 3">
            <a:extLst>
              <a:ext uri="{FF2B5EF4-FFF2-40B4-BE49-F238E27FC236}">
                <a16:creationId xmlns:a16="http://schemas.microsoft.com/office/drawing/2014/main" id="{6D943C7E-185C-7AA3-2376-A6735FDA2B29}"/>
              </a:ext>
            </a:extLst>
          </p:cNvPr>
          <p:cNvGrpSpPr/>
          <p:nvPr/>
        </p:nvGrpSpPr>
        <p:grpSpPr>
          <a:xfrm>
            <a:off x="31606" y="3915165"/>
            <a:ext cx="2648823" cy="2761882"/>
            <a:chOff x="31606" y="3915165"/>
            <a:chExt cx="2648823" cy="2761882"/>
          </a:xfrm>
        </p:grpSpPr>
        <p:pic>
          <p:nvPicPr>
            <p:cNvPr id="7" name="図 6" descr="ダイアグラム, テキスト&#10;&#10;自動的に生成された説明">
              <a:extLst>
                <a:ext uri="{FF2B5EF4-FFF2-40B4-BE49-F238E27FC236}">
                  <a16:creationId xmlns:a16="http://schemas.microsoft.com/office/drawing/2014/main" id="{4030EC27-B6E4-4FA3-94E7-28105463E2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004" t="22432" r="14695" b="21700"/>
            <a:stretch/>
          </p:blipFill>
          <p:spPr>
            <a:xfrm>
              <a:off x="43739" y="3915165"/>
              <a:ext cx="2216999" cy="2250025"/>
            </a:xfrm>
            <a:prstGeom prst="rect">
              <a:avLst/>
            </a:prstGeom>
          </p:spPr>
        </p:pic>
        <p:sp>
          <p:nvSpPr>
            <p:cNvPr id="24" name="Text Box 5">
              <a:extLst>
                <a:ext uri="{FF2B5EF4-FFF2-40B4-BE49-F238E27FC236}">
                  <a16:creationId xmlns:a16="http://schemas.microsoft.com/office/drawing/2014/main" id="{2CCBA663-4BBE-48D3-8ECB-6862440FEACD}"/>
                </a:ext>
              </a:extLst>
            </p:cNvPr>
            <p:cNvSpPr txBox="1">
              <a:spLocks noChangeArrowheads="1"/>
            </p:cNvSpPr>
            <p:nvPr/>
          </p:nvSpPr>
          <p:spPr bwMode="auto">
            <a:xfrm>
              <a:off x="31606" y="6307715"/>
              <a:ext cx="2648823" cy="369332"/>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b="1" dirty="0">
                  <a:latin typeface="游ゴシック" panose="020B0400000000000000" pitchFamily="50" charset="-128"/>
                </a:rPr>
                <a:t>1991.7</a:t>
              </a:r>
              <a:r>
                <a:rPr lang="ja-JP" altLang="en-US" sz="1800" b="1" dirty="0">
                  <a:latin typeface="游ゴシック" panose="020B0400000000000000" pitchFamily="50" charset="-128"/>
                </a:rPr>
                <a:t>．</a:t>
              </a:r>
              <a:r>
                <a:rPr lang="en-US" altLang="ja-JP" sz="1800" b="1" dirty="0">
                  <a:latin typeface="游ゴシック" panose="020B0400000000000000" pitchFamily="50" charset="-128"/>
                </a:rPr>
                <a:t>11</a:t>
              </a:r>
              <a:r>
                <a:rPr lang="ja-JP" altLang="en-US" sz="1800" b="1" dirty="0">
                  <a:latin typeface="游ゴシック" panose="020B0400000000000000" pitchFamily="50" charset="-128"/>
                </a:rPr>
                <a:t>メキシコ他</a:t>
              </a:r>
              <a:endParaRPr lang="en-US" altLang="ja-JP" sz="1800" b="1" dirty="0">
                <a:latin typeface="游ゴシック" panose="020B0400000000000000" pitchFamily="50" charset="-128"/>
              </a:endParaRPr>
            </a:p>
          </p:txBody>
        </p:sp>
      </p:grpSp>
      <p:grpSp>
        <p:nvGrpSpPr>
          <p:cNvPr id="5" name="グループ化 4">
            <a:extLst>
              <a:ext uri="{FF2B5EF4-FFF2-40B4-BE49-F238E27FC236}">
                <a16:creationId xmlns:a16="http://schemas.microsoft.com/office/drawing/2014/main" id="{AA3614C2-7258-26C3-B8C4-8A00CBE5FFE1}"/>
              </a:ext>
            </a:extLst>
          </p:cNvPr>
          <p:cNvGrpSpPr/>
          <p:nvPr/>
        </p:nvGrpSpPr>
        <p:grpSpPr>
          <a:xfrm>
            <a:off x="2057270" y="3720741"/>
            <a:ext cx="2875333" cy="2956306"/>
            <a:chOff x="2057270" y="3720741"/>
            <a:chExt cx="2875333" cy="2956306"/>
          </a:xfrm>
        </p:grpSpPr>
        <p:pic>
          <p:nvPicPr>
            <p:cNvPr id="9" name="図 8" descr="ダイアグラム&#10;&#10;自動的に生成された説明">
              <a:extLst>
                <a:ext uri="{FF2B5EF4-FFF2-40B4-BE49-F238E27FC236}">
                  <a16:creationId xmlns:a16="http://schemas.microsoft.com/office/drawing/2014/main" id="{81C0E59D-505F-4453-AEEF-22D3391B35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516" t="17448" r="9402" b="23678"/>
            <a:stretch/>
          </p:blipFill>
          <p:spPr>
            <a:xfrm>
              <a:off x="2139724" y="3720741"/>
              <a:ext cx="2520028" cy="2430027"/>
            </a:xfrm>
            <a:prstGeom prst="rect">
              <a:avLst/>
            </a:prstGeom>
          </p:spPr>
        </p:pic>
        <p:sp>
          <p:nvSpPr>
            <p:cNvPr id="25" name="Text Box 5">
              <a:extLst>
                <a:ext uri="{FF2B5EF4-FFF2-40B4-BE49-F238E27FC236}">
                  <a16:creationId xmlns:a16="http://schemas.microsoft.com/office/drawing/2014/main" id="{4999E5AC-BA39-44C8-B0D2-02702667BD47}"/>
                </a:ext>
              </a:extLst>
            </p:cNvPr>
            <p:cNvSpPr txBox="1">
              <a:spLocks noChangeArrowheads="1"/>
            </p:cNvSpPr>
            <p:nvPr/>
          </p:nvSpPr>
          <p:spPr bwMode="auto">
            <a:xfrm>
              <a:off x="2283780" y="6307715"/>
              <a:ext cx="2648823" cy="369332"/>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b="1" dirty="0">
                  <a:latin typeface="游ゴシック" panose="020B0400000000000000" pitchFamily="50" charset="-128"/>
                </a:rPr>
                <a:t>2009.7</a:t>
              </a:r>
              <a:r>
                <a:rPr lang="ja-JP" altLang="en-US" sz="1800" b="1" dirty="0">
                  <a:latin typeface="游ゴシック" panose="020B0400000000000000" pitchFamily="50" charset="-128"/>
                </a:rPr>
                <a:t>．</a:t>
              </a:r>
              <a:r>
                <a:rPr lang="en-US" altLang="ja-JP" sz="1800" b="1" dirty="0">
                  <a:latin typeface="游ゴシック" panose="020B0400000000000000" pitchFamily="50" charset="-128"/>
                </a:rPr>
                <a:t>22</a:t>
              </a:r>
              <a:r>
                <a:rPr lang="ja-JP" altLang="en-US" sz="1800" b="1" dirty="0">
                  <a:latin typeface="游ゴシック" panose="020B0400000000000000" pitchFamily="50" charset="-128"/>
                </a:rPr>
                <a:t>中国他</a:t>
              </a:r>
              <a:endParaRPr lang="en-US" altLang="ja-JP" sz="1800" b="1" dirty="0">
                <a:latin typeface="游ゴシック" panose="020B0400000000000000" pitchFamily="50" charset="-128"/>
              </a:endParaRPr>
            </a:p>
          </p:txBody>
        </p:sp>
        <p:sp>
          <p:nvSpPr>
            <p:cNvPr id="19" name="矢印: 右 18">
              <a:extLst>
                <a:ext uri="{FF2B5EF4-FFF2-40B4-BE49-F238E27FC236}">
                  <a16:creationId xmlns:a16="http://schemas.microsoft.com/office/drawing/2014/main" id="{931E86E7-FE34-46DF-B905-3523915BB58E}"/>
                </a:ext>
              </a:extLst>
            </p:cNvPr>
            <p:cNvSpPr/>
            <p:nvPr/>
          </p:nvSpPr>
          <p:spPr>
            <a:xfrm>
              <a:off x="2057270" y="4163305"/>
              <a:ext cx="339285" cy="5237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F76280D5-B1E7-82CA-41EA-D39A1329FDD0}"/>
              </a:ext>
            </a:extLst>
          </p:cNvPr>
          <p:cNvGrpSpPr/>
          <p:nvPr/>
        </p:nvGrpSpPr>
        <p:grpSpPr>
          <a:xfrm>
            <a:off x="4325673" y="3793445"/>
            <a:ext cx="2648823" cy="2883602"/>
            <a:chOff x="4325673" y="3793445"/>
            <a:chExt cx="2648823" cy="2883602"/>
          </a:xfrm>
        </p:grpSpPr>
        <p:pic>
          <p:nvPicPr>
            <p:cNvPr id="11" name="図 10" descr="ダイアグラム&#10;&#10;自動的に生成された説明">
              <a:extLst>
                <a:ext uri="{FF2B5EF4-FFF2-40B4-BE49-F238E27FC236}">
                  <a16:creationId xmlns:a16="http://schemas.microsoft.com/office/drawing/2014/main" id="{B80583A1-873C-48FB-A31C-72C774C0D1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4513" y="3793445"/>
              <a:ext cx="2228262" cy="2571071"/>
            </a:xfrm>
            <a:prstGeom prst="rect">
              <a:avLst/>
            </a:prstGeom>
          </p:spPr>
        </p:pic>
        <p:sp>
          <p:nvSpPr>
            <p:cNvPr id="26" name="Text Box 5">
              <a:extLst>
                <a:ext uri="{FF2B5EF4-FFF2-40B4-BE49-F238E27FC236}">
                  <a16:creationId xmlns:a16="http://schemas.microsoft.com/office/drawing/2014/main" id="{1894409D-E5F9-4AE5-A206-52FF97FA8056}"/>
                </a:ext>
              </a:extLst>
            </p:cNvPr>
            <p:cNvSpPr txBox="1">
              <a:spLocks noChangeArrowheads="1"/>
            </p:cNvSpPr>
            <p:nvPr/>
          </p:nvSpPr>
          <p:spPr bwMode="auto">
            <a:xfrm>
              <a:off x="4325673" y="6307715"/>
              <a:ext cx="2648823" cy="369332"/>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b="1" dirty="0">
                  <a:latin typeface="游ゴシック" panose="020B0400000000000000" pitchFamily="50" charset="-128"/>
                </a:rPr>
                <a:t>2027</a:t>
              </a:r>
              <a:r>
                <a:rPr lang="ja-JP" altLang="en-US" sz="1800" b="1" dirty="0">
                  <a:latin typeface="游ゴシック" panose="020B0400000000000000" pitchFamily="50" charset="-128"/>
                </a:rPr>
                <a:t>．</a:t>
              </a:r>
              <a:r>
                <a:rPr lang="en-US" altLang="ja-JP" sz="1800" b="1" dirty="0">
                  <a:latin typeface="游ゴシック" panose="020B0400000000000000" pitchFamily="50" charset="-128"/>
                </a:rPr>
                <a:t>8.22</a:t>
              </a:r>
              <a:r>
                <a:rPr lang="ja-JP" altLang="en-US" sz="1800" b="1" dirty="0">
                  <a:latin typeface="游ゴシック" panose="020B0400000000000000" pitchFamily="50" charset="-128"/>
                </a:rPr>
                <a:t>北アフリカ</a:t>
              </a:r>
              <a:endParaRPr lang="en-US" altLang="ja-JP" sz="1800" b="1" dirty="0">
                <a:latin typeface="游ゴシック" panose="020B0400000000000000" pitchFamily="50" charset="-128"/>
              </a:endParaRPr>
            </a:p>
          </p:txBody>
        </p:sp>
        <p:sp>
          <p:nvSpPr>
            <p:cNvPr id="28" name="矢印: 右 27">
              <a:extLst>
                <a:ext uri="{FF2B5EF4-FFF2-40B4-BE49-F238E27FC236}">
                  <a16:creationId xmlns:a16="http://schemas.microsoft.com/office/drawing/2014/main" id="{F19FCECE-3854-490A-9E47-CBADD6900D0F}"/>
                </a:ext>
              </a:extLst>
            </p:cNvPr>
            <p:cNvSpPr/>
            <p:nvPr/>
          </p:nvSpPr>
          <p:spPr>
            <a:xfrm>
              <a:off x="4366311" y="4162777"/>
              <a:ext cx="339285" cy="5237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455FA8D8-131B-631F-534E-A6EDD8F1E073}"/>
              </a:ext>
            </a:extLst>
          </p:cNvPr>
          <p:cNvGrpSpPr/>
          <p:nvPr/>
        </p:nvGrpSpPr>
        <p:grpSpPr>
          <a:xfrm>
            <a:off x="6436800" y="3855573"/>
            <a:ext cx="2756107" cy="2804644"/>
            <a:chOff x="6656932" y="3834962"/>
            <a:chExt cx="2756107" cy="2804644"/>
          </a:xfrm>
        </p:grpSpPr>
        <p:pic>
          <p:nvPicPr>
            <p:cNvPr id="29" name="図 28" descr="ダイアグラム&#10;&#10;自動的に生成された説明">
              <a:extLst>
                <a:ext uri="{FF2B5EF4-FFF2-40B4-BE49-F238E27FC236}">
                  <a16:creationId xmlns:a16="http://schemas.microsoft.com/office/drawing/2014/main" id="{0A19572E-BD6A-48A8-95C8-0A33037B523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498" t="21747" r="12755" b="22441"/>
            <a:stretch/>
          </p:blipFill>
          <p:spPr>
            <a:xfrm>
              <a:off x="6912682" y="3834962"/>
              <a:ext cx="2414740" cy="2367104"/>
            </a:xfrm>
            <a:prstGeom prst="rect">
              <a:avLst/>
            </a:prstGeom>
          </p:spPr>
        </p:pic>
        <p:sp>
          <p:nvSpPr>
            <p:cNvPr id="31" name="矢印: 右 30">
              <a:extLst>
                <a:ext uri="{FF2B5EF4-FFF2-40B4-BE49-F238E27FC236}">
                  <a16:creationId xmlns:a16="http://schemas.microsoft.com/office/drawing/2014/main" id="{8D482CC5-EDB9-4A57-9FF4-E45BFC74CF2A}"/>
                </a:ext>
              </a:extLst>
            </p:cNvPr>
            <p:cNvSpPr/>
            <p:nvPr/>
          </p:nvSpPr>
          <p:spPr>
            <a:xfrm>
              <a:off x="6656932" y="4161215"/>
              <a:ext cx="339285" cy="5237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Text Box 5">
              <a:extLst>
                <a:ext uri="{FF2B5EF4-FFF2-40B4-BE49-F238E27FC236}">
                  <a16:creationId xmlns:a16="http://schemas.microsoft.com/office/drawing/2014/main" id="{4F6FDD99-E48A-49E5-92D0-910C7F862A9F}"/>
                </a:ext>
              </a:extLst>
            </p:cNvPr>
            <p:cNvSpPr txBox="1">
              <a:spLocks noChangeArrowheads="1"/>
            </p:cNvSpPr>
            <p:nvPr/>
          </p:nvSpPr>
          <p:spPr bwMode="auto">
            <a:xfrm>
              <a:off x="6764216" y="6270274"/>
              <a:ext cx="2648823" cy="369332"/>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b="1" dirty="0">
                  <a:latin typeface="游ゴシック" panose="020B0400000000000000" pitchFamily="50" charset="-128"/>
                </a:rPr>
                <a:t>2045</a:t>
              </a:r>
              <a:r>
                <a:rPr lang="ja-JP" altLang="en-US" sz="1800" b="1" dirty="0">
                  <a:latin typeface="游ゴシック" panose="020B0400000000000000" pitchFamily="50" charset="-128"/>
                </a:rPr>
                <a:t>．</a:t>
              </a:r>
              <a:r>
                <a:rPr lang="en-US" altLang="ja-JP" sz="1800" b="1" dirty="0">
                  <a:latin typeface="游ゴシック" panose="020B0400000000000000" pitchFamily="50" charset="-128"/>
                </a:rPr>
                <a:t>8.12</a:t>
              </a:r>
              <a:r>
                <a:rPr lang="ja-JP" altLang="en-US" sz="1800" b="1" dirty="0">
                  <a:latin typeface="游ゴシック" panose="020B0400000000000000" pitchFamily="50" charset="-128"/>
                </a:rPr>
                <a:t>　アメリカ他</a:t>
              </a:r>
              <a:endParaRPr lang="en-US" altLang="ja-JP" sz="1800" b="1" dirty="0">
                <a:latin typeface="游ゴシック" panose="020B0400000000000000" pitchFamily="50" charset="-128"/>
              </a:endParaRPr>
            </a:p>
          </p:txBody>
        </p:sp>
      </p:grpSp>
      <p:sp>
        <p:nvSpPr>
          <p:cNvPr id="27" name="Rectangle 2">
            <a:extLst>
              <a:ext uri="{FF2B5EF4-FFF2-40B4-BE49-F238E27FC236}">
                <a16:creationId xmlns:a16="http://schemas.microsoft.com/office/drawing/2014/main" id="{E42E644D-98D2-4FBD-B2BD-7E9B69AAE9DC}"/>
              </a:ext>
            </a:extLst>
          </p:cNvPr>
          <p:cNvSpPr>
            <a:spLocks noChangeArrowheads="1"/>
          </p:cNvSpPr>
          <p:nvPr/>
        </p:nvSpPr>
        <p:spPr bwMode="gray">
          <a:xfrm>
            <a:off x="139454" y="-69759"/>
            <a:ext cx="5766752" cy="43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にっしょく　　　　　　　　　　　　ねん　　　おな　　　じこく　　　　　　　　　　　　　　　　　　　　　　　　　　　</a:t>
            </a:r>
          </a:p>
        </p:txBody>
      </p:sp>
    </p:spTree>
    <p:extLst>
      <p:ext uri="{BB962C8B-B14F-4D97-AF65-F5344CB8AC3E}">
        <p14:creationId xmlns:p14="http://schemas.microsoft.com/office/powerpoint/2010/main" val="37492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74887" y="169264"/>
            <a:ext cx="7772400" cy="720725"/>
          </a:xfrm>
        </p:spPr>
        <p:txBody>
          <a:bodyPr/>
          <a:lstStyle/>
          <a:p>
            <a:pPr eaLnBrk="1" hangingPunct="1"/>
            <a:r>
              <a:rPr lang="ja-JP" altLang="en-US" sz="3200" dirty="0">
                <a:ea typeface="ＭＳ Ｐゴシック" panose="020B0600070205080204" pitchFamily="50" charset="-128"/>
              </a:rPr>
              <a:t>昔の日本の日時計</a:t>
            </a:r>
          </a:p>
        </p:txBody>
      </p:sp>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pic>
        <p:nvPicPr>
          <p:cNvPr id="4" name="図 3">
            <a:extLst>
              <a:ext uri="{FF2B5EF4-FFF2-40B4-BE49-F238E27FC236}">
                <a16:creationId xmlns:a16="http://schemas.microsoft.com/office/drawing/2014/main" id="{C0451727-96AC-4E23-85C5-42670C859076}"/>
              </a:ext>
            </a:extLst>
          </p:cNvPr>
          <p:cNvPicPr>
            <a:picLocks noChangeAspect="1"/>
          </p:cNvPicPr>
          <p:nvPr/>
        </p:nvPicPr>
        <p:blipFill rotWithShape="1">
          <a:blip r:embed="rId3">
            <a:extLst>
              <a:ext uri="{28A0092B-C50C-407E-A947-70E740481C1C}">
                <a14:useLocalDpi xmlns:a14="http://schemas.microsoft.com/office/drawing/2010/main" val="0"/>
              </a:ext>
            </a:extLst>
          </a:blip>
          <a:srcRect l="-7705" b="9792"/>
          <a:stretch/>
        </p:blipFill>
        <p:spPr>
          <a:xfrm>
            <a:off x="0" y="1387542"/>
            <a:ext cx="2812730" cy="3123969"/>
          </a:xfrm>
          <a:prstGeom prst="rect">
            <a:avLst/>
          </a:prstGeom>
        </p:spPr>
      </p:pic>
      <p:pic>
        <p:nvPicPr>
          <p:cNvPr id="6" name="図 5">
            <a:extLst>
              <a:ext uri="{FF2B5EF4-FFF2-40B4-BE49-F238E27FC236}">
                <a16:creationId xmlns:a16="http://schemas.microsoft.com/office/drawing/2014/main" id="{B27D3CE6-9501-4189-9C5A-A8115FC2F7B4}"/>
              </a:ext>
            </a:extLst>
          </p:cNvPr>
          <p:cNvPicPr>
            <a:picLocks noChangeAspect="1"/>
          </p:cNvPicPr>
          <p:nvPr/>
        </p:nvPicPr>
        <p:blipFill rotWithShape="1">
          <a:blip r:embed="rId4">
            <a:extLst>
              <a:ext uri="{28A0092B-C50C-407E-A947-70E740481C1C}">
                <a14:useLocalDpi xmlns:a14="http://schemas.microsoft.com/office/drawing/2010/main" val="0"/>
              </a:ext>
            </a:extLst>
          </a:blip>
          <a:srcRect l="10056" t="6849" r="3453" b="7936"/>
          <a:stretch/>
        </p:blipFill>
        <p:spPr>
          <a:xfrm>
            <a:off x="4146742" y="1410125"/>
            <a:ext cx="4997258" cy="3123969"/>
          </a:xfrm>
          <a:prstGeom prst="rect">
            <a:avLst/>
          </a:prstGeom>
        </p:spPr>
      </p:pic>
      <p:sp>
        <p:nvSpPr>
          <p:cNvPr id="33" name="テキスト ボックス 32">
            <a:extLst>
              <a:ext uri="{FF2B5EF4-FFF2-40B4-BE49-F238E27FC236}">
                <a16:creationId xmlns:a16="http://schemas.microsoft.com/office/drawing/2014/main" id="{69D5873C-F615-4776-92DF-C0284E35CF04}"/>
              </a:ext>
            </a:extLst>
          </p:cNvPr>
          <p:cNvSpPr txBox="1"/>
          <p:nvPr/>
        </p:nvSpPr>
        <p:spPr>
          <a:xfrm>
            <a:off x="5428546" y="4440219"/>
            <a:ext cx="4586286" cy="630942"/>
          </a:xfrm>
          <a:prstGeom prst="rect">
            <a:avLst/>
          </a:prstGeom>
          <a:noFill/>
        </p:spPr>
        <p:txBody>
          <a:bodyPr wrap="square">
            <a:spAutoFit/>
          </a:bodyPr>
          <a:lstStyle/>
          <a:p>
            <a:pPr algn="l"/>
            <a:endParaRPr lang="ja-JP" altLang="en-US" sz="2400" b="0" i="0" u="none" strike="noStrike" baseline="0" dirty="0">
              <a:solidFill>
                <a:srgbClr val="000000"/>
              </a:solidFill>
              <a:latin typeface="游ゴシック" panose="020B0400000000000000" pitchFamily="50" charset="-128"/>
            </a:endParaRPr>
          </a:p>
          <a:p>
            <a:r>
              <a:rPr lang="en-US" altLang="ja-JP" sz="1100" b="0" i="0" u="none" strike="noStrike" baseline="0" dirty="0">
                <a:solidFill>
                  <a:srgbClr val="000000"/>
                </a:solidFill>
                <a:latin typeface="游ゴシック" panose="020B0400000000000000" pitchFamily="50" charset="-128"/>
              </a:rPr>
              <a:t> Copyright</a:t>
            </a:r>
            <a:r>
              <a:rPr lang="ja-JP" altLang="en-US" sz="1100" b="0" i="0" u="none" strike="noStrike" baseline="0" dirty="0">
                <a:solidFill>
                  <a:srgbClr val="000000"/>
                </a:solidFill>
                <a:latin typeface="游ゴシック" panose="020B0400000000000000" pitchFamily="50" charset="-128"/>
              </a:rPr>
              <a:t>　 </a:t>
            </a:r>
            <a:r>
              <a:rPr lang="en-US" altLang="ja-JP" sz="1100" b="0" i="0" u="none" strike="noStrike" baseline="0" dirty="0">
                <a:solidFill>
                  <a:srgbClr val="000000"/>
                </a:solidFill>
                <a:latin typeface="游ゴシック" panose="020B0400000000000000" pitchFamily="50" charset="-128"/>
              </a:rPr>
              <a:t>2015,SEIKO HOLDINGS CORPORATION </a:t>
            </a:r>
          </a:p>
        </p:txBody>
      </p:sp>
      <p:pic>
        <p:nvPicPr>
          <p:cNvPr id="5" name="図 4">
            <a:extLst>
              <a:ext uri="{FF2B5EF4-FFF2-40B4-BE49-F238E27FC236}">
                <a16:creationId xmlns:a16="http://schemas.microsoft.com/office/drawing/2014/main" id="{9B46ED31-D6E4-4B7B-BF80-54CE840766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7672" y="5136877"/>
            <a:ext cx="1339519" cy="1425020"/>
          </a:xfrm>
          <a:prstGeom prst="rect">
            <a:avLst/>
          </a:prstGeom>
        </p:spPr>
      </p:pic>
      <p:pic>
        <p:nvPicPr>
          <p:cNvPr id="22" name="図 21">
            <a:extLst>
              <a:ext uri="{FF2B5EF4-FFF2-40B4-BE49-F238E27FC236}">
                <a16:creationId xmlns:a16="http://schemas.microsoft.com/office/drawing/2014/main" id="{8FB261DB-C8EA-4361-8BA2-F8310098B00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958291" y="5050158"/>
            <a:ext cx="2284880" cy="1524780"/>
          </a:xfrm>
          <a:prstGeom prst="rect">
            <a:avLst/>
          </a:prstGeom>
        </p:spPr>
      </p:pic>
      <p:sp>
        <p:nvSpPr>
          <p:cNvPr id="40" name="Text Box 5">
            <a:extLst>
              <a:ext uri="{FF2B5EF4-FFF2-40B4-BE49-F238E27FC236}">
                <a16:creationId xmlns:a16="http://schemas.microsoft.com/office/drawing/2014/main" id="{47461BC9-406F-4485-91D3-DDC04538E23C}"/>
              </a:ext>
            </a:extLst>
          </p:cNvPr>
          <p:cNvSpPr txBox="1">
            <a:spLocks noChangeArrowheads="1"/>
          </p:cNvSpPr>
          <p:nvPr/>
        </p:nvSpPr>
        <p:spPr bwMode="auto">
          <a:xfrm>
            <a:off x="74887" y="864322"/>
            <a:ext cx="28803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b="1" dirty="0">
                <a:latin typeface="游ゴシック" panose="020B0400000000000000" pitchFamily="50" charset="-128"/>
              </a:rPr>
              <a:t>１．紙製日時計</a:t>
            </a:r>
            <a:endParaRPr lang="en-US" altLang="ja-JP" sz="2000" b="1" dirty="0">
              <a:latin typeface="游ゴシック" panose="020B0400000000000000" pitchFamily="50" charset="-128"/>
            </a:endParaRPr>
          </a:p>
        </p:txBody>
      </p:sp>
      <p:sp>
        <p:nvSpPr>
          <p:cNvPr id="41" name="Text Box 5">
            <a:extLst>
              <a:ext uri="{FF2B5EF4-FFF2-40B4-BE49-F238E27FC236}">
                <a16:creationId xmlns:a16="http://schemas.microsoft.com/office/drawing/2014/main" id="{0B79B688-1A56-4C94-BC78-CE4674A035FE}"/>
              </a:ext>
            </a:extLst>
          </p:cNvPr>
          <p:cNvSpPr txBox="1">
            <a:spLocks noChangeArrowheads="1"/>
          </p:cNvSpPr>
          <p:nvPr/>
        </p:nvSpPr>
        <p:spPr bwMode="auto">
          <a:xfrm>
            <a:off x="237059" y="4755690"/>
            <a:ext cx="2555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折り曲げた紙を起こして、影の位置から時刻をしる</a:t>
            </a:r>
            <a:endParaRPr lang="en-US" altLang="ja-JP" sz="2000" b="1" dirty="0">
              <a:latin typeface="游ゴシック" panose="020B0400000000000000" pitchFamily="50" charset="-128"/>
            </a:endParaRPr>
          </a:p>
        </p:txBody>
      </p:sp>
      <p:sp>
        <p:nvSpPr>
          <p:cNvPr id="42" name="Text Box 5">
            <a:extLst>
              <a:ext uri="{FF2B5EF4-FFF2-40B4-BE49-F238E27FC236}">
                <a16:creationId xmlns:a16="http://schemas.microsoft.com/office/drawing/2014/main" id="{68B8995F-9A9F-4C2F-876C-6E3589856887}"/>
              </a:ext>
            </a:extLst>
          </p:cNvPr>
          <p:cNvSpPr txBox="1">
            <a:spLocks noChangeArrowheads="1"/>
          </p:cNvSpPr>
          <p:nvPr/>
        </p:nvSpPr>
        <p:spPr bwMode="auto">
          <a:xfrm>
            <a:off x="3862141" y="904173"/>
            <a:ext cx="28803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b="1" dirty="0">
                <a:latin typeface="游ゴシック" panose="020B0400000000000000" pitchFamily="50" charset="-128"/>
              </a:rPr>
              <a:t>２．携帯型日時計</a:t>
            </a:r>
            <a:endParaRPr lang="en-US" altLang="ja-JP" sz="2000" b="1" dirty="0">
              <a:latin typeface="游ゴシック" panose="020B0400000000000000" pitchFamily="50" charset="-128"/>
            </a:endParaRPr>
          </a:p>
        </p:txBody>
      </p:sp>
      <p:sp>
        <p:nvSpPr>
          <p:cNvPr id="43" name="Text Box 5">
            <a:extLst>
              <a:ext uri="{FF2B5EF4-FFF2-40B4-BE49-F238E27FC236}">
                <a16:creationId xmlns:a16="http://schemas.microsoft.com/office/drawing/2014/main" id="{3E7EDF7D-B078-4EB8-9CB7-BC4ABED1E09F}"/>
              </a:ext>
            </a:extLst>
          </p:cNvPr>
          <p:cNvSpPr txBox="1">
            <a:spLocks noChangeArrowheads="1"/>
          </p:cNvSpPr>
          <p:nvPr/>
        </p:nvSpPr>
        <p:spPr bwMode="auto">
          <a:xfrm>
            <a:off x="3991779" y="4511511"/>
            <a:ext cx="4892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磁石（コンパス）とフタがついている</a:t>
            </a:r>
            <a:endParaRPr lang="en-US" altLang="ja-JP" sz="2000" b="1" dirty="0">
              <a:latin typeface="游ゴシック" panose="020B0400000000000000" pitchFamily="50" charset="-128"/>
            </a:endParaRPr>
          </a:p>
        </p:txBody>
      </p:sp>
      <p:sp>
        <p:nvSpPr>
          <p:cNvPr id="44" name="Rectangle 2">
            <a:extLst>
              <a:ext uri="{FF2B5EF4-FFF2-40B4-BE49-F238E27FC236}">
                <a16:creationId xmlns:a16="http://schemas.microsoft.com/office/drawing/2014/main" id="{C4A2B50A-28B3-40D3-86FD-35FABAE9F1BA}"/>
              </a:ext>
            </a:extLst>
          </p:cNvPr>
          <p:cNvSpPr>
            <a:spLocks noChangeArrowheads="1"/>
          </p:cNvSpPr>
          <p:nvPr/>
        </p:nvSpPr>
        <p:spPr bwMode="gray">
          <a:xfrm>
            <a:off x="0" y="-80843"/>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むかし　　　にほん　　　　　　ひどけい　　　　　　　　　</a:t>
            </a:r>
          </a:p>
        </p:txBody>
      </p:sp>
      <p:sp>
        <p:nvSpPr>
          <p:cNvPr id="45" name="Rectangle 2">
            <a:extLst>
              <a:ext uri="{FF2B5EF4-FFF2-40B4-BE49-F238E27FC236}">
                <a16:creationId xmlns:a16="http://schemas.microsoft.com/office/drawing/2014/main" id="{F06F564E-0139-418B-8973-708DEF3AAE74}"/>
              </a:ext>
            </a:extLst>
          </p:cNvPr>
          <p:cNvSpPr>
            <a:spLocks noChangeArrowheads="1"/>
          </p:cNvSpPr>
          <p:nvPr/>
        </p:nvSpPr>
        <p:spPr bwMode="gray">
          <a:xfrm>
            <a:off x="417796" y="568654"/>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かみせいひどけい</a:t>
            </a:r>
            <a:r>
              <a:rPr lang="ja-JP" altLang="en-US" sz="1400" b="1" dirty="0">
                <a:latin typeface="游ゴシック" panose="020B0400000000000000" pitchFamily="50" charset="-128"/>
              </a:rPr>
              <a:t>　　　　　　　　</a:t>
            </a:r>
          </a:p>
        </p:txBody>
      </p:sp>
      <p:sp>
        <p:nvSpPr>
          <p:cNvPr id="46" name="Rectangle 2">
            <a:extLst>
              <a:ext uri="{FF2B5EF4-FFF2-40B4-BE49-F238E27FC236}">
                <a16:creationId xmlns:a16="http://schemas.microsoft.com/office/drawing/2014/main" id="{08926ACD-10A9-4D73-89FB-1567C0F947B6}"/>
              </a:ext>
            </a:extLst>
          </p:cNvPr>
          <p:cNvSpPr>
            <a:spLocks noChangeArrowheads="1"/>
          </p:cNvSpPr>
          <p:nvPr/>
        </p:nvSpPr>
        <p:spPr bwMode="gray">
          <a:xfrm>
            <a:off x="4185409" y="607682"/>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けいたいがた　　ひどけい　　　　　</a:t>
            </a:r>
            <a:r>
              <a:rPr lang="ja-JP" altLang="en-US" sz="1400" b="1" dirty="0">
                <a:latin typeface="游ゴシック" panose="020B0400000000000000" pitchFamily="50" charset="-128"/>
              </a:rPr>
              <a:t>　　</a:t>
            </a:r>
          </a:p>
        </p:txBody>
      </p:sp>
    </p:spTree>
    <p:extLst>
      <p:ext uri="{BB962C8B-B14F-4D97-AF65-F5344CB8AC3E}">
        <p14:creationId xmlns:p14="http://schemas.microsoft.com/office/powerpoint/2010/main" val="65833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90" name="正方形/長方形 70689">
            <a:extLst>
              <a:ext uri="{FF2B5EF4-FFF2-40B4-BE49-F238E27FC236}">
                <a16:creationId xmlns:a16="http://schemas.microsoft.com/office/drawing/2014/main" id="{9B317FCC-9368-461F-ABB6-A497D871F3D4}"/>
              </a:ext>
            </a:extLst>
          </p:cNvPr>
          <p:cNvSpPr/>
          <p:nvPr/>
        </p:nvSpPr>
        <p:spPr>
          <a:xfrm>
            <a:off x="2916358" y="3687364"/>
            <a:ext cx="1707625" cy="682529"/>
          </a:xfrm>
          <a:prstGeom prst="rect">
            <a:avLst/>
          </a:prstGeom>
          <a:blipFill dpi="0" rotWithShape="1">
            <a:blip r:embed="rId3">
              <a:alphaModFix amt="7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7" name="Rectangle 2"/>
          <p:cNvSpPr>
            <a:spLocks noGrp="1" noChangeArrowheads="1"/>
          </p:cNvSpPr>
          <p:nvPr>
            <p:ph type="ctrTitle"/>
          </p:nvPr>
        </p:nvSpPr>
        <p:spPr>
          <a:xfrm>
            <a:off x="190506" y="57639"/>
            <a:ext cx="7772400" cy="720725"/>
          </a:xfrm>
        </p:spPr>
        <p:txBody>
          <a:bodyPr/>
          <a:lstStyle/>
          <a:p>
            <a:pPr algn="l" eaLnBrk="1" hangingPunct="1"/>
            <a:r>
              <a:rPr lang="ja-JP" altLang="en-US" sz="3200" dirty="0">
                <a:ea typeface="ＭＳ Ｐゴシック" panose="020B0600070205080204" pitchFamily="50" charset="-128"/>
              </a:rPr>
              <a:t>くみたてかた</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cxnSp>
        <p:nvCxnSpPr>
          <p:cNvPr id="4" name="直線コネクタ 3">
            <a:extLst>
              <a:ext uri="{FF2B5EF4-FFF2-40B4-BE49-F238E27FC236}">
                <a16:creationId xmlns:a16="http://schemas.microsoft.com/office/drawing/2014/main" id="{B4AFBC81-91C5-47A8-BDC0-D349080B9D11}"/>
              </a:ext>
            </a:extLst>
          </p:cNvPr>
          <p:cNvCxnSpPr>
            <a:cxnSpLocks/>
          </p:cNvCxnSpPr>
          <p:nvPr/>
        </p:nvCxnSpPr>
        <p:spPr>
          <a:xfrm>
            <a:off x="2959777" y="2158001"/>
            <a:ext cx="0" cy="503253"/>
          </a:xfrm>
          <a:prstGeom prst="line">
            <a:avLst/>
          </a:prstGeom>
          <a:ln w="25400"/>
        </p:spPr>
        <p:style>
          <a:lnRef idx="1">
            <a:schemeClr val="dk1"/>
          </a:lnRef>
          <a:fillRef idx="0">
            <a:schemeClr val="dk1"/>
          </a:fillRef>
          <a:effectRef idx="0">
            <a:schemeClr val="dk1"/>
          </a:effectRef>
          <a:fontRef idx="minor">
            <a:schemeClr val="tx1"/>
          </a:fontRef>
        </p:style>
      </p:cxnSp>
      <p:cxnSp>
        <p:nvCxnSpPr>
          <p:cNvPr id="5" name="直線コネクタ 4">
            <a:extLst>
              <a:ext uri="{FF2B5EF4-FFF2-40B4-BE49-F238E27FC236}">
                <a16:creationId xmlns:a16="http://schemas.microsoft.com/office/drawing/2014/main" id="{E433EEDE-52D0-4AA0-9025-E024615938B6}"/>
              </a:ext>
            </a:extLst>
          </p:cNvPr>
          <p:cNvCxnSpPr>
            <a:cxnSpLocks/>
          </p:cNvCxnSpPr>
          <p:nvPr/>
        </p:nvCxnSpPr>
        <p:spPr>
          <a:xfrm>
            <a:off x="3326552" y="2140741"/>
            <a:ext cx="250471" cy="528222"/>
          </a:xfrm>
          <a:prstGeom prst="line">
            <a:avLst/>
          </a:prstGeom>
          <a:ln w="25400"/>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CADC1B8A-CED6-49E2-812A-572D813480CB}"/>
              </a:ext>
            </a:extLst>
          </p:cNvPr>
          <p:cNvCxnSpPr>
            <a:cxnSpLocks/>
          </p:cNvCxnSpPr>
          <p:nvPr/>
        </p:nvCxnSpPr>
        <p:spPr>
          <a:xfrm>
            <a:off x="2951090" y="2158001"/>
            <a:ext cx="363058"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7D68A523-53BA-48D8-9CED-EB8497667C21}"/>
              </a:ext>
            </a:extLst>
          </p:cNvPr>
          <p:cNvCxnSpPr>
            <a:cxnSpLocks/>
          </p:cNvCxnSpPr>
          <p:nvPr/>
        </p:nvCxnSpPr>
        <p:spPr>
          <a:xfrm flipV="1">
            <a:off x="2959777" y="2658791"/>
            <a:ext cx="623536" cy="2463"/>
          </a:xfrm>
          <a:prstGeom prst="line">
            <a:avLst/>
          </a:prstGeom>
          <a:ln w="25400"/>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09B4D7DE-1D9F-4805-921C-BC56DE1754A2}"/>
              </a:ext>
            </a:extLst>
          </p:cNvPr>
          <p:cNvCxnSpPr>
            <a:cxnSpLocks/>
          </p:cNvCxnSpPr>
          <p:nvPr/>
        </p:nvCxnSpPr>
        <p:spPr>
          <a:xfrm flipH="1">
            <a:off x="4610965" y="1968290"/>
            <a:ext cx="6410" cy="703510"/>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33013F1B-F477-4750-AF2A-62206AE7B4D1}"/>
              </a:ext>
            </a:extLst>
          </p:cNvPr>
          <p:cNvCxnSpPr>
            <a:cxnSpLocks/>
          </p:cNvCxnSpPr>
          <p:nvPr/>
        </p:nvCxnSpPr>
        <p:spPr>
          <a:xfrm flipH="1">
            <a:off x="3964797" y="1977999"/>
            <a:ext cx="158522" cy="671324"/>
          </a:xfrm>
          <a:prstGeom prst="line">
            <a:avLst/>
          </a:prstGeom>
          <a:ln w="2540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627A43F7-92EF-48FB-AD22-C4F8AD05F096}"/>
              </a:ext>
            </a:extLst>
          </p:cNvPr>
          <p:cNvCxnSpPr>
            <a:cxnSpLocks/>
          </p:cNvCxnSpPr>
          <p:nvPr/>
        </p:nvCxnSpPr>
        <p:spPr>
          <a:xfrm flipH="1">
            <a:off x="4123319" y="1975626"/>
            <a:ext cx="477774" cy="2373"/>
          </a:xfrm>
          <a:prstGeom prst="line">
            <a:avLst/>
          </a:prstGeom>
          <a:ln w="2540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36AECE4-3FA9-4AFE-8158-22E35DED9F26}"/>
              </a:ext>
            </a:extLst>
          </p:cNvPr>
          <p:cNvCxnSpPr>
            <a:cxnSpLocks/>
          </p:cNvCxnSpPr>
          <p:nvPr/>
        </p:nvCxnSpPr>
        <p:spPr>
          <a:xfrm flipH="1">
            <a:off x="3944171" y="2655971"/>
            <a:ext cx="673204" cy="0"/>
          </a:xfrm>
          <a:prstGeom prst="line">
            <a:avLst/>
          </a:prstGeom>
          <a:ln w="25400"/>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73578723-6D46-4F88-81EA-01647B44151D}"/>
              </a:ext>
            </a:extLst>
          </p:cNvPr>
          <p:cNvSpPr/>
          <p:nvPr/>
        </p:nvSpPr>
        <p:spPr>
          <a:xfrm rot="5400000">
            <a:off x="2785797" y="2361712"/>
            <a:ext cx="4122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63D578E9-0384-4FC1-AF72-22886805CD89}"/>
              </a:ext>
            </a:extLst>
          </p:cNvPr>
          <p:cNvCxnSpPr>
            <a:cxnSpLocks/>
          </p:cNvCxnSpPr>
          <p:nvPr/>
        </p:nvCxnSpPr>
        <p:spPr>
          <a:xfrm flipH="1">
            <a:off x="3036398" y="3130053"/>
            <a:ext cx="1588362" cy="2097"/>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sp>
        <p:nvSpPr>
          <p:cNvPr id="46" name="楕円 45">
            <a:extLst>
              <a:ext uri="{FF2B5EF4-FFF2-40B4-BE49-F238E27FC236}">
                <a16:creationId xmlns:a16="http://schemas.microsoft.com/office/drawing/2014/main" id="{07E0C57A-F11C-445C-8FB9-A6BEF4D3D3D4}"/>
              </a:ext>
            </a:extLst>
          </p:cNvPr>
          <p:cNvSpPr/>
          <p:nvPr/>
        </p:nvSpPr>
        <p:spPr>
          <a:xfrm>
            <a:off x="3764197" y="3244715"/>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a:extLst>
              <a:ext uri="{FF2B5EF4-FFF2-40B4-BE49-F238E27FC236}">
                <a16:creationId xmlns:a16="http://schemas.microsoft.com/office/drawing/2014/main" id="{85C556A5-04EA-4B0C-B595-DF328ED97F59}"/>
              </a:ext>
            </a:extLst>
          </p:cNvPr>
          <p:cNvCxnSpPr>
            <a:cxnSpLocks/>
          </p:cNvCxnSpPr>
          <p:nvPr/>
        </p:nvCxnSpPr>
        <p:spPr>
          <a:xfrm flipH="1">
            <a:off x="2864947" y="3299899"/>
            <a:ext cx="159078" cy="0"/>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sp>
        <p:nvSpPr>
          <p:cNvPr id="61" name="楕円 60">
            <a:extLst>
              <a:ext uri="{FF2B5EF4-FFF2-40B4-BE49-F238E27FC236}">
                <a16:creationId xmlns:a16="http://schemas.microsoft.com/office/drawing/2014/main" id="{252110E6-09D7-4680-A46A-9C70310BCCEE}"/>
              </a:ext>
            </a:extLst>
          </p:cNvPr>
          <p:cNvSpPr/>
          <p:nvPr/>
        </p:nvSpPr>
        <p:spPr>
          <a:xfrm>
            <a:off x="2809652" y="4960973"/>
            <a:ext cx="174890" cy="17999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7F325F4-08A7-4B7D-AE8C-DE1B4D6D73E8}"/>
              </a:ext>
            </a:extLst>
          </p:cNvPr>
          <p:cNvSpPr/>
          <p:nvPr/>
        </p:nvSpPr>
        <p:spPr>
          <a:xfrm rot="5400000">
            <a:off x="4254214" y="2270280"/>
            <a:ext cx="618845" cy="6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8" name="グループ化 70687">
            <a:extLst>
              <a:ext uri="{FF2B5EF4-FFF2-40B4-BE49-F238E27FC236}">
                <a16:creationId xmlns:a16="http://schemas.microsoft.com/office/drawing/2014/main" id="{A8C8EDE8-0DE2-4C51-B98E-0BD543F84D52}"/>
              </a:ext>
            </a:extLst>
          </p:cNvPr>
          <p:cNvGrpSpPr/>
          <p:nvPr/>
        </p:nvGrpSpPr>
        <p:grpSpPr>
          <a:xfrm>
            <a:off x="2860484" y="3139750"/>
            <a:ext cx="1771676" cy="833457"/>
            <a:chOff x="696845" y="3145657"/>
            <a:chExt cx="1771676" cy="833457"/>
          </a:xfrm>
        </p:grpSpPr>
        <p:cxnSp>
          <p:nvCxnSpPr>
            <p:cNvPr id="27" name="直線コネクタ 26">
              <a:extLst>
                <a:ext uri="{FF2B5EF4-FFF2-40B4-BE49-F238E27FC236}">
                  <a16:creationId xmlns:a16="http://schemas.microsoft.com/office/drawing/2014/main" id="{5B792262-5437-4161-9834-7344373901CF}"/>
                </a:ext>
              </a:extLst>
            </p:cNvPr>
            <p:cNvCxnSpPr>
              <a:cxnSpLocks/>
            </p:cNvCxnSpPr>
            <p:nvPr/>
          </p:nvCxnSpPr>
          <p:spPr>
            <a:xfrm flipV="1">
              <a:off x="2463412" y="3145657"/>
              <a:ext cx="5109" cy="833457"/>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C12FB12D-D15F-42F0-84B6-E0195D36E68A}"/>
                </a:ext>
              </a:extLst>
            </p:cNvPr>
            <p:cNvCxnSpPr>
              <a:cxnSpLocks/>
            </p:cNvCxnSpPr>
            <p:nvPr/>
          </p:nvCxnSpPr>
          <p:spPr>
            <a:xfrm flipH="1">
              <a:off x="696845" y="3969006"/>
              <a:ext cx="1766567" cy="0"/>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33C55A44-A036-4D91-9330-0B510469AACD}"/>
                </a:ext>
              </a:extLst>
            </p:cNvPr>
            <p:cNvCxnSpPr>
              <a:cxnSpLocks/>
            </p:cNvCxnSpPr>
            <p:nvPr/>
          </p:nvCxnSpPr>
          <p:spPr>
            <a:xfrm flipH="1" flipV="1">
              <a:off x="703123" y="3317361"/>
              <a:ext cx="11180" cy="638693"/>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21B016BF-BCF8-4B47-8030-52C9D2D92617}"/>
                </a:ext>
              </a:extLst>
            </p:cNvPr>
            <p:cNvCxnSpPr>
              <a:cxnSpLocks/>
            </p:cNvCxnSpPr>
            <p:nvPr/>
          </p:nvCxnSpPr>
          <p:spPr>
            <a:xfrm flipV="1">
              <a:off x="869940" y="3147515"/>
              <a:ext cx="0" cy="169846"/>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grpSp>
      <p:cxnSp>
        <p:nvCxnSpPr>
          <p:cNvPr id="58" name="直線コネクタ 57">
            <a:extLst>
              <a:ext uri="{FF2B5EF4-FFF2-40B4-BE49-F238E27FC236}">
                <a16:creationId xmlns:a16="http://schemas.microsoft.com/office/drawing/2014/main" id="{2FE3198F-5D31-4B08-9B03-6821A7C9A2EC}"/>
              </a:ext>
            </a:extLst>
          </p:cNvPr>
          <p:cNvCxnSpPr>
            <a:cxnSpLocks/>
          </p:cNvCxnSpPr>
          <p:nvPr/>
        </p:nvCxnSpPr>
        <p:spPr>
          <a:xfrm flipH="1">
            <a:off x="2817563" y="4944416"/>
            <a:ext cx="180002" cy="0"/>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grpSp>
        <p:nvGrpSpPr>
          <p:cNvPr id="70689" name="グループ化 70688">
            <a:extLst>
              <a:ext uri="{FF2B5EF4-FFF2-40B4-BE49-F238E27FC236}">
                <a16:creationId xmlns:a16="http://schemas.microsoft.com/office/drawing/2014/main" id="{C62109E3-5B81-413B-ACB0-282FC1F6F4F0}"/>
              </a:ext>
            </a:extLst>
          </p:cNvPr>
          <p:cNvGrpSpPr/>
          <p:nvPr/>
        </p:nvGrpSpPr>
        <p:grpSpPr>
          <a:xfrm>
            <a:off x="5085509" y="4134188"/>
            <a:ext cx="1898377" cy="985110"/>
            <a:chOff x="653660" y="4134812"/>
            <a:chExt cx="1898377" cy="985110"/>
          </a:xfrm>
        </p:grpSpPr>
        <p:cxnSp>
          <p:nvCxnSpPr>
            <p:cNvPr id="37" name="直線コネクタ 36">
              <a:extLst>
                <a:ext uri="{FF2B5EF4-FFF2-40B4-BE49-F238E27FC236}">
                  <a16:creationId xmlns:a16="http://schemas.microsoft.com/office/drawing/2014/main" id="{DD27FE7C-EA8F-4504-ACF0-783A191C68A6}"/>
                </a:ext>
              </a:extLst>
            </p:cNvPr>
            <p:cNvCxnSpPr>
              <a:cxnSpLocks/>
            </p:cNvCxnSpPr>
            <p:nvPr/>
          </p:nvCxnSpPr>
          <p:spPr>
            <a:xfrm flipH="1">
              <a:off x="832434" y="5115414"/>
              <a:ext cx="1710019" cy="4508"/>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F6FDEE8D-E6D4-419D-AE2D-15C5AF19362A}"/>
                </a:ext>
              </a:extLst>
            </p:cNvPr>
            <p:cNvCxnSpPr>
              <a:cxnSpLocks/>
              <a:endCxn id="70670" idx="0"/>
            </p:cNvCxnSpPr>
            <p:nvPr/>
          </p:nvCxnSpPr>
          <p:spPr>
            <a:xfrm flipH="1" flipV="1">
              <a:off x="743660" y="4134812"/>
              <a:ext cx="1745564" cy="6476"/>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1EAC5A10-E3F7-48A2-9E4B-2B058087333E}"/>
                </a:ext>
              </a:extLst>
            </p:cNvPr>
            <p:cNvCxnSpPr>
              <a:cxnSpLocks/>
              <a:endCxn id="70670" idx="4"/>
            </p:cNvCxnSpPr>
            <p:nvPr/>
          </p:nvCxnSpPr>
          <p:spPr>
            <a:xfrm flipH="1" flipV="1">
              <a:off x="653660" y="4247843"/>
              <a:ext cx="2555" cy="707558"/>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6AFF1A16-346B-481F-9310-41753E73B159}"/>
                </a:ext>
              </a:extLst>
            </p:cNvPr>
            <p:cNvCxnSpPr>
              <a:cxnSpLocks/>
            </p:cNvCxnSpPr>
            <p:nvPr/>
          </p:nvCxnSpPr>
          <p:spPr>
            <a:xfrm flipV="1">
              <a:off x="2546236" y="4180994"/>
              <a:ext cx="0" cy="854540"/>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sp>
          <p:nvSpPr>
            <p:cNvPr id="39" name="楕円 38">
              <a:extLst>
                <a:ext uri="{FF2B5EF4-FFF2-40B4-BE49-F238E27FC236}">
                  <a16:creationId xmlns:a16="http://schemas.microsoft.com/office/drawing/2014/main" id="{C62E544A-AE82-42AB-9C0C-2808C468CB8C}"/>
                </a:ext>
              </a:extLst>
            </p:cNvPr>
            <p:cNvSpPr/>
            <p:nvPr/>
          </p:nvSpPr>
          <p:spPr>
            <a:xfrm>
              <a:off x="1556225" y="5021177"/>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46C0877C-4DD5-4B72-9C04-E8ED2D7EFD46}"/>
                </a:ext>
              </a:extLst>
            </p:cNvPr>
            <p:cNvCxnSpPr>
              <a:cxnSpLocks/>
            </p:cNvCxnSpPr>
            <p:nvPr/>
          </p:nvCxnSpPr>
          <p:spPr>
            <a:xfrm flipV="1">
              <a:off x="836217" y="4955401"/>
              <a:ext cx="0" cy="160841"/>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sp>
          <p:nvSpPr>
            <p:cNvPr id="70670" name="直角三角形 70669">
              <a:extLst>
                <a:ext uri="{FF2B5EF4-FFF2-40B4-BE49-F238E27FC236}">
                  <a16:creationId xmlns:a16="http://schemas.microsoft.com/office/drawing/2014/main" id="{268FC8AF-7D28-409F-B066-5B10013AFB95}"/>
                </a:ext>
              </a:extLst>
            </p:cNvPr>
            <p:cNvSpPr/>
            <p:nvPr/>
          </p:nvSpPr>
          <p:spPr>
            <a:xfrm flipH="1">
              <a:off x="653660" y="4134812"/>
              <a:ext cx="90000" cy="11303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a:extLst>
                <a:ext uri="{FF2B5EF4-FFF2-40B4-BE49-F238E27FC236}">
                  <a16:creationId xmlns:a16="http://schemas.microsoft.com/office/drawing/2014/main" id="{85EFD924-E1E9-4E8B-94C9-509FD9BE177A}"/>
                </a:ext>
              </a:extLst>
            </p:cNvPr>
            <p:cNvSpPr/>
            <p:nvPr/>
          </p:nvSpPr>
          <p:spPr>
            <a:xfrm>
              <a:off x="2462038" y="4151923"/>
              <a:ext cx="89999" cy="11303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99781E43-BF41-42A1-B54E-20FDFED68C43}"/>
                </a:ext>
              </a:extLst>
            </p:cNvPr>
            <p:cNvSpPr/>
            <p:nvPr/>
          </p:nvSpPr>
          <p:spPr>
            <a:xfrm rot="5400000">
              <a:off x="358195" y="4554634"/>
              <a:ext cx="699839" cy="75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21A79F73-C9BF-4226-9006-F3AFD62D6B39}"/>
                </a:ext>
              </a:extLst>
            </p:cNvPr>
            <p:cNvSpPr/>
            <p:nvPr/>
          </p:nvSpPr>
          <p:spPr>
            <a:xfrm rot="5400000">
              <a:off x="2144003" y="4576979"/>
              <a:ext cx="699839" cy="75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4" name="グループ化 103">
            <a:extLst>
              <a:ext uri="{FF2B5EF4-FFF2-40B4-BE49-F238E27FC236}">
                <a16:creationId xmlns:a16="http://schemas.microsoft.com/office/drawing/2014/main" id="{DA45EE68-0237-4949-AE08-7200057C847F}"/>
              </a:ext>
            </a:extLst>
          </p:cNvPr>
          <p:cNvGrpSpPr/>
          <p:nvPr/>
        </p:nvGrpSpPr>
        <p:grpSpPr>
          <a:xfrm>
            <a:off x="5176555" y="3151789"/>
            <a:ext cx="1771676" cy="833457"/>
            <a:chOff x="696845" y="3145657"/>
            <a:chExt cx="1771676" cy="833457"/>
          </a:xfrm>
        </p:grpSpPr>
        <p:cxnSp>
          <p:nvCxnSpPr>
            <p:cNvPr id="105" name="直線コネクタ 104">
              <a:extLst>
                <a:ext uri="{FF2B5EF4-FFF2-40B4-BE49-F238E27FC236}">
                  <a16:creationId xmlns:a16="http://schemas.microsoft.com/office/drawing/2014/main" id="{5C162786-5DED-4F2B-8E2B-ADDC91F6B011}"/>
                </a:ext>
              </a:extLst>
            </p:cNvPr>
            <p:cNvCxnSpPr>
              <a:cxnSpLocks/>
            </p:cNvCxnSpPr>
            <p:nvPr/>
          </p:nvCxnSpPr>
          <p:spPr>
            <a:xfrm flipV="1">
              <a:off x="2463412" y="3145657"/>
              <a:ext cx="5109" cy="833457"/>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C08E0036-9EA7-4B6D-9C72-D5176CB2819E}"/>
                </a:ext>
              </a:extLst>
            </p:cNvPr>
            <p:cNvCxnSpPr>
              <a:cxnSpLocks/>
            </p:cNvCxnSpPr>
            <p:nvPr/>
          </p:nvCxnSpPr>
          <p:spPr>
            <a:xfrm flipH="1">
              <a:off x="696845" y="3969006"/>
              <a:ext cx="1766567" cy="0"/>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cxnSp>
          <p:nvCxnSpPr>
            <p:cNvPr id="107" name="直線コネクタ 106">
              <a:extLst>
                <a:ext uri="{FF2B5EF4-FFF2-40B4-BE49-F238E27FC236}">
                  <a16:creationId xmlns:a16="http://schemas.microsoft.com/office/drawing/2014/main" id="{7A11FDCC-E95C-4245-971E-E0BAC1E53352}"/>
                </a:ext>
              </a:extLst>
            </p:cNvPr>
            <p:cNvCxnSpPr>
              <a:cxnSpLocks/>
            </p:cNvCxnSpPr>
            <p:nvPr/>
          </p:nvCxnSpPr>
          <p:spPr>
            <a:xfrm flipH="1" flipV="1">
              <a:off x="703123" y="3317361"/>
              <a:ext cx="11180" cy="638693"/>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cxnSp>
          <p:nvCxnSpPr>
            <p:cNvPr id="108" name="直線コネクタ 107">
              <a:extLst>
                <a:ext uri="{FF2B5EF4-FFF2-40B4-BE49-F238E27FC236}">
                  <a16:creationId xmlns:a16="http://schemas.microsoft.com/office/drawing/2014/main" id="{DD684C57-10B3-4327-81FA-E556D84608BA}"/>
                </a:ext>
              </a:extLst>
            </p:cNvPr>
            <p:cNvCxnSpPr>
              <a:cxnSpLocks/>
            </p:cNvCxnSpPr>
            <p:nvPr/>
          </p:nvCxnSpPr>
          <p:spPr>
            <a:xfrm flipV="1">
              <a:off x="869940" y="3147515"/>
              <a:ext cx="0" cy="169846"/>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sp>
          <p:nvSpPr>
            <p:cNvPr id="109" name="正方形/長方形 108">
              <a:extLst>
                <a:ext uri="{FF2B5EF4-FFF2-40B4-BE49-F238E27FC236}">
                  <a16:creationId xmlns:a16="http://schemas.microsoft.com/office/drawing/2014/main" id="{41752296-3EC6-4809-B948-39FAC4B1850F}"/>
                </a:ext>
              </a:extLst>
            </p:cNvPr>
            <p:cNvSpPr/>
            <p:nvPr/>
          </p:nvSpPr>
          <p:spPr>
            <a:xfrm>
              <a:off x="884359" y="3148417"/>
              <a:ext cx="1579053" cy="64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0" name="正方形/長方形 109">
            <a:extLst>
              <a:ext uri="{FF2B5EF4-FFF2-40B4-BE49-F238E27FC236}">
                <a16:creationId xmlns:a16="http://schemas.microsoft.com/office/drawing/2014/main" id="{D366AECC-17A7-485C-9D11-1A67D7CDC983}"/>
              </a:ext>
            </a:extLst>
          </p:cNvPr>
          <p:cNvSpPr/>
          <p:nvPr/>
        </p:nvSpPr>
        <p:spPr>
          <a:xfrm>
            <a:off x="5195550" y="3326733"/>
            <a:ext cx="19688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コネクタ 110">
            <a:extLst>
              <a:ext uri="{FF2B5EF4-FFF2-40B4-BE49-F238E27FC236}">
                <a16:creationId xmlns:a16="http://schemas.microsoft.com/office/drawing/2014/main" id="{82AE1337-81CF-459E-8CB7-00DA7AD3C011}"/>
              </a:ext>
            </a:extLst>
          </p:cNvPr>
          <p:cNvCxnSpPr>
            <a:cxnSpLocks/>
          </p:cNvCxnSpPr>
          <p:nvPr/>
        </p:nvCxnSpPr>
        <p:spPr>
          <a:xfrm flipH="1">
            <a:off x="5176555" y="3313260"/>
            <a:ext cx="159078" cy="0"/>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cxnSp>
        <p:nvCxnSpPr>
          <p:cNvPr id="112" name="直線コネクタ 111">
            <a:extLst>
              <a:ext uri="{FF2B5EF4-FFF2-40B4-BE49-F238E27FC236}">
                <a16:creationId xmlns:a16="http://schemas.microsoft.com/office/drawing/2014/main" id="{AFE7B5B5-A1EA-40FA-B051-ED79A0AC9B94}"/>
              </a:ext>
            </a:extLst>
          </p:cNvPr>
          <p:cNvCxnSpPr>
            <a:cxnSpLocks/>
          </p:cNvCxnSpPr>
          <p:nvPr/>
        </p:nvCxnSpPr>
        <p:spPr>
          <a:xfrm flipH="1">
            <a:off x="5359414" y="3138506"/>
            <a:ext cx="1588362" cy="2097"/>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68DBF994-861F-499A-9341-6FEF0542F6DB}"/>
              </a:ext>
            </a:extLst>
          </p:cNvPr>
          <p:cNvSpPr/>
          <p:nvPr/>
        </p:nvSpPr>
        <p:spPr>
          <a:xfrm>
            <a:off x="6092827" y="3253313"/>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90E32C90-FF58-443C-A07F-BC7CD890CABC}"/>
              </a:ext>
            </a:extLst>
          </p:cNvPr>
          <p:cNvGrpSpPr/>
          <p:nvPr/>
        </p:nvGrpSpPr>
        <p:grpSpPr>
          <a:xfrm>
            <a:off x="2830604" y="4130660"/>
            <a:ext cx="1892576" cy="985110"/>
            <a:chOff x="653660" y="4134812"/>
            <a:chExt cx="1892576" cy="985110"/>
          </a:xfrm>
        </p:grpSpPr>
        <p:cxnSp>
          <p:nvCxnSpPr>
            <p:cNvPr id="117" name="直線コネクタ 116">
              <a:extLst>
                <a:ext uri="{FF2B5EF4-FFF2-40B4-BE49-F238E27FC236}">
                  <a16:creationId xmlns:a16="http://schemas.microsoft.com/office/drawing/2014/main" id="{BE217DBF-29D6-47BF-9172-22D70AFDB02B}"/>
                </a:ext>
              </a:extLst>
            </p:cNvPr>
            <p:cNvCxnSpPr>
              <a:cxnSpLocks/>
            </p:cNvCxnSpPr>
            <p:nvPr/>
          </p:nvCxnSpPr>
          <p:spPr>
            <a:xfrm flipH="1">
              <a:off x="832434" y="5115414"/>
              <a:ext cx="1710019" cy="4508"/>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cxnSp>
          <p:nvCxnSpPr>
            <p:cNvPr id="118" name="直線コネクタ 117">
              <a:extLst>
                <a:ext uri="{FF2B5EF4-FFF2-40B4-BE49-F238E27FC236}">
                  <a16:creationId xmlns:a16="http://schemas.microsoft.com/office/drawing/2014/main" id="{80B103E4-112B-4D56-BC2C-E72EF5EBBB7B}"/>
                </a:ext>
              </a:extLst>
            </p:cNvPr>
            <p:cNvCxnSpPr>
              <a:cxnSpLocks/>
            </p:cNvCxnSpPr>
            <p:nvPr/>
          </p:nvCxnSpPr>
          <p:spPr>
            <a:xfrm flipH="1" flipV="1">
              <a:off x="743660" y="4134812"/>
              <a:ext cx="1745564" cy="6476"/>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cxnSp>
          <p:nvCxnSpPr>
            <p:cNvPr id="119" name="直線コネクタ 118">
              <a:extLst>
                <a:ext uri="{FF2B5EF4-FFF2-40B4-BE49-F238E27FC236}">
                  <a16:creationId xmlns:a16="http://schemas.microsoft.com/office/drawing/2014/main" id="{EB7E2DE9-ED08-4B01-8559-7095C3B0CA66}"/>
                </a:ext>
              </a:extLst>
            </p:cNvPr>
            <p:cNvCxnSpPr>
              <a:cxnSpLocks/>
            </p:cNvCxnSpPr>
            <p:nvPr/>
          </p:nvCxnSpPr>
          <p:spPr>
            <a:xfrm flipH="1" flipV="1">
              <a:off x="653660" y="4247843"/>
              <a:ext cx="2555" cy="707558"/>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cxnSp>
          <p:nvCxnSpPr>
            <p:cNvPr id="120" name="直線コネクタ 119">
              <a:extLst>
                <a:ext uri="{FF2B5EF4-FFF2-40B4-BE49-F238E27FC236}">
                  <a16:creationId xmlns:a16="http://schemas.microsoft.com/office/drawing/2014/main" id="{21D0AEA4-1707-4D40-82F2-B6CDE16FA902}"/>
                </a:ext>
              </a:extLst>
            </p:cNvPr>
            <p:cNvCxnSpPr>
              <a:cxnSpLocks/>
            </p:cNvCxnSpPr>
            <p:nvPr/>
          </p:nvCxnSpPr>
          <p:spPr>
            <a:xfrm flipV="1">
              <a:off x="2546236" y="4180994"/>
              <a:ext cx="0" cy="854540"/>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sp>
          <p:nvSpPr>
            <p:cNvPr id="121" name="楕円 120">
              <a:extLst>
                <a:ext uri="{FF2B5EF4-FFF2-40B4-BE49-F238E27FC236}">
                  <a16:creationId xmlns:a16="http://schemas.microsoft.com/office/drawing/2014/main" id="{6B569821-1C47-4E17-A70F-CF2F627C064A}"/>
                </a:ext>
              </a:extLst>
            </p:cNvPr>
            <p:cNvSpPr/>
            <p:nvPr/>
          </p:nvSpPr>
          <p:spPr>
            <a:xfrm>
              <a:off x="1556225" y="5021177"/>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a:extLst>
                <a:ext uri="{FF2B5EF4-FFF2-40B4-BE49-F238E27FC236}">
                  <a16:creationId xmlns:a16="http://schemas.microsoft.com/office/drawing/2014/main" id="{5650BCC7-A348-4D19-A051-5726F477EDA5}"/>
                </a:ext>
              </a:extLst>
            </p:cNvPr>
            <p:cNvCxnSpPr>
              <a:cxnSpLocks/>
            </p:cNvCxnSpPr>
            <p:nvPr/>
          </p:nvCxnSpPr>
          <p:spPr>
            <a:xfrm flipV="1">
              <a:off x="836217" y="4955401"/>
              <a:ext cx="0" cy="160841"/>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grpSp>
      <p:cxnSp>
        <p:nvCxnSpPr>
          <p:cNvPr id="153" name="直線コネクタ 152">
            <a:extLst>
              <a:ext uri="{FF2B5EF4-FFF2-40B4-BE49-F238E27FC236}">
                <a16:creationId xmlns:a16="http://schemas.microsoft.com/office/drawing/2014/main" id="{869F15B2-AE7B-467B-803A-1EC3C18E5978}"/>
              </a:ext>
            </a:extLst>
          </p:cNvPr>
          <p:cNvCxnSpPr>
            <a:cxnSpLocks/>
          </p:cNvCxnSpPr>
          <p:nvPr/>
        </p:nvCxnSpPr>
        <p:spPr>
          <a:xfrm flipV="1">
            <a:off x="7479547" y="5053337"/>
            <a:ext cx="1204714" cy="19988"/>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cxnSp>
        <p:nvCxnSpPr>
          <p:cNvPr id="156" name="直線コネクタ 155">
            <a:extLst>
              <a:ext uri="{FF2B5EF4-FFF2-40B4-BE49-F238E27FC236}">
                <a16:creationId xmlns:a16="http://schemas.microsoft.com/office/drawing/2014/main" id="{2B75F2D7-1489-49CE-AB20-CC26E95F5CEE}"/>
              </a:ext>
            </a:extLst>
          </p:cNvPr>
          <p:cNvCxnSpPr>
            <a:cxnSpLocks/>
          </p:cNvCxnSpPr>
          <p:nvPr/>
        </p:nvCxnSpPr>
        <p:spPr>
          <a:xfrm>
            <a:off x="7479547" y="4009033"/>
            <a:ext cx="0" cy="973564"/>
          </a:xfrm>
          <a:prstGeom prst="line">
            <a:avLst/>
          </a:prstGeom>
          <a:ln w="25400"/>
        </p:spPr>
        <p:style>
          <a:lnRef idx="1">
            <a:schemeClr val="dk1"/>
          </a:lnRef>
          <a:fillRef idx="0">
            <a:schemeClr val="dk1"/>
          </a:fillRef>
          <a:effectRef idx="0">
            <a:schemeClr val="dk1"/>
          </a:effectRef>
          <a:fontRef idx="minor">
            <a:schemeClr val="tx1"/>
          </a:fontRef>
        </p:style>
      </p:cxnSp>
      <p:sp>
        <p:nvSpPr>
          <p:cNvPr id="158" name="正方形/長方形 157">
            <a:extLst>
              <a:ext uri="{FF2B5EF4-FFF2-40B4-BE49-F238E27FC236}">
                <a16:creationId xmlns:a16="http://schemas.microsoft.com/office/drawing/2014/main" id="{7125EDE9-A063-42B2-A6E3-FF5FAD3F18C3}"/>
              </a:ext>
            </a:extLst>
          </p:cNvPr>
          <p:cNvSpPr/>
          <p:nvPr/>
        </p:nvSpPr>
        <p:spPr>
          <a:xfrm>
            <a:off x="7575664" y="4989761"/>
            <a:ext cx="618845" cy="6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a:extLst>
              <a:ext uri="{FF2B5EF4-FFF2-40B4-BE49-F238E27FC236}">
                <a16:creationId xmlns:a16="http://schemas.microsoft.com/office/drawing/2014/main" id="{76E0D83D-8E42-4618-8188-DD1CF309BDBB}"/>
              </a:ext>
            </a:extLst>
          </p:cNvPr>
          <p:cNvSpPr/>
          <p:nvPr/>
        </p:nvSpPr>
        <p:spPr>
          <a:xfrm rot="5400000">
            <a:off x="7488089" y="4006630"/>
            <a:ext cx="85170" cy="89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0" name="直線コネクタ 159">
            <a:extLst>
              <a:ext uri="{FF2B5EF4-FFF2-40B4-BE49-F238E27FC236}">
                <a16:creationId xmlns:a16="http://schemas.microsoft.com/office/drawing/2014/main" id="{341A7D9A-0875-4FE3-986A-57DF94EEE16C}"/>
              </a:ext>
            </a:extLst>
          </p:cNvPr>
          <p:cNvCxnSpPr>
            <a:cxnSpLocks/>
          </p:cNvCxnSpPr>
          <p:nvPr/>
        </p:nvCxnSpPr>
        <p:spPr>
          <a:xfrm>
            <a:off x="7422534" y="4073088"/>
            <a:ext cx="1052210" cy="1026753"/>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sp>
        <p:nvSpPr>
          <p:cNvPr id="70704" name="テキスト ボックス 70703">
            <a:extLst>
              <a:ext uri="{FF2B5EF4-FFF2-40B4-BE49-F238E27FC236}">
                <a16:creationId xmlns:a16="http://schemas.microsoft.com/office/drawing/2014/main" id="{A0889714-EB97-4B3F-91D6-8ECD5F59405C}"/>
              </a:ext>
            </a:extLst>
          </p:cNvPr>
          <p:cNvSpPr txBox="1"/>
          <p:nvPr/>
        </p:nvSpPr>
        <p:spPr>
          <a:xfrm>
            <a:off x="2926885" y="2117239"/>
            <a:ext cx="559818" cy="584775"/>
          </a:xfrm>
          <a:prstGeom prst="rect">
            <a:avLst/>
          </a:prstGeom>
          <a:noFill/>
        </p:spPr>
        <p:txBody>
          <a:bodyPr wrap="square" rtlCol="0">
            <a:spAutoFit/>
          </a:bodyPr>
          <a:lstStyle/>
          <a:p>
            <a:r>
              <a:rPr lang="ja-JP" altLang="en-US" sz="1600" dirty="0"/>
              <a:t>よこ</a:t>
            </a:r>
            <a:r>
              <a:rPr lang="en-US" altLang="ja-JP" sz="1600" dirty="0"/>
              <a:t>1</a:t>
            </a:r>
            <a:endParaRPr kumimoji="1" lang="ja-JP" altLang="en-US" sz="1600" dirty="0"/>
          </a:p>
        </p:txBody>
      </p:sp>
      <p:sp>
        <p:nvSpPr>
          <p:cNvPr id="164" name="テキスト ボックス 163">
            <a:extLst>
              <a:ext uri="{FF2B5EF4-FFF2-40B4-BE49-F238E27FC236}">
                <a16:creationId xmlns:a16="http://schemas.microsoft.com/office/drawing/2014/main" id="{60BC118E-9697-4DF9-911C-B0DE24A68C41}"/>
              </a:ext>
            </a:extLst>
          </p:cNvPr>
          <p:cNvSpPr txBox="1"/>
          <p:nvPr/>
        </p:nvSpPr>
        <p:spPr>
          <a:xfrm>
            <a:off x="4063394" y="2064702"/>
            <a:ext cx="567608" cy="584775"/>
          </a:xfrm>
          <a:prstGeom prst="rect">
            <a:avLst/>
          </a:prstGeom>
          <a:noFill/>
        </p:spPr>
        <p:txBody>
          <a:bodyPr wrap="square" rtlCol="0">
            <a:spAutoFit/>
          </a:bodyPr>
          <a:lstStyle/>
          <a:p>
            <a:r>
              <a:rPr lang="ja-JP" altLang="en-US" sz="1600" dirty="0"/>
              <a:t>よこ２</a:t>
            </a:r>
            <a:endParaRPr kumimoji="1" lang="ja-JP" altLang="en-US" sz="1600" dirty="0"/>
          </a:p>
        </p:txBody>
      </p:sp>
      <p:sp>
        <p:nvSpPr>
          <p:cNvPr id="165" name="テキスト ボックス 164">
            <a:extLst>
              <a:ext uri="{FF2B5EF4-FFF2-40B4-BE49-F238E27FC236}">
                <a16:creationId xmlns:a16="http://schemas.microsoft.com/office/drawing/2014/main" id="{BA540585-8630-46E7-8477-583AA887DCB6}"/>
              </a:ext>
            </a:extLst>
          </p:cNvPr>
          <p:cNvSpPr txBox="1"/>
          <p:nvPr/>
        </p:nvSpPr>
        <p:spPr>
          <a:xfrm>
            <a:off x="3100153" y="3400124"/>
            <a:ext cx="1398179" cy="338554"/>
          </a:xfrm>
          <a:prstGeom prst="rect">
            <a:avLst/>
          </a:prstGeom>
          <a:noFill/>
        </p:spPr>
        <p:txBody>
          <a:bodyPr wrap="square" rtlCol="0">
            <a:spAutoFit/>
          </a:bodyPr>
          <a:lstStyle/>
          <a:p>
            <a:r>
              <a:rPr lang="ja-JP" altLang="en-US" sz="1600" dirty="0">
                <a:solidFill>
                  <a:srgbClr val="0070C0"/>
                </a:solidFill>
              </a:rPr>
              <a:t>側面そくめん</a:t>
            </a:r>
            <a:endParaRPr kumimoji="1" lang="ja-JP" altLang="en-US" sz="1600" dirty="0"/>
          </a:p>
        </p:txBody>
      </p:sp>
      <p:sp>
        <p:nvSpPr>
          <p:cNvPr id="166" name="テキスト ボックス 165">
            <a:extLst>
              <a:ext uri="{FF2B5EF4-FFF2-40B4-BE49-F238E27FC236}">
                <a16:creationId xmlns:a16="http://schemas.microsoft.com/office/drawing/2014/main" id="{B34C165A-D733-45AE-8F60-D59C89B811A9}"/>
              </a:ext>
            </a:extLst>
          </p:cNvPr>
          <p:cNvSpPr txBox="1"/>
          <p:nvPr/>
        </p:nvSpPr>
        <p:spPr>
          <a:xfrm>
            <a:off x="5440742" y="3395145"/>
            <a:ext cx="1398179" cy="338554"/>
          </a:xfrm>
          <a:prstGeom prst="rect">
            <a:avLst/>
          </a:prstGeom>
          <a:noFill/>
        </p:spPr>
        <p:txBody>
          <a:bodyPr wrap="square" rtlCol="0">
            <a:spAutoFit/>
          </a:bodyPr>
          <a:lstStyle/>
          <a:p>
            <a:r>
              <a:rPr lang="ja-JP" altLang="en-US" sz="1600" dirty="0">
                <a:solidFill>
                  <a:srgbClr val="0070C0"/>
                </a:solidFill>
              </a:rPr>
              <a:t>側面そくめん</a:t>
            </a:r>
            <a:endParaRPr kumimoji="1" lang="ja-JP" altLang="en-US" sz="1600" dirty="0"/>
          </a:p>
        </p:txBody>
      </p:sp>
      <p:sp>
        <p:nvSpPr>
          <p:cNvPr id="167" name="テキスト ボックス 166">
            <a:extLst>
              <a:ext uri="{FF2B5EF4-FFF2-40B4-BE49-F238E27FC236}">
                <a16:creationId xmlns:a16="http://schemas.microsoft.com/office/drawing/2014/main" id="{979E83B2-5728-417B-AA9F-BC60F69BC97D}"/>
              </a:ext>
            </a:extLst>
          </p:cNvPr>
          <p:cNvSpPr txBox="1"/>
          <p:nvPr/>
        </p:nvSpPr>
        <p:spPr>
          <a:xfrm>
            <a:off x="3053586" y="4457022"/>
            <a:ext cx="1398179" cy="338554"/>
          </a:xfrm>
          <a:prstGeom prst="rect">
            <a:avLst/>
          </a:prstGeom>
          <a:noFill/>
        </p:spPr>
        <p:txBody>
          <a:bodyPr wrap="square" rtlCol="0">
            <a:spAutoFit/>
          </a:bodyPr>
          <a:lstStyle/>
          <a:p>
            <a:r>
              <a:rPr lang="ja-JP" altLang="en-US" sz="1600" dirty="0">
                <a:solidFill>
                  <a:srgbClr val="00B050"/>
                </a:solidFill>
              </a:rPr>
              <a:t>底面ていめん</a:t>
            </a:r>
            <a:endParaRPr kumimoji="1" lang="ja-JP" altLang="en-US" sz="1600" dirty="0">
              <a:solidFill>
                <a:srgbClr val="00B050"/>
              </a:solidFill>
            </a:endParaRPr>
          </a:p>
        </p:txBody>
      </p:sp>
      <p:sp>
        <p:nvSpPr>
          <p:cNvPr id="168" name="テキスト ボックス 167">
            <a:extLst>
              <a:ext uri="{FF2B5EF4-FFF2-40B4-BE49-F238E27FC236}">
                <a16:creationId xmlns:a16="http://schemas.microsoft.com/office/drawing/2014/main" id="{D666ECF4-EEEC-41CD-8A3C-82851B6F0BCC}"/>
              </a:ext>
            </a:extLst>
          </p:cNvPr>
          <p:cNvSpPr txBox="1"/>
          <p:nvPr/>
        </p:nvSpPr>
        <p:spPr>
          <a:xfrm>
            <a:off x="5364069" y="4451729"/>
            <a:ext cx="1398179" cy="338554"/>
          </a:xfrm>
          <a:prstGeom prst="rect">
            <a:avLst/>
          </a:prstGeom>
          <a:noFill/>
        </p:spPr>
        <p:txBody>
          <a:bodyPr wrap="square" rtlCol="0">
            <a:spAutoFit/>
          </a:bodyPr>
          <a:lstStyle/>
          <a:p>
            <a:r>
              <a:rPr lang="ja-JP" altLang="en-US" sz="1600" dirty="0">
                <a:solidFill>
                  <a:srgbClr val="00B050"/>
                </a:solidFill>
              </a:rPr>
              <a:t>底面ていめん</a:t>
            </a:r>
            <a:endParaRPr kumimoji="1" lang="ja-JP" altLang="en-US" sz="1600" dirty="0">
              <a:solidFill>
                <a:srgbClr val="00B050"/>
              </a:solidFill>
            </a:endParaRPr>
          </a:p>
        </p:txBody>
      </p:sp>
      <p:sp>
        <p:nvSpPr>
          <p:cNvPr id="172" name="Text Box 5">
            <a:extLst>
              <a:ext uri="{FF2B5EF4-FFF2-40B4-BE49-F238E27FC236}">
                <a16:creationId xmlns:a16="http://schemas.microsoft.com/office/drawing/2014/main" id="{89BD82D3-35A7-49F0-8DED-311CD08A6851}"/>
              </a:ext>
            </a:extLst>
          </p:cNvPr>
          <p:cNvSpPr txBox="1">
            <a:spLocks noChangeArrowheads="1"/>
          </p:cNvSpPr>
          <p:nvPr/>
        </p:nvSpPr>
        <p:spPr bwMode="auto">
          <a:xfrm>
            <a:off x="2904626" y="5341867"/>
            <a:ext cx="18949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２．そくめん、ていめんを透明テープでつける</a:t>
            </a:r>
            <a:endParaRPr lang="en-US" altLang="ja-JP" sz="2000" b="1" dirty="0">
              <a:latin typeface="游ゴシック" panose="020B0400000000000000" pitchFamily="50" charset="-128"/>
            </a:endParaRPr>
          </a:p>
        </p:txBody>
      </p:sp>
      <p:sp>
        <p:nvSpPr>
          <p:cNvPr id="174" name="Text Box 5">
            <a:extLst>
              <a:ext uri="{FF2B5EF4-FFF2-40B4-BE49-F238E27FC236}">
                <a16:creationId xmlns:a16="http://schemas.microsoft.com/office/drawing/2014/main" id="{B01FFEF5-C04E-4EE5-AC5D-E60D314DEE1C}"/>
              </a:ext>
            </a:extLst>
          </p:cNvPr>
          <p:cNvSpPr txBox="1">
            <a:spLocks noChangeArrowheads="1"/>
          </p:cNvSpPr>
          <p:nvPr/>
        </p:nvSpPr>
        <p:spPr bwMode="auto">
          <a:xfrm>
            <a:off x="7166285" y="5305305"/>
            <a:ext cx="18949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４．ゴムひもをつける</a:t>
            </a:r>
            <a:endParaRPr lang="en-US" altLang="ja-JP" sz="2000" b="1" dirty="0">
              <a:latin typeface="游ゴシック" panose="020B0400000000000000" pitchFamily="50" charset="-128"/>
            </a:endParaRPr>
          </a:p>
        </p:txBody>
      </p:sp>
      <p:cxnSp>
        <p:nvCxnSpPr>
          <p:cNvPr id="175" name="直線コネクタ 174">
            <a:extLst>
              <a:ext uri="{FF2B5EF4-FFF2-40B4-BE49-F238E27FC236}">
                <a16:creationId xmlns:a16="http://schemas.microsoft.com/office/drawing/2014/main" id="{849C7C08-7D77-424A-98E2-53998A983A0A}"/>
              </a:ext>
            </a:extLst>
          </p:cNvPr>
          <p:cNvCxnSpPr>
            <a:cxnSpLocks/>
          </p:cNvCxnSpPr>
          <p:nvPr/>
        </p:nvCxnSpPr>
        <p:spPr>
          <a:xfrm>
            <a:off x="2681979" y="778364"/>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AEA497E5-F7DE-4518-B7CA-A02CA63A8EAB}"/>
              </a:ext>
            </a:extLst>
          </p:cNvPr>
          <p:cNvCxnSpPr>
            <a:cxnSpLocks/>
          </p:cNvCxnSpPr>
          <p:nvPr/>
        </p:nvCxnSpPr>
        <p:spPr>
          <a:xfrm>
            <a:off x="4924132" y="2411630"/>
            <a:ext cx="0" cy="4128383"/>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cxnSp>
        <p:nvCxnSpPr>
          <p:cNvPr id="177" name="直線コネクタ 176">
            <a:extLst>
              <a:ext uri="{FF2B5EF4-FFF2-40B4-BE49-F238E27FC236}">
                <a16:creationId xmlns:a16="http://schemas.microsoft.com/office/drawing/2014/main" id="{DB621FF1-5CB0-4961-8010-095C69C39D32}"/>
              </a:ext>
            </a:extLst>
          </p:cNvPr>
          <p:cNvCxnSpPr>
            <a:cxnSpLocks/>
          </p:cNvCxnSpPr>
          <p:nvPr/>
        </p:nvCxnSpPr>
        <p:spPr>
          <a:xfrm>
            <a:off x="7049291" y="2503405"/>
            <a:ext cx="0" cy="4020534"/>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nvGrpSpPr>
          <p:cNvPr id="95" name="グループ化 94">
            <a:extLst>
              <a:ext uri="{FF2B5EF4-FFF2-40B4-BE49-F238E27FC236}">
                <a16:creationId xmlns:a16="http://schemas.microsoft.com/office/drawing/2014/main" id="{A2AD00D3-3BAA-4295-1A6B-0D6D21A27B39}"/>
              </a:ext>
            </a:extLst>
          </p:cNvPr>
          <p:cNvGrpSpPr/>
          <p:nvPr/>
        </p:nvGrpSpPr>
        <p:grpSpPr>
          <a:xfrm>
            <a:off x="2521202" y="145016"/>
            <a:ext cx="2485989" cy="1878292"/>
            <a:chOff x="2524535" y="783031"/>
            <a:chExt cx="2857473" cy="2614304"/>
          </a:xfrm>
        </p:grpSpPr>
        <p:sp>
          <p:nvSpPr>
            <p:cNvPr id="96" name="正方形/長方形 95">
              <a:extLst>
                <a:ext uri="{FF2B5EF4-FFF2-40B4-BE49-F238E27FC236}">
                  <a16:creationId xmlns:a16="http://schemas.microsoft.com/office/drawing/2014/main" id="{841D9FE6-9CB1-361D-DAC5-64250AADCD41}"/>
                </a:ext>
              </a:extLst>
            </p:cNvPr>
            <p:cNvSpPr/>
            <p:nvPr/>
          </p:nvSpPr>
          <p:spPr>
            <a:xfrm rot="2289877">
              <a:off x="4336811" y="2116129"/>
              <a:ext cx="930484" cy="104317"/>
            </a:xfrm>
            <a:prstGeom prst="rect">
              <a:avLst/>
            </a:prstGeom>
            <a:pattFill prst="pct10">
              <a:fgClr>
                <a:schemeClr val="accent1"/>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CE67A3B3-E1E0-D06C-02B7-3B3A8559A4C4}"/>
                </a:ext>
              </a:extLst>
            </p:cNvPr>
            <p:cNvSpPr/>
            <p:nvPr/>
          </p:nvSpPr>
          <p:spPr>
            <a:xfrm rot="20200958">
              <a:off x="2728806" y="1147695"/>
              <a:ext cx="1777463" cy="102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B38542F5-5AC4-C180-C0E1-B0AC0D2C0F32}"/>
                </a:ext>
              </a:extLst>
            </p:cNvPr>
            <p:cNvCxnSpPr/>
            <p:nvPr/>
          </p:nvCxnSpPr>
          <p:spPr>
            <a:xfrm>
              <a:off x="2771980" y="1494337"/>
              <a:ext cx="0" cy="1080012"/>
            </a:xfrm>
            <a:prstGeom prst="line">
              <a:avLst/>
            </a:prstGeom>
            <a:ln w="25400"/>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5B6E88F1-8749-53C5-D0E4-475B2B0F9A79}"/>
                </a:ext>
              </a:extLst>
            </p:cNvPr>
            <p:cNvCxnSpPr/>
            <p:nvPr/>
          </p:nvCxnSpPr>
          <p:spPr>
            <a:xfrm>
              <a:off x="4391998" y="783823"/>
              <a:ext cx="0" cy="1080012"/>
            </a:xfrm>
            <a:prstGeom prst="line">
              <a:avLst/>
            </a:prstGeom>
            <a:ln w="25400"/>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9AFCB5B7-19CD-AD0D-A6A2-26797CAD5EF2}"/>
                </a:ext>
              </a:extLst>
            </p:cNvPr>
            <p:cNvCxnSpPr>
              <a:cxnSpLocks/>
            </p:cNvCxnSpPr>
            <p:nvPr/>
          </p:nvCxnSpPr>
          <p:spPr>
            <a:xfrm flipH="1">
              <a:off x="2771980" y="783823"/>
              <a:ext cx="1620018" cy="710514"/>
            </a:xfrm>
            <a:prstGeom prst="line">
              <a:avLst/>
            </a:prstGeom>
            <a:ln w="25400"/>
          </p:spPr>
          <p:style>
            <a:lnRef idx="1">
              <a:schemeClr val="dk1"/>
            </a:lnRef>
            <a:fillRef idx="0">
              <a:schemeClr val="dk1"/>
            </a:fillRef>
            <a:effectRef idx="0">
              <a:schemeClr val="dk1"/>
            </a:effectRef>
            <a:fontRef idx="minor">
              <a:schemeClr val="tx1"/>
            </a:fontRef>
          </p:style>
        </p:cxnSp>
        <p:cxnSp>
          <p:nvCxnSpPr>
            <p:cNvPr id="101" name="直線コネクタ 100">
              <a:extLst>
                <a:ext uri="{FF2B5EF4-FFF2-40B4-BE49-F238E27FC236}">
                  <a16:creationId xmlns:a16="http://schemas.microsoft.com/office/drawing/2014/main" id="{4E70B741-6F79-6463-E59E-84526D80D35F}"/>
                </a:ext>
              </a:extLst>
            </p:cNvPr>
            <p:cNvCxnSpPr>
              <a:cxnSpLocks/>
            </p:cNvCxnSpPr>
            <p:nvPr/>
          </p:nvCxnSpPr>
          <p:spPr>
            <a:xfrm flipH="1" flipV="1">
              <a:off x="2524535" y="2720281"/>
              <a:ext cx="697450" cy="520298"/>
            </a:xfrm>
            <a:prstGeom prst="line">
              <a:avLst/>
            </a:prstGeom>
            <a:ln w="25400"/>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BA9C66E9-1289-B489-79B4-4162432A1521}"/>
                </a:ext>
              </a:extLst>
            </p:cNvPr>
            <p:cNvCxnSpPr>
              <a:cxnSpLocks/>
            </p:cNvCxnSpPr>
            <p:nvPr/>
          </p:nvCxnSpPr>
          <p:spPr>
            <a:xfrm flipH="1">
              <a:off x="2524535" y="1816681"/>
              <a:ext cx="2047465" cy="903600"/>
            </a:xfrm>
            <a:prstGeom prst="line">
              <a:avLst/>
            </a:prstGeom>
            <a:ln w="25400"/>
          </p:spPr>
          <p:style>
            <a:lnRef idx="1">
              <a:schemeClr val="dk1"/>
            </a:lnRef>
            <a:fillRef idx="0">
              <a:schemeClr val="dk1"/>
            </a:fillRef>
            <a:effectRef idx="0">
              <a:schemeClr val="dk1"/>
            </a:effectRef>
            <a:fontRef idx="minor">
              <a:schemeClr val="tx1"/>
            </a:fontRef>
          </p:style>
        </p:cxnSp>
        <p:cxnSp>
          <p:nvCxnSpPr>
            <p:cNvPr id="103" name="直線コネクタ 102">
              <a:extLst>
                <a:ext uri="{FF2B5EF4-FFF2-40B4-BE49-F238E27FC236}">
                  <a16:creationId xmlns:a16="http://schemas.microsoft.com/office/drawing/2014/main" id="{570E9D76-FC88-858A-EC19-9DA7346C0D4B}"/>
                </a:ext>
              </a:extLst>
            </p:cNvPr>
            <p:cNvCxnSpPr>
              <a:cxnSpLocks/>
            </p:cNvCxnSpPr>
            <p:nvPr/>
          </p:nvCxnSpPr>
          <p:spPr>
            <a:xfrm flipH="1" flipV="1">
              <a:off x="4565979" y="1833317"/>
              <a:ext cx="797975" cy="667103"/>
            </a:xfrm>
            <a:prstGeom prst="line">
              <a:avLst/>
            </a:prstGeom>
            <a:ln w="25400"/>
          </p:spPr>
          <p:style>
            <a:lnRef idx="1">
              <a:schemeClr val="dk1"/>
            </a:lnRef>
            <a:fillRef idx="0">
              <a:schemeClr val="dk1"/>
            </a:fillRef>
            <a:effectRef idx="0">
              <a:schemeClr val="dk1"/>
            </a:effectRef>
            <a:fontRef idx="minor">
              <a:schemeClr val="tx1"/>
            </a:fontRef>
          </p:style>
        </p:cxnSp>
        <p:cxnSp>
          <p:nvCxnSpPr>
            <p:cNvPr id="114" name="直線コネクタ 113">
              <a:extLst>
                <a:ext uri="{FF2B5EF4-FFF2-40B4-BE49-F238E27FC236}">
                  <a16:creationId xmlns:a16="http://schemas.microsoft.com/office/drawing/2014/main" id="{B24DC306-7536-4B43-9547-61EEFE54E41C}"/>
                </a:ext>
              </a:extLst>
            </p:cNvPr>
            <p:cNvCxnSpPr>
              <a:cxnSpLocks/>
            </p:cNvCxnSpPr>
            <p:nvPr/>
          </p:nvCxnSpPr>
          <p:spPr>
            <a:xfrm flipH="1">
              <a:off x="3542341" y="2492154"/>
              <a:ext cx="1839667" cy="837354"/>
            </a:xfrm>
            <a:prstGeom prst="line">
              <a:avLst/>
            </a:prstGeom>
            <a:ln w="25400"/>
          </p:spPr>
          <p:style>
            <a:lnRef idx="1">
              <a:schemeClr val="dk1"/>
            </a:lnRef>
            <a:fillRef idx="0">
              <a:schemeClr val="dk1"/>
            </a:fillRef>
            <a:effectRef idx="0">
              <a:schemeClr val="dk1"/>
            </a:effectRef>
            <a:fontRef idx="minor">
              <a:schemeClr val="tx1"/>
            </a:fontRef>
          </p:style>
        </p:cxnSp>
        <p:cxnSp>
          <p:nvCxnSpPr>
            <p:cNvPr id="115" name="直線コネクタ 114">
              <a:extLst>
                <a:ext uri="{FF2B5EF4-FFF2-40B4-BE49-F238E27FC236}">
                  <a16:creationId xmlns:a16="http://schemas.microsoft.com/office/drawing/2014/main" id="{5E83A0EC-F4F0-2848-5B72-5276C3D10AA6}"/>
                </a:ext>
              </a:extLst>
            </p:cNvPr>
            <p:cNvCxnSpPr>
              <a:cxnSpLocks/>
              <a:endCxn id="130" idx="3"/>
            </p:cNvCxnSpPr>
            <p:nvPr/>
          </p:nvCxnSpPr>
          <p:spPr>
            <a:xfrm>
              <a:off x="3041983" y="1628980"/>
              <a:ext cx="387274" cy="1537598"/>
            </a:xfrm>
            <a:prstGeom prst="line">
              <a:avLst/>
            </a:prstGeom>
            <a:ln w="25400"/>
          </p:spPr>
          <p:style>
            <a:lnRef idx="1">
              <a:schemeClr val="dk1"/>
            </a:lnRef>
            <a:fillRef idx="0">
              <a:schemeClr val="dk1"/>
            </a:fillRef>
            <a:effectRef idx="0">
              <a:schemeClr val="dk1"/>
            </a:effectRef>
            <a:fontRef idx="minor">
              <a:schemeClr val="tx1"/>
            </a:fontRef>
          </p:style>
        </p:cxnSp>
        <p:cxnSp>
          <p:nvCxnSpPr>
            <p:cNvPr id="127" name="直線コネクタ 126">
              <a:extLst>
                <a:ext uri="{FF2B5EF4-FFF2-40B4-BE49-F238E27FC236}">
                  <a16:creationId xmlns:a16="http://schemas.microsoft.com/office/drawing/2014/main" id="{96CA32FD-4C2C-64F0-64BF-A121F0A280B5}"/>
                </a:ext>
              </a:extLst>
            </p:cNvPr>
            <p:cNvCxnSpPr>
              <a:cxnSpLocks/>
            </p:cNvCxnSpPr>
            <p:nvPr/>
          </p:nvCxnSpPr>
          <p:spPr>
            <a:xfrm flipH="1" flipV="1">
              <a:off x="2796048" y="1478582"/>
              <a:ext cx="223378" cy="1616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7CF7831B-FCAD-1A5A-AE6C-B4C7B1610715}"/>
                </a:ext>
              </a:extLst>
            </p:cNvPr>
            <p:cNvCxnSpPr>
              <a:cxnSpLocks/>
            </p:cNvCxnSpPr>
            <p:nvPr/>
          </p:nvCxnSpPr>
          <p:spPr>
            <a:xfrm>
              <a:off x="4595199" y="933429"/>
              <a:ext cx="421764" cy="1558725"/>
            </a:xfrm>
            <a:prstGeom prst="line">
              <a:avLst/>
            </a:prstGeom>
            <a:ln w="25400"/>
          </p:spPr>
          <p:style>
            <a:lnRef idx="1">
              <a:schemeClr val="dk1"/>
            </a:lnRef>
            <a:fillRef idx="0">
              <a:schemeClr val="dk1"/>
            </a:fillRef>
            <a:effectRef idx="0">
              <a:schemeClr val="dk1"/>
            </a:effectRef>
            <a:fontRef idx="minor">
              <a:schemeClr val="tx1"/>
            </a:fontRef>
          </p:style>
        </p:cxnSp>
        <p:cxnSp>
          <p:nvCxnSpPr>
            <p:cNvPr id="129" name="直線コネクタ 128">
              <a:extLst>
                <a:ext uri="{FF2B5EF4-FFF2-40B4-BE49-F238E27FC236}">
                  <a16:creationId xmlns:a16="http://schemas.microsoft.com/office/drawing/2014/main" id="{ECF8771A-797B-87C7-9A9F-B25A655FADB1}"/>
                </a:ext>
              </a:extLst>
            </p:cNvPr>
            <p:cNvCxnSpPr>
              <a:cxnSpLocks/>
            </p:cNvCxnSpPr>
            <p:nvPr/>
          </p:nvCxnSpPr>
          <p:spPr>
            <a:xfrm flipH="1" flipV="1">
              <a:off x="4349264" y="783031"/>
              <a:ext cx="223378" cy="161687"/>
            </a:xfrm>
            <a:prstGeom prst="line">
              <a:avLst/>
            </a:prstGeom>
            <a:ln w="25400"/>
          </p:spPr>
          <p:style>
            <a:lnRef idx="1">
              <a:schemeClr val="dk1"/>
            </a:lnRef>
            <a:fillRef idx="0">
              <a:schemeClr val="dk1"/>
            </a:fillRef>
            <a:effectRef idx="0">
              <a:schemeClr val="dk1"/>
            </a:effectRef>
            <a:fontRef idx="minor">
              <a:schemeClr val="tx1"/>
            </a:fontRef>
          </p:style>
        </p:cxnSp>
        <p:sp>
          <p:nvSpPr>
            <p:cNvPr id="130" name="正方形/長方形 129">
              <a:extLst>
                <a:ext uri="{FF2B5EF4-FFF2-40B4-BE49-F238E27FC236}">
                  <a16:creationId xmlns:a16="http://schemas.microsoft.com/office/drawing/2014/main" id="{5E3476D2-F09B-D521-CF5D-85B5EF3ACFDE}"/>
                </a:ext>
              </a:extLst>
            </p:cNvPr>
            <p:cNvSpPr/>
            <p:nvPr/>
          </p:nvSpPr>
          <p:spPr>
            <a:xfrm rot="2289877">
              <a:off x="2630175" y="2851835"/>
              <a:ext cx="894710" cy="76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a:extLst>
                <a:ext uri="{FF2B5EF4-FFF2-40B4-BE49-F238E27FC236}">
                  <a16:creationId xmlns:a16="http://schemas.microsoft.com/office/drawing/2014/main" id="{8B1248EC-B06C-6050-A17F-C2C01B6203B3}"/>
                </a:ext>
              </a:extLst>
            </p:cNvPr>
            <p:cNvSpPr/>
            <p:nvPr/>
          </p:nvSpPr>
          <p:spPr>
            <a:xfrm rot="5400000">
              <a:off x="2339991" y="2039741"/>
              <a:ext cx="1080013" cy="135828"/>
            </a:xfrm>
            <a:prstGeom prst="rect">
              <a:avLst/>
            </a:prstGeom>
            <a:pattFill prst="pct10">
              <a:fgClr>
                <a:schemeClr val="accent1"/>
              </a:fgClr>
              <a:bgClr>
                <a:schemeClr val="bg1"/>
              </a:bgClr>
            </a:patt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a:extLst>
                <a:ext uri="{FF2B5EF4-FFF2-40B4-BE49-F238E27FC236}">
                  <a16:creationId xmlns:a16="http://schemas.microsoft.com/office/drawing/2014/main" id="{B53BB379-610E-2245-D2B2-6319CC285874}"/>
                </a:ext>
              </a:extLst>
            </p:cNvPr>
            <p:cNvSpPr/>
            <p:nvPr/>
          </p:nvSpPr>
          <p:spPr>
            <a:xfrm rot="5400000">
              <a:off x="3933396" y="1320730"/>
              <a:ext cx="980600" cy="105615"/>
            </a:xfrm>
            <a:prstGeom prst="rect">
              <a:avLst/>
            </a:prstGeom>
            <a:solidFill>
              <a:schemeClr val="accent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弦 132">
              <a:extLst>
                <a:ext uri="{FF2B5EF4-FFF2-40B4-BE49-F238E27FC236}">
                  <a16:creationId xmlns:a16="http://schemas.microsoft.com/office/drawing/2014/main" id="{649A9E6E-29F8-054D-15C2-98642383CA85}"/>
                </a:ext>
              </a:extLst>
            </p:cNvPr>
            <p:cNvSpPr/>
            <p:nvPr/>
          </p:nvSpPr>
          <p:spPr>
            <a:xfrm rot="5070578">
              <a:off x="3615427" y="1918742"/>
              <a:ext cx="1033900" cy="1447795"/>
            </a:xfrm>
            <a:prstGeom prst="chord">
              <a:avLst/>
            </a:prstGeom>
            <a:solidFill>
              <a:srgbClr val="FFCCFF">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 name="直線コネクタ 146">
              <a:extLst>
                <a:ext uri="{FF2B5EF4-FFF2-40B4-BE49-F238E27FC236}">
                  <a16:creationId xmlns:a16="http://schemas.microsoft.com/office/drawing/2014/main" id="{2419D736-6BB5-2E19-90BD-1B94D1AE0BCF}"/>
                </a:ext>
              </a:extLst>
            </p:cNvPr>
            <p:cNvCxnSpPr>
              <a:cxnSpLocks/>
              <a:endCxn id="133" idx="2"/>
            </p:cNvCxnSpPr>
            <p:nvPr/>
          </p:nvCxnSpPr>
          <p:spPr>
            <a:xfrm>
              <a:off x="3710586" y="1391543"/>
              <a:ext cx="592824" cy="1445972"/>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cxnSp>
          <p:nvCxnSpPr>
            <p:cNvPr id="148" name="直線コネクタ 147">
              <a:extLst>
                <a:ext uri="{FF2B5EF4-FFF2-40B4-BE49-F238E27FC236}">
                  <a16:creationId xmlns:a16="http://schemas.microsoft.com/office/drawing/2014/main" id="{1906E583-09CA-BC1F-0C17-6B1591320835}"/>
                </a:ext>
              </a:extLst>
            </p:cNvPr>
            <p:cNvCxnSpPr>
              <a:cxnSpLocks/>
            </p:cNvCxnSpPr>
            <p:nvPr/>
          </p:nvCxnSpPr>
          <p:spPr>
            <a:xfrm flipH="1" flipV="1">
              <a:off x="2766416" y="2578541"/>
              <a:ext cx="825608" cy="690778"/>
            </a:xfrm>
            <a:prstGeom prst="line">
              <a:avLst/>
            </a:prstGeom>
            <a:ln w="25400"/>
          </p:spPr>
          <p:style>
            <a:lnRef idx="1">
              <a:schemeClr val="dk1"/>
            </a:lnRef>
            <a:fillRef idx="0">
              <a:schemeClr val="dk1"/>
            </a:fillRef>
            <a:effectRef idx="0">
              <a:schemeClr val="dk1"/>
            </a:effectRef>
            <a:fontRef idx="minor">
              <a:schemeClr val="tx1"/>
            </a:fontRef>
          </p:style>
        </p:cxnSp>
        <p:cxnSp>
          <p:nvCxnSpPr>
            <p:cNvPr id="154" name="直線コネクタ 153">
              <a:extLst>
                <a:ext uri="{FF2B5EF4-FFF2-40B4-BE49-F238E27FC236}">
                  <a16:creationId xmlns:a16="http://schemas.microsoft.com/office/drawing/2014/main" id="{060CDE5D-FCFA-EAC2-2099-242534936E60}"/>
                </a:ext>
              </a:extLst>
            </p:cNvPr>
            <p:cNvCxnSpPr>
              <a:cxnSpLocks/>
            </p:cNvCxnSpPr>
            <p:nvPr/>
          </p:nvCxnSpPr>
          <p:spPr>
            <a:xfrm flipH="1" flipV="1">
              <a:off x="4378874" y="1906206"/>
              <a:ext cx="648029" cy="555201"/>
            </a:xfrm>
            <a:prstGeom prst="line">
              <a:avLst/>
            </a:prstGeom>
            <a:ln w="25400"/>
          </p:spPr>
          <p:style>
            <a:lnRef idx="1">
              <a:schemeClr val="dk1"/>
            </a:lnRef>
            <a:fillRef idx="0">
              <a:schemeClr val="dk1"/>
            </a:fillRef>
            <a:effectRef idx="0">
              <a:schemeClr val="dk1"/>
            </a:effectRef>
            <a:fontRef idx="minor">
              <a:schemeClr val="tx1"/>
            </a:fontRef>
          </p:style>
        </p:cxnSp>
        <p:cxnSp>
          <p:nvCxnSpPr>
            <p:cNvPr id="155" name="直線コネクタ 154">
              <a:extLst>
                <a:ext uri="{FF2B5EF4-FFF2-40B4-BE49-F238E27FC236}">
                  <a16:creationId xmlns:a16="http://schemas.microsoft.com/office/drawing/2014/main" id="{4A7F99BF-F4E9-F0A6-F191-9678E5A80652}"/>
                </a:ext>
              </a:extLst>
            </p:cNvPr>
            <p:cNvCxnSpPr>
              <a:cxnSpLocks/>
            </p:cNvCxnSpPr>
            <p:nvPr/>
          </p:nvCxnSpPr>
          <p:spPr>
            <a:xfrm flipH="1">
              <a:off x="3223247" y="3193668"/>
              <a:ext cx="170454" cy="75727"/>
            </a:xfrm>
            <a:prstGeom prst="line">
              <a:avLst/>
            </a:prstGeom>
            <a:ln w="25400"/>
          </p:spPr>
          <p:style>
            <a:lnRef idx="1">
              <a:schemeClr val="dk1"/>
            </a:lnRef>
            <a:fillRef idx="0">
              <a:schemeClr val="dk1"/>
            </a:fillRef>
            <a:effectRef idx="0">
              <a:schemeClr val="dk1"/>
            </a:effectRef>
            <a:fontRef idx="minor">
              <a:schemeClr val="tx1"/>
            </a:fontRef>
          </p:style>
        </p:cxnSp>
        <p:sp>
          <p:nvSpPr>
            <p:cNvPr id="157" name="楕円 156">
              <a:extLst>
                <a:ext uri="{FF2B5EF4-FFF2-40B4-BE49-F238E27FC236}">
                  <a16:creationId xmlns:a16="http://schemas.microsoft.com/office/drawing/2014/main" id="{9A7301E2-49FC-5C92-BFDC-607D0C82B802}"/>
                </a:ext>
              </a:extLst>
            </p:cNvPr>
            <p:cNvSpPr/>
            <p:nvPr/>
          </p:nvSpPr>
          <p:spPr>
            <a:xfrm>
              <a:off x="3335069" y="3217339"/>
              <a:ext cx="174890" cy="17999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1" name="Text Box 5">
            <a:extLst>
              <a:ext uri="{FF2B5EF4-FFF2-40B4-BE49-F238E27FC236}">
                <a16:creationId xmlns:a16="http://schemas.microsoft.com/office/drawing/2014/main" id="{4BE17B86-5AA6-EE32-49E3-2E222F806C68}"/>
              </a:ext>
            </a:extLst>
          </p:cNvPr>
          <p:cNvSpPr txBox="1">
            <a:spLocks noChangeArrowheads="1"/>
          </p:cNvSpPr>
          <p:nvPr/>
        </p:nvSpPr>
        <p:spPr bwMode="auto">
          <a:xfrm>
            <a:off x="5025193" y="5312105"/>
            <a:ext cx="1924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３．よこ１、よこ２、そくめんに　両面テープで支え棒をはりつける</a:t>
            </a:r>
            <a:endParaRPr lang="en-US" altLang="ja-JP" sz="1800" b="1" dirty="0">
              <a:latin typeface="游ゴシック" panose="020B0400000000000000" pitchFamily="50" charset="-128"/>
            </a:endParaRPr>
          </a:p>
        </p:txBody>
      </p:sp>
      <p:pic>
        <p:nvPicPr>
          <p:cNvPr id="163" name="図 162">
            <a:extLst>
              <a:ext uri="{FF2B5EF4-FFF2-40B4-BE49-F238E27FC236}">
                <a16:creationId xmlns:a16="http://schemas.microsoft.com/office/drawing/2014/main" id="{B0BF4426-1C0D-2F0D-35A5-6B070325C7FA}"/>
              </a:ext>
            </a:extLst>
          </p:cNvPr>
          <p:cNvPicPr>
            <a:picLocks noChangeAspect="1"/>
          </p:cNvPicPr>
          <p:nvPr/>
        </p:nvPicPr>
        <p:blipFill rotWithShape="1">
          <a:blip r:embed="rId5">
            <a:extLst>
              <a:ext uri="{28A0092B-C50C-407E-A947-70E740481C1C}">
                <a14:useLocalDpi xmlns:a14="http://schemas.microsoft.com/office/drawing/2010/main" val="0"/>
              </a:ext>
            </a:extLst>
          </a:blip>
          <a:srcRect l="10562" t="4813" r="12433" b="4813"/>
          <a:stretch/>
        </p:blipFill>
        <p:spPr bwMode="auto">
          <a:xfrm flipH="1">
            <a:off x="4849337" y="75818"/>
            <a:ext cx="2200910" cy="1937385"/>
          </a:xfrm>
          <a:prstGeom prst="rect">
            <a:avLst/>
          </a:prstGeom>
          <a:ln>
            <a:noFill/>
          </a:ln>
          <a:extLst>
            <a:ext uri="{53640926-AAD7-44D8-BBD7-CCE9431645EC}">
              <a14:shadowObscured xmlns:a14="http://schemas.microsoft.com/office/drawing/2010/main"/>
            </a:ext>
          </a:extLst>
        </p:spPr>
      </p:pic>
      <p:pic>
        <p:nvPicPr>
          <p:cNvPr id="170" name="図 169">
            <a:extLst>
              <a:ext uri="{FF2B5EF4-FFF2-40B4-BE49-F238E27FC236}">
                <a16:creationId xmlns:a16="http://schemas.microsoft.com/office/drawing/2014/main" id="{F6DF6749-DA74-6D8D-78C0-08F7DA97F338}"/>
              </a:ext>
            </a:extLst>
          </p:cNvPr>
          <p:cNvPicPr>
            <a:picLocks noChangeAspect="1"/>
          </p:cNvPicPr>
          <p:nvPr/>
        </p:nvPicPr>
        <p:blipFill rotWithShape="1">
          <a:blip r:embed="rId6">
            <a:extLst>
              <a:ext uri="{28A0092B-C50C-407E-A947-70E740481C1C}">
                <a14:useLocalDpi xmlns:a14="http://schemas.microsoft.com/office/drawing/2010/main" val="0"/>
              </a:ext>
            </a:extLst>
          </a:blip>
          <a:srcRect l="18769" t="7308" r="12940" b="713"/>
          <a:stretch/>
        </p:blipFill>
        <p:spPr bwMode="auto">
          <a:xfrm>
            <a:off x="7089929" y="106239"/>
            <a:ext cx="1925955" cy="1937385"/>
          </a:xfrm>
          <a:prstGeom prst="rect">
            <a:avLst/>
          </a:prstGeom>
          <a:ln>
            <a:noFill/>
          </a:ln>
          <a:extLst>
            <a:ext uri="{53640926-AAD7-44D8-BBD7-CCE9431645EC}">
              <a14:shadowObscured xmlns:a14="http://schemas.microsoft.com/office/drawing/2010/main"/>
            </a:ext>
          </a:extLst>
        </p:spPr>
      </p:pic>
      <p:sp>
        <p:nvSpPr>
          <p:cNvPr id="125" name="楕円 124">
            <a:extLst>
              <a:ext uri="{FF2B5EF4-FFF2-40B4-BE49-F238E27FC236}">
                <a16:creationId xmlns:a16="http://schemas.microsoft.com/office/drawing/2014/main" id="{AF82258E-C4EC-9C14-B05E-F02FAE42CAF0}"/>
              </a:ext>
            </a:extLst>
          </p:cNvPr>
          <p:cNvSpPr/>
          <p:nvPr/>
        </p:nvSpPr>
        <p:spPr>
          <a:xfrm rot="19528398">
            <a:off x="3972287" y="680635"/>
            <a:ext cx="358526" cy="755989"/>
          </a:xfrm>
          <a:prstGeom prst="ellipse">
            <a:avLst/>
          </a:prstGeom>
          <a:noFill/>
          <a:ln w="158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26" name="直線矢印コネクタ 125">
            <a:extLst>
              <a:ext uri="{FF2B5EF4-FFF2-40B4-BE49-F238E27FC236}">
                <a16:creationId xmlns:a16="http://schemas.microsoft.com/office/drawing/2014/main" id="{92D9DC5B-2D7D-55A7-B0D0-6B2D5308116A}"/>
              </a:ext>
            </a:extLst>
          </p:cNvPr>
          <p:cNvCxnSpPr>
            <a:cxnSpLocks/>
          </p:cNvCxnSpPr>
          <p:nvPr/>
        </p:nvCxnSpPr>
        <p:spPr>
          <a:xfrm flipH="1" flipV="1">
            <a:off x="3132495" y="1700330"/>
            <a:ext cx="1791637" cy="506146"/>
          </a:xfrm>
          <a:prstGeom prst="straightConnector1">
            <a:avLst/>
          </a:prstGeom>
          <a:ln w="1905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4" name="楕円 133">
            <a:extLst>
              <a:ext uri="{FF2B5EF4-FFF2-40B4-BE49-F238E27FC236}">
                <a16:creationId xmlns:a16="http://schemas.microsoft.com/office/drawing/2014/main" id="{AA9A1D5E-DD61-7FE7-4E7C-F623AC920024}"/>
              </a:ext>
            </a:extLst>
          </p:cNvPr>
          <p:cNvSpPr/>
          <p:nvPr/>
        </p:nvSpPr>
        <p:spPr>
          <a:xfrm rot="19528398">
            <a:off x="2714579" y="1076810"/>
            <a:ext cx="358526" cy="755989"/>
          </a:xfrm>
          <a:prstGeom prst="ellipse">
            <a:avLst/>
          </a:prstGeom>
          <a:noFill/>
          <a:ln w="158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5" name="Text Box 5">
            <a:extLst>
              <a:ext uri="{FF2B5EF4-FFF2-40B4-BE49-F238E27FC236}">
                <a16:creationId xmlns:a16="http://schemas.microsoft.com/office/drawing/2014/main" id="{9F698803-6867-CCF6-DE82-9BF93374DDA1}"/>
              </a:ext>
            </a:extLst>
          </p:cNvPr>
          <p:cNvSpPr txBox="1">
            <a:spLocks noChangeArrowheads="1"/>
          </p:cNvSpPr>
          <p:nvPr/>
        </p:nvSpPr>
        <p:spPr bwMode="auto">
          <a:xfrm>
            <a:off x="4969909" y="2184486"/>
            <a:ext cx="2001926"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そくめん</a:t>
            </a:r>
            <a:r>
              <a:rPr lang="en-US" altLang="ja-JP" sz="1600" b="1" dirty="0">
                <a:latin typeface="游ゴシック" panose="020B0400000000000000" pitchFamily="50" charset="-128"/>
              </a:rPr>
              <a:t>1</a:t>
            </a:r>
            <a:r>
              <a:rPr lang="ja-JP" altLang="en-US" sz="1600" b="1" dirty="0">
                <a:latin typeface="游ゴシック" panose="020B0400000000000000" pitchFamily="50" charset="-128"/>
              </a:rPr>
              <a:t>，</a:t>
            </a:r>
            <a:r>
              <a:rPr lang="en-US" altLang="ja-JP" sz="1600" b="1" dirty="0">
                <a:latin typeface="游ゴシック" panose="020B0400000000000000" pitchFamily="50" charset="-128"/>
              </a:rPr>
              <a:t>2</a:t>
            </a:r>
            <a:r>
              <a:rPr lang="ja-JP" altLang="en-US" sz="1600" b="1" dirty="0">
                <a:latin typeface="游ゴシック" panose="020B0400000000000000" pitchFamily="50" charset="-128"/>
              </a:rPr>
              <a:t>は内側に透明テープで固定</a:t>
            </a:r>
            <a:endParaRPr lang="en-US" altLang="ja-JP" sz="1600" b="1" dirty="0">
              <a:latin typeface="游ゴシック" panose="020B0400000000000000" pitchFamily="50" charset="-128"/>
            </a:endParaRPr>
          </a:p>
        </p:txBody>
      </p:sp>
      <p:cxnSp>
        <p:nvCxnSpPr>
          <p:cNvPr id="136" name="直線矢印コネクタ 135">
            <a:extLst>
              <a:ext uri="{FF2B5EF4-FFF2-40B4-BE49-F238E27FC236}">
                <a16:creationId xmlns:a16="http://schemas.microsoft.com/office/drawing/2014/main" id="{538F1D0E-44EA-F52C-83D7-1DEF31D7C03D}"/>
              </a:ext>
            </a:extLst>
          </p:cNvPr>
          <p:cNvCxnSpPr>
            <a:cxnSpLocks/>
          </p:cNvCxnSpPr>
          <p:nvPr/>
        </p:nvCxnSpPr>
        <p:spPr>
          <a:xfrm flipH="1" flipV="1">
            <a:off x="3969392" y="1147274"/>
            <a:ext cx="1000094" cy="1068488"/>
          </a:xfrm>
          <a:prstGeom prst="straightConnector1">
            <a:avLst/>
          </a:prstGeom>
          <a:ln w="1905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9260D935-8DEB-FE12-F4E6-D1A42EF5F2FB}"/>
              </a:ext>
            </a:extLst>
          </p:cNvPr>
          <p:cNvCxnSpPr>
            <a:cxnSpLocks/>
          </p:cNvCxnSpPr>
          <p:nvPr/>
        </p:nvCxnSpPr>
        <p:spPr>
          <a:xfrm flipH="1">
            <a:off x="2808589" y="137428"/>
            <a:ext cx="1409409" cy="510481"/>
          </a:xfrm>
          <a:prstGeom prst="line">
            <a:avLst/>
          </a:prstGeom>
          <a:ln w="25400"/>
        </p:spPr>
        <p:style>
          <a:lnRef idx="1">
            <a:schemeClr val="dk1"/>
          </a:lnRef>
          <a:fillRef idx="0">
            <a:schemeClr val="dk1"/>
          </a:fillRef>
          <a:effectRef idx="0">
            <a:schemeClr val="dk1"/>
          </a:effectRef>
          <a:fontRef idx="minor">
            <a:schemeClr val="tx1"/>
          </a:fontRef>
        </p:style>
      </p:cxnSp>
      <p:sp>
        <p:nvSpPr>
          <p:cNvPr id="137" name="正方形/長方形 136">
            <a:extLst>
              <a:ext uri="{FF2B5EF4-FFF2-40B4-BE49-F238E27FC236}">
                <a16:creationId xmlns:a16="http://schemas.microsoft.com/office/drawing/2014/main" id="{8B186942-59B2-A0FE-4736-5979D70BB6B3}"/>
              </a:ext>
            </a:extLst>
          </p:cNvPr>
          <p:cNvSpPr/>
          <p:nvPr/>
        </p:nvSpPr>
        <p:spPr>
          <a:xfrm>
            <a:off x="284755" y="2724162"/>
            <a:ext cx="1579053" cy="64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a:extLst>
              <a:ext uri="{FF2B5EF4-FFF2-40B4-BE49-F238E27FC236}">
                <a16:creationId xmlns:a16="http://schemas.microsoft.com/office/drawing/2014/main" id="{9EE5D9B8-7B58-3F67-D1B7-644C5808FC92}"/>
              </a:ext>
            </a:extLst>
          </p:cNvPr>
          <p:cNvSpPr/>
          <p:nvPr/>
        </p:nvSpPr>
        <p:spPr>
          <a:xfrm>
            <a:off x="190506" y="2978995"/>
            <a:ext cx="19688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a:extLst>
              <a:ext uri="{FF2B5EF4-FFF2-40B4-BE49-F238E27FC236}">
                <a16:creationId xmlns:a16="http://schemas.microsoft.com/office/drawing/2014/main" id="{13F568E6-8809-614C-D874-F06A894392FD}"/>
              </a:ext>
            </a:extLst>
          </p:cNvPr>
          <p:cNvSpPr/>
          <p:nvPr/>
        </p:nvSpPr>
        <p:spPr>
          <a:xfrm rot="5400000">
            <a:off x="-1854" y="3696591"/>
            <a:ext cx="665867" cy="871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直角三角形 140">
            <a:extLst>
              <a:ext uri="{FF2B5EF4-FFF2-40B4-BE49-F238E27FC236}">
                <a16:creationId xmlns:a16="http://schemas.microsoft.com/office/drawing/2014/main" id="{D1B4E05A-2E33-0D1C-1F70-ABF762B9EAF7}"/>
              </a:ext>
            </a:extLst>
          </p:cNvPr>
          <p:cNvSpPr/>
          <p:nvPr/>
        </p:nvSpPr>
        <p:spPr>
          <a:xfrm flipH="1">
            <a:off x="273305" y="3300021"/>
            <a:ext cx="90000" cy="11303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D6FB0A6B-22F9-FF35-74AC-03B0FA62F845}"/>
              </a:ext>
            </a:extLst>
          </p:cNvPr>
          <p:cNvSpPr/>
          <p:nvPr/>
        </p:nvSpPr>
        <p:spPr>
          <a:xfrm rot="5400000">
            <a:off x="1469974" y="3695804"/>
            <a:ext cx="699839" cy="75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直角三角形 142">
            <a:extLst>
              <a:ext uri="{FF2B5EF4-FFF2-40B4-BE49-F238E27FC236}">
                <a16:creationId xmlns:a16="http://schemas.microsoft.com/office/drawing/2014/main" id="{9CFDB30A-4708-9F80-4CC0-D7E19F976191}"/>
              </a:ext>
            </a:extLst>
          </p:cNvPr>
          <p:cNvSpPr/>
          <p:nvPr/>
        </p:nvSpPr>
        <p:spPr>
          <a:xfrm>
            <a:off x="1787160" y="3282114"/>
            <a:ext cx="89999" cy="11303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a:extLst>
              <a:ext uri="{FF2B5EF4-FFF2-40B4-BE49-F238E27FC236}">
                <a16:creationId xmlns:a16="http://schemas.microsoft.com/office/drawing/2014/main" id="{734AF2AE-7A21-5F6E-E3BC-171ED2FDEB88}"/>
              </a:ext>
            </a:extLst>
          </p:cNvPr>
          <p:cNvSpPr/>
          <p:nvPr/>
        </p:nvSpPr>
        <p:spPr>
          <a:xfrm>
            <a:off x="1926101" y="4303306"/>
            <a:ext cx="66849" cy="601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a:extLst>
              <a:ext uri="{FF2B5EF4-FFF2-40B4-BE49-F238E27FC236}">
                <a16:creationId xmlns:a16="http://schemas.microsoft.com/office/drawing/2014/main" id="{9306044C-26AB-A6EA-ACA2-D0D175B7DB51}"/>
              </a:ext>
            </a:extLst>
          </p:cNvPr>
          <p:cNvSpPr/>
          <p:nvPr/>
        </p:nvSpPr>
        <p:spPr>
          <a:xfrm>
            <a:off x="128429" y="4440642"/>
            <a:ext cx="63072" cy="471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Text Box 5">
            <a:extLst>
              <a:ext uri="{FF2B5EF4-FFF2-40B4-BE49-F238E27FC236}">
                <a16:creationId xmlns:a16="http://schemas.microsoft.com/office/drawing/2014/main" id="{3C11A87F-E6AC-6361-57B9-B304429B059A}"/>
              </a:ext>
            </a:extLst>
          </p:cNvPr>
          <p:cNvSpPr txBox="1">
            <a:spLocks noChangeArrowheads="1"/>
          </p:cNvSpPr>
          <p:nvPr/>
        </p:nvSpPr>
        <p:spPr bwMode="auto">
          <a:xfrm>
            <a:off x="199749" y="5409022"/>
            <a:ext cx="18949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１．指示棒をきる（合計６本）</a:t>
            </a:r>
            <a:endParaRPr lang="en-US" altLang="ja-JP" sz="2000" b="1" dirty="0">
              <a:latin typeface="游ゴシック" panose="020B0400000000000000" pitchFamily="50" charset="-128"/>
            </a:endParaRPr>
          </a:p>
        </p:txBody>
      </p:sp>
      <p:sp>
        <p:nvSpPr>
          <p:cNvPr id="149" name="テキスト ボックス 148">
            <a:extLst>
              <a:ext uri="{FF2B5EF4-FFF2-40B4-BE49-F238E27FC236}">
                <a16:creationId xmlns:a16="http://schemas.microsoft.com/office/drawing/2014/main" id="{2EC75BB5-DC2C-4015-5739-A519E3767BCB}"/>
              </a:ext>
            </a:extLst>
          </p:cNvPr>
          <p:cNvSpPr txBox="1"/>
          <p:nvPr/>
        </p:nvSpPr>
        <p:spPr>
          <a:xfrm>
            <a:off x="2146394" y="2649323"/>
            <a:ext cx="651473" cy="276999"/>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115㎜</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50" name="テキスト ボックス 149">
            <a:extLst>
              <a:ext uri="{FF2B5EF4-FFF2-40B4-BE49-F238E27FC236}">
                <a16:creationId xmlns:a16="http://schemas.microsoft.com/office/drawing/2014/main" id="{7E4CA688-6C2B-D346-881F-6EF25B94EDBF}"/>
              </a:ext>
            </a:extLst>
          </p:cNvPr>
          <p:cNvSpPr txBox="1"/>
          <p:nvPr/>
        </p:nvSpPr>
        <p:spPr>
          <a:xfrm>
            <a:off x="2195769" y="3043788"/>
            <a:ext cx="651473" cy="276999"/>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20㎜</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51" name="テキスト ボックス 150">
            <a:extLst>
              <a:ext uri="{FF2B5EF4-FFF2-40B4-BE49-F238E27FC236}">
                <a16:creationId xmlns:a16="http://schemas.microsoft.com/office/drawing/2014/main" id="{3E592313-4518-CCED-3070-BDDA18D105A3}"/>
              </a:ext>
            </a:extLst>
          </p:cNvPr>
          <p:cNvSpPr txBox="1"/>
          <p:nvPr/>
        </p:nvSpPr>
        <p:spPr>
          <a:xfrm>
            <a:off x="1956776" y="3353801"/>
            <a:ext cx="858522" cy="276999"/>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41</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45㎜</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52" name="テキスト ボックス 151">
            <a:extLst>
              <a:ext uri="{FF2B5EF4-FFF2-40B4-BE49-F238E27FC236}">
                <a16:creationId xmlns:a16="http://schemas.microsoft.com/office/drawing/2014/main" id="{863171F7-A107-4F77-A643-038E6B35E7BE}"/>
              </a:ext>
            </a:extLst>
          </p:cNvPr>
          <p:cNvSpPr txBox="1"/>
          <p:nvPr/>
        </p:nvSpPr>
        <p:spPr>
          <a:xfrm>
            <a:off x="1956776" y="3755812"/>
            <a:ext cx="858522" cy="276999"/>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39</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43㎜</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69" name="テキスト ボックス 168">
            <a:extLst>
              <a:ext uri="{FF2B5EF4-FFF2-40B4-BE49-F238E27FC236}">
                <a16:creationId xmlns:a16="http://schemas.microsoft.com/office/drawing/2014/main" id="{B18A43AA-50FD-849A-1DB2-C20C06C47626}"/>
              </a:ext>
            </a:extLst>
          </p:cNvPr>
          <p:cNvSpPr txBox="1"/>
          <p:nvPr/>
        </p:nvSpPr>
        <p:spPr>
          <a:xfrm>
            <a:off x="2198808" y="4260454"/>
            <a:ext cx="510845" cy="276999"/>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56㎜</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71" name="テキスト ボックス 170">
            <a:extLst>
              <a:ext uri="{FF2B5EF4-FFF2-40B4-BE49-F238E27FC236}">
                <a16:creationId xmlns:a16="http://schemas.microsoft.com/office/drawing/2014/main" id="{A6152EB3-C221-784E-9896-2914A2EAB8B6}"/>
              </a:ext>
            </a:extLst>
          </p:cNvPr>
          <p:cNvSpPr txBox="1"/>
          <p:nvPr/>
        </p:nvSpPr>
        <p:spPr>
          <a:xfrm>
            <a:off x="2204350" y="4712762"/>
            <a:ext cx="510845" cy="276999"/>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43㎜</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6471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98B9B63F-8C3C-4A61-808A-A136F99C7703}"/>
              </a:ext>
            </a:extLst>
          </p:cNvPr>
          <p:cNvPicPr>
            <a:picLocks noChangeAspect="1"/>
          </p:cNvPicPr>
          <p:nvPr/>
        </p:nvPicPr>
        <p:blipFill>
          <a:blip r:embed="rId3"/>
          <a:stretch>
            <a:fillRect/>
          </a:stretch>
        </p:blipFill>
        <p:spPr>
          <a:xfrm rot="20070002">
            <a:off x="3588355" y="4469288"/>
            <a:ext cx="1071459" cy="740903"/>
          </a:xfrm>
          <a:prstGeom prst="rect">
            <a:avLst/>
          </a:prstGeom>
        </p:spPr>
      </p:pic>
      <p:sp>
        <p:nvSpPr>
          <p:cNvPr id="36" name="正方形/長方形 35">
            <a:extLst>
              <a:ext uri="{FF2B5EF4-FFF2-40B4-BE49-F238E27FC236}">
                <a16:creationId xmlns:a16="http://schemas.microsoft.com/office/drawing/2014/main" id="{E511CB64-E8DD-4E6F-83D0-1AB808A3A601}"/>
              </a:ext>
            </a:extLst>
          </p:cNvPr>
          <p:cNvSpPr/>
          <p:nvPr/>
        </p:nvSpPr>
        <p:spPr>
          <a:xfrm rot="2289877">
            <a:off x="4332166" y="2126819"/>
            <a:ext cx="930484" cy="104317"/>
          </a:xfrm>
          <a:prstGeom prst="rect">
            <a:avLst/>
          </a:prstGeom>
          <a:solidFill>
            <a:srgbClr val="CCFFFF"/>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2019D79E-71E8-4FEC-983F-F36BAD95AC48}"/>
              </a:ext>
            </a:extLst>
          </p:cNvPr>
          <p:cNvSpPr/>
          <p:nvPr/>
        </p:nvSpPr>
        <p:spPr>
          <a:xfrm rot="20200958">
            <a:off x="2868876" y="1118794"/>
            <a:ext cx="1628378" cy="8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7" name="Rectangle 2"/>
          <p:cNvSpPr>
            <a:spLocks noGrp="1" noChangeArrowheads="1"/>
          </p:cNvSpPr>
          <p:nvPr>
            <p:ph type="ctrTitle"/>
          </p:nvPr>
        </p:nvSpPr>
        <p:spPr>
          <a:xfrm>
            <a:off x="0" y="368966"/>
            <a:ext cx="7772400" cy="720725"/>
          </a:xfrm>
        </p:spPr>
        <p:txBody>
          <a:bodyPr/>
          <a:lstStyle/>
          <a:p>
            <a:pPr eaLnBrk="1" hangingPunct="1"/>
            <a:r>
              <a:rPr lang="ja-JP" altLang="en-US" sz="3200" dirty="0">
                <a:ea typeface="ＭＳ Ｐゴシック" panose="020B0600070205080204" pitchFamily="50" charset="-128"/>
              </a:rPr>
              <a:t>空様式　</a:t>
            </a:r>
            <a:r>
              <a:rPr lang="en-US" altLang="ja-JP" sz="3200" dirty="0">
                <a:ea typeface="ＭＳ Ｐゴシック" panose="020B0600070205080204" pitchFamily="50" charset="-128"/>
              </a:rPr>
              <a:t>1</a:t>
            </a:r>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cxnSp>
        <p:nvCxnSpPr>
          <p:cNvPr id="6" name="直線コネクタ 5">
            <a:extLst>
              <a:ext uri="{FF2B5EF4-FFF2-40B4-BE49-F238E27FC236}">
                <a16:creationId xmlns:a16="http://schemas.microsoft.com/office/drawing/2014/main" id="{F9ACA569-442A-41DD-8DF1-A19B2D584EF8}"/>
              </a:ext>
            </a:extLst>
          </p:cNvPr>
          <p:cNvCxnSpPr>
            <a:cxnSpLocks/>
          </p:cNvCxnSpPr>
          <p:nvPr/>
        </p:nvCxnSpPr>
        <p:spPr>
          <a:xfrm>
            <a:off x="2759258" y="1702148"/>
            <a:ext cx="12722" cy="872201"/>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39B2982-CC66-4171-BA08-F19292CE83FC}"/>
              </a:ext>
            </a:extLst>
          </p:cNvPr>
          <p:cNvCxnSpPr/>
          <p:nvPr/>
        </p:nvCxnSpPr>
        <p:spPr>
          <a:xfrm>
            <a:off x="4391998" y="783823"/>
            <a:ext cx="0" cy="1080012"/>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C0E5034C-60FB-47F0-B52E-0046F687E6E8}"/>
              </a:ext>
            </a:extLst>
          </p:cNvPr>
          <p:cNvCxnSpPr>
            <a:cxnSpLocks/>
          </p:cNvCxnSpPr>
          <p:nvPr/>
        </p:nvCxnSpPr>
        <p:spPr>
          <a:xfrm flipH="1">
            <a:off x="2924175" y="783823"/>
            <a:ext cx="1467823" cy="663977"/>
          </a:xfrm>
          <a:prstGeom prst="line">
            <a:avLst/>
          </a:prstGeom>
          <a:ln w="25400"/>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88F9A59A-0C48-4770-AC21-4ABBB1EA514A}"/>
              </a:ext>
            </a:extLst>
          </p:cNvPr>
          <p:cNvCxnSpPr>
            <a:cxnSpLocks/>
          </p:cNvCxnSpPr>
          <p:nvPr/>
        </p:nvCxnSpPr>
        <p:spPr>
          <a:xfrm flipH="1" flipV="1">
            <a:off x="3676477" y="3063385"/>
            <a:ext cx="199700" cy="151964"/>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7E39A663-5248-48CE-A9EB-C9CDFD5FAE8E}"/>
              </a:ext>
            </a:extLst>
          </p:cNvPr>
          <p:cNvCxnSpPr>
            <a:cxnSpLocks/>
            <a:endCxn id="31" idx="1"/>
          </p:cNvCxnSpPr>
          <p:nvPr/>
        </p:nvCxnSpPr>
        <p:spPr>
          <a:xfrm flipH="1">
            <a:off x="2724833" y="1816681"/>
            <a:ext cx="1847167" cy="798267"/>
          </a:xfrm>
          <a:prstGeom prst="line">
            <a:avLst/>
          </a:prstGeom>
          <a:ln w="25400"/>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06C5EA8-7271-4F76-A9A7-CADD3D913BF0}"/>
              </a:ext>
            </a:extLst>
          </p:cNvPr>
          <p:cNvCxnSpPr>
            <a:cxnSpLocks/>
          </p:cNvCxnSpPr>
          <p:nvPr/>
        </p:nvCxnSpPr>
        <p:spPr>
          <a:xfrm flipH="1" flipV="1">
            <a:off x="4565979" y="1833317"/>
            <a:ext cx="797975" cy="667103"/>
          </a:xfrm>
          <a:prstGeom prst="line">
            <a:avLst/>
          </a:prstGeom>
          <a:ln w="25400"/>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DC75682E-62C0-4F60-B645-1712E4CD958F}"/>
              </a:ext>
            </a:extLst>
          </p:cNvPr>
          <p:cNvCxnSpPr>
            <a:cxnSpLocks/>
          </p:cNvCxnSpPr>
          <p:nvPr/>
        </p:nvCxnSpPr>
        <p:spPr>
          <a:xfrm flipH="1">
            <a:off x="3851367" y="2492154"/>
            <a:ext cx="1530641" cy="731431"/>
          </a:xfrm>
          <a:prstGeom prst="line">
            <a:avLst/>
          </a:prstGeom>
          <a:ln w="25400"/>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FB8B52F6-23AD-412B-8C93-CB79A87C9B53}"/>
              </a:ext>
            </a:extLst>
          </p:cNvPr>
          <p:cNvCxnSpPr>
            <a:cxnSpLocks/>
            <a:endCxn id="31" idx="3"/>
          </p:cNvCxnSpPr>
          <p:nvPr/>
        </p:nvCxnSpPr>
        <p:spPr>
          <a:xfrm>
            <a:off x="2952709" y="1839794"/>
            <a:ext cx="496172" cy="1344200"/>
          </a:xfrm>
          <a:prstGeom prst="line">
            <a:avLst/>
          </a:prstGeom>
          <a:ln w="25400"/>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B5444320-C682-4DFB-ABFD-F8ADF057511E}"/>
              </a:ext>
            </a:extLst>
          </p:cNvPr>
          <p:cNvCxnSpPr>
            <a:cxnSpLocks/>
          </p:cNvCxnSpPr>
          <p:nvPr/>
        </p:nvCxnSpPr>
        <p:spPr>
          <a:xfrm flipH="1" flipV="1">
            <a:off x="2759258" y="1702148"/>
            <a:ext cx="223378" cy="161687"/>
          </a:xfrm>
          <a:prstGeom prst="line">
            <a:avLst/>
          </a:prstGeom>
          <a:ln w="25400"/>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1BAD6996-AF42-4D1E-9320-3AE060F93214}"/>
              </a:ext>
            </a:extLst>
          </p:cNvPr>
          <p:cNvCxnSpPr>
            <a:cxnSpLocks/>
          </p:cNvCxnSpPr>
          <p:nvPr/>
        </p:nvCxnSpPr>
        <p:spPr>
          <a:xfrm>
            <a:off x="4595199" y="933429"/>
            <a:ext cx="421764" cy="1558725"/>
          </a:xfrm>
          <a:prstGeom prst="line">
            <a:avLst/>
          </a:prstGeom>
          <a:ln w="25400"/>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23DB8898-FDA5-4AB5-8AD9-FE28860DF356}"/>
              </a:ext>
            </a:extLst>
          </p:cNvPr>
          <p:cNvCxnSpPr>
            <a:cxnSpLocks/>
          </p:cNvCxnSpPr>
          <p:nvPr/>
        </p:nvCxnSpPr>
        <p:spPr>
          <a:xfrm flipH="1" flipV="1">
            <a:off x="4364543" y="783347"/>
            <a:ext cx="223378" cy="161687"/>
          </a:xfrm>
          <a:prstGeom prst="line">
            <a:avLst/>
          </a:prstGeom>
          <a:ln w="25400"/>
        </p:spPr>
        <p:style>
          <a:lnRef idx="1">
            <a:schemeClr val="dk1"/>
          </a:lnRef>
          <a:fillRef idx="0">
            <a:schemeClr val="dk1"/>
          </a:fillRef>
          <a:effectRef idx="0">
            <a:schemeClr val="dk1"/>
          </a:effectRef>
          <a:fontRef idx="minor">
            <a:schemeClr val="tx1"/>
          </a:fontRef>
        </p:style>
      </p:cxnSp>
      <p:sp>
        <p:nvSpPr>
          <p:cNvPr id="31" name="正方形/長方形 30">
            <a:extLst>
              <a:ext uri="{FF2B5EF4-FFF2-40B4-BE49-F238E27FC236}">
                <a16:creationId xmlns:a16="http://schemas.microsoft.com/office/drawing/2014/main" id="{B2CDEEEB-6BB7-4AF0-9009-1D98DA01ED73}"/>
              </a:ext>
            </a:extLst>
          </p:cNvPr>
          <p:cNvSpPr/>
          <p:nvPr/>
        </p:nvSpPr>
        <p:spPr>
          <a:xfrm rot="2289877">
            <a:off x="2626407" y="2859591"/>
            <a:ext cx="920900" cy="79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B80899E7-1386-40B6-BC96-031EE38042C8}"/>
              </a:ext>
            </a:extLst>
          </p:cNvPr>
          <p:cNvSpPr/>
          <p:nvPr/>
        </p:nvSpPr>
        <p:spPr>
          <a:xfrm rot="5400000">
            <a:off x="2429027" y="2165159"/>
            <a:ext cx="776670" cy="55146"/>
          </a:xfrm>
          <a:prstGeom prst="rect">
            <a:avLst/>
          </a:prstGeom>
          <a:pattFill prst="pct10">
            <a:fgClr>
              <a:schemeClr val="accent1"/>
            </a:fgClr>
            <a:bgClr>
              <a:schemeClr val="bg1"/>
            </a:bgClr>
          </a:patt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AF54913-FBCA-477A-9AE7-111FB0566C5F}"/>
              </a:ext>
            </a:extLst>
          </p:cNvPr>
          <p:cNvSpPr/>
          <p:nvPr/>
        </p:nvSpPr>
        <p:spPr>
          <a:xfrm rot="5400000">
            <a:off x="3990885" y="1359740"/>
            <a:ext cx="942029" cy="89410"/>
          </a:xfrm>
          <a:prstGeom prst="rect">
            <a:avLst/>
          </a:prstGeom>
          <a:solidFill>
            <a:schemeClr val="accent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弦 34">
            <a:extLst>
              <a:ext uri="{FF2B5EF4-FFF2-40B4-BE49-F238E27FC236}">
                <a16:creationId xmlns:a16="http://schemas.microsoft.com/office/drawing/2014/main" id="{77B7DB17-430C-4DD0-9297-2147E9400959}"/>
              </a:ext>
            </a:extLst>
          </p:cNvPr>
          <p:cNvSpPr/>
          <p:nvPr/>
        </p:nvSpPr>
        <p:spPr>
          <a:xfrm rot="5070578">
            <a:off x="3677326" y="1915847"/>
            <a:ext cx="1033900" cy="1447795"/>
          </a:xfrm>
          <a:prstGeom prst="chord">
            <a:avLst/>
          </a:prstGeom>
          <a:solidFill>
            <a:srgbClr val="FFCCFF">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7F97500B-1306-4FC3-9536-0D0CD11A0DDF}"/>
              </a:ext>
            </a:extLst>
          </p:cNvPr>
          <p:cNvCxnSpPr>
            <a:cxnSpLocks/>
            <a:endCxn id="35" idx="2"/>
          </p:cNvCxnSpPr>
          <p:nvPr/>
        </p:nvCxnSpPr>
        <p:spPr>
          <a:xfrm>
            <a:off x="3772485" y="1388648"/>
            <a:ext cx="592824" cy="1445972"/>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C19B88F1-B41A-4B9B-8716-BEC861A455CC}"/>
              </a:ext>
            </a:extLst>
          </p:cNvPr>
          <p:cNvCxnSpPr>
            <a:cxnSpLocks/>
          </p:cNvCxnSpPr>
          <p:nvPr/>
        </p:nvCxnSpPr>
        <p:spPr>
          <a:xfrm flipH="1" flipV="1">
            <a:off x="2766416" y="2578541"/>
            <a:ext cx="714643" cy="545538"/>
          </a:xfrm>
          <a:prstGeom prst="line">
            <a:avLst/>
          </a:prstGeom>
          <a:ln w="25400"/>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9D12DF06-BED9-485D-BC47-8B7F4107633C}"/>
              </a:ext>
            </a:extLst>
          </p:cNvPr>
          <p:cNvCxnSpPr>
            <a:cxnSpLocks/>
          </p:cNvCxnSpPr>
          <p:nvPr/>
        </p:nvCxnSpPr>
        <p:spPr>
          <a:xfrm flipH="1" flipV="1">
            <a:off x="4378874" y="1906206"/>
            <a:ext cx="648029" cy="555201"/>
          </a:xfrm>
          <a:prstGeom prst="line">
            <a:avLst/>
          </a:prstGeom>
          <a:ln w="25400"/>
        </p:spPr>
        <p:style>
          <a:lnRef idx="1">
            <a:schemeClr val="dk1"/>
          </a:lnRef>
          <a:fillRef idx="0">
            <a:schemeClr val="dk1"/>
          </a:fillRef>
          <a:effectRef idx="0">
            <a:schemeClr val="dk1"/>
          </a:effectRef>
          <a:fontRef idx="minor">
            <a:schemeClr val="tx1"/>
          </a:fontRef>
        </p:style>
      </p:cxnSp>
      <p:sp>
        <p:nvSpPr>
          <p:cNvPr id="32" name="正方形/長方形 31">
            <a:extLst>
              <a:ext uri="{FF2B5EF4-FFF2-40B4-BE49-F238E27FC236}">
                <a16:creationId xmlns:a16="http://schemas.microsoft.com/office/drawing/2014/main" id="{71FF185E-F527-463B-96EC-1A4D56CE9272}"/>
              </a:ext>
            </a:extLst>
          </p:cNvPr>
          <p:cNvSpPr/>
          <p:nvPr/>
        </p:nvSpPr>
        <p:spPr>
          <a:xfrm rot="20200958">
            <a:off x="2813755" y="1674944"/>
            <a:ext cx="202975" cy="93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6197B721-9FEB-42EA-8867-6A601031C72A}"/>
              </a:ext>
            </a:extLst>
          </p:cNvPr>
          <p:cNvCxnSpPr>
            <a:cxnSpLocks/>
            <a:stCxn id="32" idx="3"/>
          </p:cNvCxnSpPr>
          <p:nvPr/>
        </p:nvCxnSpPr>
        <p:spPr>
          <a:xfrm flipH="1" flipV="1">
            <a:off x="2908098" y="1459766"/>
            <a:ext cx="100343" cy="221718"/>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9FBA9412-FF32-4ED0-83A0-BF40461F51B9}"/>
              </a:ext>
            </a:extLst>
          </p:cNvPr>
          <p:cNvCxnSpPr>
            <a:cxnSpLocks/>
          </p:cNvCxnSpPr>
          <p:nvPr/>
        </p:nvCxnSpPr>
        <p:spPr>
          <a:xfrm flipV="1">
            <a:off x="2796434" y="1616153"/>
            <a:ext cx="163744" cy="66593"/>
          </a:xfrm>
          <a:prstGeom prst="line">
            <a:avLst/>
          </a:prstGeom>
          <a:ln w="25400"/>
        </p:spPr>
        <p:style>
          <a:lnRef idx="1">
            <a:schemeClr val="dk1"/>
          </a:lnRef>
          <a:fillRef idx="0">
            <a:schemeClr val="dk1"/>
          </a:fillRef>
          <a:effectRef idx="0">
            <a:schemeClr val="dk1"/>
          </a:effectRef>
          <a:fontRef idx="minor">
            <a:schemeClr val="tx1"/>
          </a:fontRef>
        </p:style>
      </p:cxnSp>
      <p:sp>
        <p:nvSpPr>
          <p:cNvPr id="40" name="楕円 39">
            <a:extLst>
              <a:ext uri="{FF2B5EF4-FFF2-40B4-BE49-F238E27FC236}">
                <a16:creationId xmlns:a16="http://schemas.microsoft.com/office/drawing/2014/main" id="{91646E0C-2AD2-41EF-91C6-96423E8B562B}"/>
              </a:ext>
            </a:extLst>
          </p:cNvPr>
          <p:cNvSpPr/>
          <p:nvPr/>
        </p:nvSpPr>
        <p:spPr>
          <a:xfrm>
            <a:off x="3568825" y="3125351"/>
            <a:ext cx="174890" cy="17999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761026A1-4981-4CDA-B565-B02F2CD81C49}"/>
              </a:ext>
            </a:extLst>
          </p:cNvPr>
          <p:cNvCxnSpPr>
            <a:cxnSpLocks/>
            <a:stCxn id="31" idx="3"/>
          </p:cNvCxnSpPr>
          <p:nvPr/>
        </p:nvCxnSpPr>
        <p:spPr>
          <a:xfrm flipV="1">
            <a:off x="3448881" y="3073353"/>
            <a:ext cx="231049" cy="110641"/>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C6927086-F7F5-4BAD-A001-B0CDF2E0056A}"/>
              </a:ext>
            </a:extLst>
          </p:cNvPr>
          <p:cNvCxnSpPr>
            <a:cxnSpLocks/>
          </p:cNvCxnSpPr>
          <p:nvPr/>
        </p:nvCxnSpPr>
        <p:spPr>
          <a:xfrm flipH="1" flipV="1">
            <a:off x="2668959" y="2647902"/>
            <a:ext cx="730636" cy="612457"/>
          </a:xfrm>
          <a:prstGeom prst="line">
            <a:avLst/>
          </a:prstGeom>
          <a:ln w="25400"/>
        </p:spPr>
        <p:style>
          <a:lnRef idx="1">
            <a:schemeClr val="dk1"/>
          </a:lnRef>
          <a:fillRef idx="0">
            <a:schemeClr val="dk1"/>
          </a:fillRef>
          <a:effectRef idx="0">
            <a:schemeClr val="dk1"/>
          </a:effectRef>
          <a:fontRef idx="minor">
            <a:schemeClr val="tx1"/>
          </a:fontRef>
        </p:style>
      </p:cxnSp>
      <p:sp>
        <p:nvSpPr>
          <p:cNvPr id="52" name="テキスト ボックス 51">
            <a:extLst>
              <a:ext uri="{FF2B5EF4-FFF2-40B4-BE49-F238E27FC236}">
                <a16:creationId xmlns:a16="http://schemas.microsoft.com/office/drawing/2014/main" id="{B31B8CD8-8443-4588-9B57-711B0C2D6F03}"/>
              </a:ext>
            </a:extLst>
          </p:cNvPr>
          <p:cNvSpPr txBox="1"/>
          <p:nvPr/>
        </p:nvSpPr>
        <p:spPr>
          <a:xfrm>
            <a:off x="2047268" y="1929964"/>
            <a:ext cx="708444" cy="338554"/>
          </a:xfrm>
          <a:prstGeom prst="rect">
            <a:avLst/>
          </a:prstGeom>
          <a:noFill/>
        </p:spPr>
        <p:txBody>
          <a:bodyPr wrap="square" rtlCol="0">
            <a:spAutoFit/>
          </a:bodyPr>
          <a:lstStyle/>
          <a:p>
            <a:r>
              <a:rPr lang="ja-JP" altLang="en-US" sz="1600" dirty="0"/>
              <a:t>よこ</a:t>
            </a:r>
            <a:r>
              <a:rPr lang="en-US" altLang="ja-JP" sz="1600" dirty="0"/>
              <a:t>1</a:t>
            </a:r>
            <a:endParaRPr kumimoji="1" lang="ja-JP" altLang="en-US" sz="1600" dirty="0"/>
          </a:p>
        </p:txBody>
      </p:sp>
      <p:sp>
        <p:nvSpPr>
          <p:cNvPr id="53" name="テキスト ボックス 52">
            <a:extLst>
              <a:ext uri="{FF2B5EF4-FFF2-40B4-BE49-F238E27FC236}">
                <a16:creationId xmlns:a16="http://schemas.microsoft.com/office/drawing/2014/main" id="{5E703C74-0320-48A2-AB42-DDE101AF9466}"/>
              </a:ext>
            </a:extLst>
          </p:cNvPr>
          <p:cNvSpPr txBox="1"/>
          <p:nvPr/>
        </p:nvSpPr>
        <p:spPr>
          <a:xfrm>
            <a:off x="4727414" y="1266219"/>
            <a:ext cx="708444" cy="338554"/>
          </a:xfrm>
          <a:prstGeom prst="rect">
            <a:avLst/>
          </a:prstGeom>
          <a:noFill/>
        </p:spPr>
        <p:txBody>
          <a:bodyPr wrap="square" rtlCol="0">
            <a:spAutoFit/>
          </a:bodyPr>
          <a:lstStyle/>
          <a:p>
            <a:r>
              <a:rPr lang="ja-JP" altLang="en-US" sz="1600" dirty="0"/>
              <a:t>よこ２</a:t>
            </a:r>
            <a:endParaRPr kumimoji="1" lang="ja-JP" altLang="en-US" sz="1600" dirty="0"/>
          </a:p>
        </p:txBody>
      </p:sp>
      <p:sp>
        <p:nvSpPr>
          <p:cNvPr id="54" name="テキスト ボックス 53">
            <a:extLst>
              <a:ext uri="{FF2B5EF4-FFF2-40B4-BE49-F238E27FC236}">
                <a16:creationId xmlns:a16="http://schemas.microsoft.com/office/drawing/2014/main" id="{DE06C12D-4E32-406D-8010-277935CCF8B8}"/>
              </a:ext>
            </a:extLst>
          </p:cNvPr>
          <p:cNvSpPr txBox="1"/>
          <p:nvPr/>
        </p:nvSpPr>
        <p:spPr>
          <a:xfrm>
            <a:off x="3086857" y="1465840"/>
            <a:ext cx="1398179" cy="338554"/>
          </a:xfrm>
          <a:prstGeom prst="rect">
            <a:avLst/>
          </a:prstGeom>
          <a:noFill/>
        </p:spPr>
        <p:txBody>
          <a:bodyPr wrap="square" rtlCol="0">
            <a:spAutoFit/>
          </a:bodyPr>
          <a:lstStyle/>
          <a:p>
            <a:r>
              <a:rPr lang="ja-JP" altLang="en-US" sz="1600" dirty="0">
                <a:solidFill>
                  <a:srgbClr val="0070C0"/>
                </a:solidFill>
              </a:rPr>
              <a:t>側面そくめん</a:t>
            </a:r>
            <a:endParaRPr kumimoji="1" lang="ja-JP" altLang="en-US" sz="1600" dirty="0"/>
          </a:p>
        </p:txBody>
      </p:sp>
      <p:sp>
        <p:nvSpPr>
          <p:cNvPr id="55" name="テキスト ボックス 54">
            <a:extLst>
              <a:ext uri="{FF2B5EF4-FFF2-40B4-BE49-F238E27FC236}">
                <a16:creationId xmlns:a16="http://schemas.microsoft.com/office/drawing/2014/main" id="{46B8A5D0-9ABA-465C-AC18-218078218F29}"/>
              </a:ext>
            </a:extLst>
          </p:cNvPr>
          <p:cNvSpPr txBox="1"/>
          <p:nvPr/>
        </p:nvSpPr>
        <p:spPr>
          <a:xfrm>
            <a:off x="3460598" y="2413187"/>
            <a:ext cx="1398179" cy="338554"/>
          </a:xfrm>
          <a:prstGeom prst="rect">
            <a:avLst/>
          </a:prstGeom>
          <a:noFill/>
        </p:spPr>
        <p:txBody>
          <a:bodyPr wrap="square" rtlCol="0">
            <a:spAutoFit/>
          </a:bodyPr>
          <a:lstStyle/>
          <a:p>
            <a:r>
              <a:rPr lang="ja-JP" altLang="en-US" sz="1600" dirty="0">
                <a:solidFill>
                  <a:srgbClr val="00B050"/>
                </a:solidFill>
              </a:rPr>
              <a:t>底面ていめん</a:t>
            </a:r>
            <a:endParaRPr kumimoji="1" lang="ja-JP" altLang="en-US" sz="1600" dirty="0">
              <a:solidFill>
                <a:srgbClr val="00B050"/>
              </a:solidFill>
            </a:endParaRPr>
          </a:p>
        </p:txBody>
      </p:sp>
      <p:sp>
        <p:nvSpPr>
          <p:cNvPr id="56" name="Text Box 5">
            <a:extLst>
              <a:ext uri="{FF2B5EF4-FFF2-40B4-BE49-F238E27FC236}">
                <a16:creationId xmlns:a16="http://schemas.microsoft.com/office/drawing/2014/main" id="{F705F112-CA74-46CA-9CE8-071DDDA31308}"/>
              </a:ext>
            </a:extLst>
          </p:cNvPr>
          <p:cNvSpPr txBox="1">
            <a:spLocks noChangeArrowheads="1"/>
          </p:cNvSpPr>
          <p:nvPr/>
        </p:nvSpPr>
        <p:spPr bwMode="auto">
          <a:xfrm>
            <a:off x="179477" y="1296562"/>
            <a:ext cx="2351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できあがりの図</a:t>
            </a:r>
            <a:endParaRPr lang="en-US" altLang="ja-JP" sz="2000" b="1" dirty="0">
              <a:latin typeface="游ゴシック" panose="020B0400000000000000" pitchFamily="50" charset="-128"/>
            </a:endParaRPr>
          </a:p>
        </p:txBody>
      </p:sp>
      <p:sp>
        <p:nvSpPr>
          <p:cNvPr id="57" name="Text Box 5">
            <a:extLst>
              <a:ext uri="{FF2B5EF4-FFF2-40B4-BE49-F238E27FC236}">
                <a16:creationId xmlns:a16="http://schemas.microsoft.com/office/drawing/2014/main" id="{40F697B6-96DB-44D2-909A-D9346B4BE87C}"/>
              </a:ext>
            </a:extLst>
          </p:cNvPr>
          <p:cNvSpPr txBox="1">
            <a:spLocks noChangeArrowheads="1"/>
          </p:cNvSpPr>
          <p:nvPr/>
        </p:nvSpPr>
        <p:spPr bwMode="auto">
          <a:xfrm>
            <a:off x="364024" y="3609213"/>
            <a:ext cx="2351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使い方</a:t>
            </a:r>
            <a:endParaRPr lang="en-US" altLang="ja-JP" sz="2000" b="1" dirty="0">
              <a:latin typeface="游ゴシック" panose="020B0400000000000000" pitchFamily="50" charset="-128"/>
            </a:endParaRPr>
          </a:p>
        </p:txBody>
      </p:sp>
      <p:sp>
        <p:nvSpPr>
          <p:cNvPr id="58" name="矢印: 右 57">
            <a:extLst>
              <a:ext uri="{FF2B5EF4-FFF2-40B4-BE49-F238E27FC236}">
                <a16:creationId xmlns:a16="http://schemas.microsoft.com/office/drawing/2014/main" id="{279C4082-29A8-4E7F-9AF4-47235CCCDC01}"/>
              </a:ext>
            </a:extLst>
          </p:cNvPr>
          <p:cNvSpPr/>
          <p:nvPr/>
        </p:nvSpPr>
        <p:spPr>
          <a:xfrm rot="14606935">
            <a:off x="2050168" y="4544136"/>
            <a:ext cx="1221309" cy="5237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Text Box 5">
            <a:extLst>
              <a:ext uri="{FF2B5EF4-FFF2-40B4-BE49-F238E27FC236}">
                <a16:creationId xmlns:a16="http://schemas.microsoft.com/office/drawing/2014/main" id="{1C4C36E2-C4B4-4B16-B29F-B9A322207A0B}"/>
              </a:ext>
            </a:extLst>
          </p:cNvPr>
          <p:cNvSpPr txBox="1">
            <a:spLocks noChangeArrowheads="1"/>
          </p:cNvSpPr>
          <p:nvPr/>
        </p:nvSpPr>
        <p:spPr bwMode="auto">
          <a:xfrm>
            <a:off x="5547780" y="3215349"/>
            <a:ext cx="3188053"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磁石（コンパス）を使用して、ゴムひもを北に合わせて読み取る</a:t>
            </a:r>
            <a:endParaRPr lang="en-US" altLang="ja-JP" sz="2000" b="1" dirty="0">
              <a:latin typeface="游ゴシック" panose="020B0400000000000000" pitchFamily="50" charset="-128"/>
            </a:endParaRPr>
          </a:p>
        </p:txBody>
      </p:sp>
      <p:sp>
        <p:nvSpPr>
          <p:cNvPr id="44" name="Text Box 5">
            <a:extLst>
              <a:ext uri="{FF2B5EF4-FFF2-40B4-BE49-F238E27FC236}">
                <a16:creationId xmlns:a16="http://schemas.microsoft.com/office/drawing/2014/main" id="{784F3AA9-580E-45BC-9233-38261373B8A1}"/>
              </a:ext>
            </a:extLst>
          </p:cNvPr>
          <p:cNvSpPr txBox="1">
            <a:spLocks noChangeArrowheads="1"/>
          </p:cNvSpPr>
          <p:nvPr/>
        </p:nvSpPr>
        <p:spPr bwMode="auto">
          <a:xfrm>
            <a:off x="3090445" y="3475823"/>
            <a:ext cx="2351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北</a:t>
            </a:r>
            <a:endParaRPr lang="en-US" altLang="ja-JP" sz="2000" b="1" dirty="0">
              <a:latin typeface="游ゴシック" panose="020B0400000000000000" pitchFamily="50" charset="-128"/>
            </a:endParaRPr>
          </a:p>
        </p:txBody>
      </p:sp>
      <p:sp>
        <p:nvSpPr>
          <p:cNvPr id="45" name="弦 44">
            <a:extLst>
              <a:ext uri="{FF2B5EF4-FFF2-40B4-BE49-F238E27FC236}">
                <a16:creationId xmlns:a16="http://schemas.microsoft.com/office/drawing/2014/main" id="{5F4FBABD-9D37-4734-A095-31BFB3C6D392}"/>
              </a:ext>
            </a:extLst>
          </p:cNvPr>
          <p:cNvSpPr/>
          <p:nvPr/>
        </p:nvSpPr>
        <p:spPr>
          <a:xfrm rot="5070578">
            <a:off x="3652683" y="4217909"/>
            <a:ext cx="1033900" cy="1447795"/>
          </a:xfrm>
          <a:prstGeom prst="chord">
            <a:avLst/>
          </a:prstGeom>
          <a:solidFill>
            <a:srgbClr val="FFCCFF">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30B81845-4CEC-49A0-9A17-87ADDCB5B369}"/>
              </a:ext>
            </a:extLst>
          </p:cNvPr>
          <p:cNvCxnSpPr>
            <a:cxnSpLocks/>
          </p:cNvCxnSpPr>
          <p:nvPr/>
        </p:nvCxnSpPr>
        <p:spPr>
          <a:xfrm>
            <a:off x="3579765" y="3502329"/>
            <a:ext cx="592824" cy="1445972"/>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sp>
        <p:nvSpPr>
          <p:cNvPr id="47" name="楕円 46">
            <a:extLst>
              <a:ext uri="{FF2B5EF4-FFF2-40B4-BE49-F238E27FC236}">
                <a16:creationId xmlns:a16="http://schemas.microsoft.com/office/drawing/2014/main" id="{B88F4819-7234-40FC-8340-8EA0D2580B5E}"/>
              </a:ext>
            </a:extLst>
          </p:cNvPr>
          <p:cNvSpPr/>
          <p:nvPr/>
        </p:nvSpPr>
        <p:spPr>
          <a:xfrm>
            <a:off x="3249348" y="5302162"/>
            <a:ext cx="174890" cy="17999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5892D534-0BC0-48A8-A885-0517B0C23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8822" y="3429000"/>
            <a:ext cx="626420" cy="626420"/>
          </a:xfrm>
          <a:prstGeom prst="rect">
            <a:avLst/>
          </a:prstGeom>
        </p:spPr>
      </p:pic>
      <p:cxnSp>
        <p:nvCxnSpPr>
          <p:cNvPr id="49" name="直線コネクタ 48">
            <a:extLst>
              <a:ext uri="{FF2B5EF4-FFF2-40B4-BE49-F238E27FC236}">
                <a16:creationId xmlns:a16="http://schemas.microsoft.com/office/drawing/2014/main" id="{7A664F0C-A861-4694-A0A5-26D27BE3B211}"/>
              </a:ext>
            </a:extLst>
          </p:cNvPr>
          <p:cNvCxnSpPr>
            <a:cxnSpLocks/>
          </p:cNvCxnSpPr>
          <p:nvPr/>
        </p:nvCxnSpPr>
        <p:spPr>
          <a:xfrm>
            <a:off x="4124084" y="4420815"/>
            <a:ext cx="24927" cy="488783"/>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直線矢印コネクタ 49">
            <a:extLst>
              <a:ext uri="{FF2B5EF4-FFF2-40B4-BE49-F238E27FC236}">
                <a16:creationId xmlns:a16="http://schemas.microsoft.com/office/drawing/2014/main" id="{D85C152E-119D-4355-8498-361CA75C9C72}"/>
              </a:ext>
            </a:extLst>
          </p:cNvPr>
          <p:cNvCxnSpPr>
            <a:cxnSpLocks/>
          </p:cNvCxnSpPr>
          <p:nvPr/>
        </p:nvCxnSpPr>
        <p:spPr>
          <a:xfrm>
            <a:off x="3579765" y="3573367"/>
            <a:ext cx="579921" cy="764220"/>
          </a:xfrm>
          <a:prstGeom prst="straightConnector1">
            <a:avLst/>
          </a:prstGeom>
          <a:ln w="22225">
            <a:solidFill>
              <a:srgbClr val="00206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59" name="Text Box 5">
            <a:extLst>
              <a:ext uri="{FF2B5EF4-FFF2-40B4-BE49-F238E27FC236}">
                <a16:creationId xmlns:a16="http://schemas.microsoft.com/office/drawing/2014/main" id="{65E28511-431B-4678-A7C8-0CF048D0501F}"/>
              </a:ext>
            </a:extLst>
          </p:cNvPr>
          <p:cNvSpPr txBox="1">
            <a:spLocks noChangeArrowheads="1"/>
          </p:cNvSpPr>
          <p:nvPr/>
        </p:nvSpPr>
        <p:spPr bwMode="auto">
          <a:xfrm>
            <a:off x="5547780" y="4376497"/>
            <a:ext cx="318805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シートはときどき変える（太陽の位置が変わるため）</a:t>
            </a:r>
            <a:endParaRPr lang="en-US" altLang="ja-JP" sz="2000" dirty="0">
              <a:latin typeface="游ゴシック" panose="020B0400000000000000" pitchFamily="50" charset="-128"/>
            </a:endParaRPr>
          </a:p>
        </p:txBody>
      </p:sp>
      <p:sp>
        <p:nvSpPr>
          <p:cNvPr id="60" name="Text Box 5">
            <a:extLst>
              <a:ext uri="{FF2B5EF4-FFF2-40B4-BE49-F238E27FC236}">
                <a16:creationId xmlns:a16="http://schemas.microsoft.com/office/drawing/2014/main" id="{927769F2-1253-4BB2-BB72-96237F3638ED}"/>
              </a:ext>
            </a:extLst>
          </p:cNvPr>
          <p:cNvSpPr txBox="1">
            <a:spLocks noChangeArrowheads="1"/>
          </p:cNvSpPr>
          <p:nvPr/>
        </p:nvSpPr>
        <p:spPr bwMode="auto">
          <a:xfrm>
            <a:off x="5496169" y="1103162"/>
            <a:ext cx="3239664"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よこ１　よこ２　を持ち上げてささえ、そくめん　を立てる</a:t>
            </a:r>
            <a:endParaRPr lang="en-US" altLang="ja-JP" sz="2000" b="1" dirty="0">
              <a:latin typeface="游ゴシック" panose="020B0400000000000000" pitchFamily="50" charset="-128"/>
            </a:endParaRPr>
          </a:p>
        </p:txBody>
      </p:sp>
    </p:spTree>
    <p:extLst>
      <p:ext uri="{BB962C8B-B14F-4D97-AF65-F5344CB8AC3E}">
        <p14:creationId xmlns:p14="http://schemas.microsoft.com/office/powerpoint/2010/main" val="340472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5182" y="72128"/>
            <a:ext cx="8189221" cy="720725"/>
          </a:xfrm>
        </p:spPr>
        <p:txBody>
          <a:bodyPr/>
          <a:lstStyle/>
          <a:p>
            <a:pPr eaLnBrk="1" hangingPunct="1"/>
            <a:r>
              <a:rPr lang="ja-JP" altLang="en-US" sz="3200" dirty="0">
                <a:ea typeface="ＭＳ Ｐゴシック" panose="020B0600070205080204" pitchFamily="50" charset="-128"/>
              </a:rPr>
              <a:t>昔の日時計とさしかえ式のちがい　と使い方</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grpSp>
        <p:nvGrpSpPr>
          <p:cNvPr id="2" name="グループ化 1">
            <a:extLst>
              <a:ext uri="{FF2B5EF4-FFF2-40B4-BE49-F238E27FC236}">
                <a16:creationId xmlns:a16="http://schemas.microsoft.com/office/drawing/2014/main" id="{8F552793-C64A-E429-FC74-71BA92FC13BF}"/>
              </a:ext>
            </a:extLst>
          </p:cNvPr>
          <p:cNvGrpSpPr/>
          <p:nvPr/>
        </p:nvGrpSpPr>
        <p:grpSpPr>
          <a:xfrm>
            <a:off x="4718716" y="573379"/>
            <a:ext cx="3656958" cy="3421592"/>
            <a:chOff x="2524535" y="783031"/>
            <a:chExt cx="2857473" cy="2614304"/>
          </a:xfrm>
        </p:grpSpPr>
        <p:sp>
          <p:nvSpPr>
            <p:cNvPr id="36" name="正方形/長方形 35">
              <a:extLst>
                <a:ext uri="{FF2B5EF4-FFF2-40B4-BE49-F238E27FC236}">
                  <a16:creationId xmlns:a16="http://schemas.microsoft.com/office/drawing/2014/main" id="{E511CB64-E8DD-4E6F-83D0-1AB808A3A601}"/>
                </a:ext>
              </a:extLst>
            </p:cNvPr>
            <p:cNvSpPr/>
            <p:nvPr/>
          </p:nvSpPr>
          <p:spPr>
            <a:xfrm rot="2289877">
              <a:off x="4336811" y="2116129"/>
              <a:ext cx="930484" cy="104317"/>
            </a:xfrm>
            <a:prstGeom prst="rect">
              <a:avLst/>
            </a:prstGeom>
            <a:pattFill prst="pct10">
              <a:fgClr>
                <a:schemeClr val="accent1"/>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2019D79E-71E8-4FEC-983F-F36BAD95AC48}"/>
                </a:ext>
              </a:extLst>
            </p:cNvPr>
            <p:cNvSpPr/>
            <p:nvPr/>
          </p:nvSpPr>
          <p:spPr>
            <a:xfrm rot="20200958">
              <a:off x="2728806" y="1147695"/>
              <a:ext cx="1777463" cy="102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F9ACA569-442A-41DD-8DF1-A19B2D584EF8}"/>
                </a:ext>
              </a:extLst>
            </p:cNvPr>
            <p:cNvCxnSpPr/>
            <p:nvPr/>
          </p:nvCxnSpPr>
          <p:spPr>
            <a:xfrm>
              <a:off x="2771980" y="1494337"/>
              <a:ext cx="0" cy="1080012"/>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39B2982-CC66-4171-BA08-F19292CE83FC}"/>
                </a:ext>
              </a:extLst>
            </p:cNvPr>
            <p:cNvCxnSpPr/>
            <p:nvPr/>
          </p:nvCxnSpPr>
          <p:spPr>
            <a:xfrm>
              <a:off x="4391998" y="783823"/>
              <a:ext cx="0" cy="1080012"/>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C0E5034C-60FB-47F0-B52E-0046F687E6E8}"/>
                </a:ext>
              </a:extLst>
            </p:cNvPr>
            <p:cNvCxnSpPr>
              <a:cxnSpLocks/>
            </p:cNvCxnSpPr>
            <p:nvPr/>
          </p:nvCxnSpPr>
          <p:spPr>
            <a:xfrm flipH="1">
              <a:off x="2771980" y="783823"/>
              <a:ext cx="1620018" cy="710514"/>
            </a:xfrm>
            <a:prstGeom prst="line">
              <a:avLst/>
            </a:prstGeom>
            <a:ln w="25400"/>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88F9A59A-0C48-4770-AC21-4ABBB1EA514A}"/>
                </a:ext>
              </a:extLst>
            </p:cNvPr>
            <p:cNvCxnSpPr>
              <a:cxnSpLocks/>
            </p:cNvCxnSpPr>
            <p:nvPr/>
          </p:nvCxnSpPr>
          <p:spPr>
            <a:xfrm flipH="1" flipV="1">
              <a:off x="2524535" y="2720281"/>
              <a:ext cx="697450" cy="520298"/>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7E39A663-5248-48CE-A9EB-C9CDFD5FAE8E}"/>
                </a:ext>
              </a:extLst>
            </p:cNvPr>
            <p:cNvCxnSpPr>
              <a:cxnSpLocks/>
            </p:cNvCxnSpPr>
            <p:nvPr/>
          </p:nvCxnSpPr>
          <p:spPr>
            <a:xfrm flipH="1">
              <a:off x="2524535" y="1816681"/>
              <a:ext cx="2047465" cy="903600"/>
            </a:xfrm>
            <a:prstGeom prst="line">
              <a:avLst/>
            </a:prstGeom>
            <a:ln w="25400"/>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06C5EA8-7271-4F76-A9A7-CADD3D913BF0}"/>
                </a:ext>
              </a:extLst>
            </p:cNvPr>
            <p:cNvCxnSpPr>
              <a:cxnSpLocks/>
            </p:cNvCxnSpPr>
            <p:nvPr/>
          </p:nvCxnSpPr>
          <p:spPr>
            <a:xfrm flipH="1" flipV="1">
              <a:off x="4565979" y="1833317"/>
              <a:ext cx="797975" cy="667103"/>
            </a:xfrm>
            <a:prstGeom prst="line">
              <a:avLst/>
            </a:prstGeom>
            <a:ln w="25400"/>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DC75682E-62C0-4F60-B645-1712E4CD958F}"/>
                </a:ext>
              </a:extLst>
            </p:cNvPr>
            <p:cNvCxnSpPr>
              <a:cxnSpLocks/>
            </p:cNvCxnSpPr>
            <p:nvPr/>
          </p:nvCxnSpPr>
          <p:spPr>
            <a:xfrm flipH="1">
              <a:off x="3542341" y="2492154"/>
              <a:ext cx="1839667" cy="837354"/>
            </a:xfrm>
            <a:prstGeom prst="line">
              <a:avLst/>
            </a:prstGeom>
            <a:ln w="25400"/>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FB8B52F6-23AD-412B-8C93-CB79A87C9B53}"/>
                </a:ext>
              </a:extLst>
            </p:cNvPr>
            <p:cNvCxnSpPr>
              <a:cxnSpLocks/>
              <a:endCxn id="31" idx="3"/>
            </p:cNvCxnSpPr>
            <p:nvPr/>
          </p:nvCxnSpPr>
          <p:spPr>
            <a:xfrm>
              <a:off x="3041983" y="1628980"/>
              <a:ext cx="387274" cy="1537598"/>
            </a:xfrm>
            <a:prstGeom prst="line">
              <a:avLst/>
            </a:prstGeom>
            <a:ln w="25400"/>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B5444320-C682-4DFB-ABFD-F8ADF057511E}"/>
                </a:ext>
              </a:extLst>
            </p:cNvPr>
            <p:cNvCxnSpPr>
              <a:cxnSpLocks/>
            </p:cNvCxnSpPr>
            <p:nvPr/>
          </p:nvCxnSpPr>
          <p:spPr>
            <a:xfrm flipH="1" flipV="1">
              <a:off x="2796048" y="1478582"/>
              <a:ext cx="223378" cy="161687"/>
            </a:xfrm>
            <a:prstGeom prst="line">
              <a:avLst/>
            </a:prstGeom>
            <a:ln w="25400"/>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1BAD6996-AF42-4D1E-9320-3AE060F93214}"/>
                </a:ext>
              </a:extLst>
            </p:cNvPr>
            <p:cNvCxnSpPr>
              <a:cxnSpLocks/>
            </p:cNvCxnSpPr>
            <p:nvPr/>
          </p:nvCxnSpPr>
          <p:spPr>
            <a:xfrm>
              <a:off x="4595199" y="933429"/>
              <a:ext cx="421764" cy="1558725"/>
            </a:xfrm>
            <a:prstGeom prst="line">
              <a:avLst/>
            </a:prstGeom>
            <a:ln w="25400"/>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23DB8898-FDA5-4AB5-8AD9-FE28860DF356}"/>
                </a:ext>
              </a:extLst>
            </p:cNvPr>
            <p:cNvCxnSpPr>
              <a:cxnSpLocks/>
            </p:cNvCxnSpPr>
            <p:nvPr/>
          </p:nvCxnSpPr>
          <p:spPr>
            <a:xfrm flipH="1" flipV="1">
              <a:off x="4349264" y="783031"/>
              <a:ext cx="223378" cy="161687"/>
            </a:xfrm>
            <a:prstGeom prst="line">
              <a:avLst/>
            </a:prstGeom>
            <a:ln w="25400"/>
          </p:spPr>
          <p:style>
            <a:lnRef idx="1">
              <a:schemeClr val="dk1"/>
            </a:lnRef>
            <a:fillRef idx="0">
              <a:schemeClr val="dk1"/>
            </a:fillRef>
            <a:effectRef idx="0">
              <a:schemeClr val="dk1"/>
            </a:effectRef>
            <a:fontRef idx="minor">
              <a:schemeClr val="tx1"/>
            </a:fontRef>
          </p:style>
        </p:cxnSp>
        <p:sp>
          <p:nvSpPr>
            <p:cNvPr id="31" name="正方形/長方形 30">
              <a:extLst>
                <a:ext uri="{FF2B5EF4-FFF2-40B4-BE49-F238E27FC236}">
                  <a16:creationId xmlns:a16="http://schemas.microsoft.com/office/drawing/2014/main" id="{B2CDEEEB-6BB7-4AF0-9009-1D98DA01ED73}"/>
                </a:ext>
              </a:extLst>
            </p:cNvPr>
            <p:cNvSpPr/>
            <p:nvPr/>
          </p:nvSpPr>
          <p:spPr>
            <a:xfrm rot="2289877">
              <a:off x="2630175" y="2851835"/>
              <a:ext cx="894710" cy="76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B80899E7-1386-40B6-BC96-031EE38042C8}"/>
                </a:ext>
              </a:extLst>
            </p:cNvPr>
            <p:cNvSpPr/>
            <p:nvPr/>
          </p:nvSpPr>
          <p:spPr>
            <a:xfrm rot="5400000">
              <a:off x="2339991" y="2039741"/>
              <a:ext cx="1080013" cy="135828"/>
            </a:xfrm>
            <a:prstGeom prst="rect">
              <a:avLst/>
            </a:prstGeom>
            <a:pattFill prst="pct10">
              <a:fgClr>
                <a:schemeClr val="accent1"/>
              </a:fgClr>
              <a:bgClr>
                <a:schemeClr val="bg1"/>
              </a:bgClr>
            </a:patt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AF54913-FBCA-477A-9AE7-111FB0566C5F}"/>
                </a:ext>
              </a:extLst>
            </p:cNvPr>
            <p:cNvSpPr/>
            <p:nvPr/>
          </p:nvSpPr>
          <p:spPr>
            <a:xfrm rot="5400000">
              <a:off x="3933396" y="1320730"/>
              <a:ext cx="980600" cy="105615"/>
            </a:xfrm>
            <a:prstGeom prst="rect">
              <a:avLst/>
            </a:prstGeom>
            <a:solidFill>
              <a:schemeClr val="accent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弦 34">
              <a:extLst>
                <a:ext uri="{FF2B5EF4-FFF2-40B4-BE49-F238E27FC236}">
                  <a16:creationId xmlns:a16="http://schemas.microsoft.com/office/drawing/2014/main" id="{77B7DB17-430C-4DD0-9297-2147E9400959}"/>
                </a:ext>
              </a:extLst>
            </p:cNvPr>
            <p:cNvSpPr/>
            <p:nvPr/>
          </p:nvSpPr>
          <p:spPr>
            <a:xfrm rot="5070578">
              <a:off x="3615427" y="1918742"/>
              <a:ext cx="1033900" cy="1447795"/>
            </a:xfrm>
            <a:prstGeom prst="chord">
              <a:avLst/>
            </a:prstGeom>
            <a:solidFill>
              <a:srgbClr val="FFCCFF">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7F97500B-1306-4FC3-9536-0D0CD11A0DDF}"/>
                </a:ext>
              </a:extLst>
            </p:cNvPr>
            <p:cNvCxnSpPr>
              <a:cxnSpLocks/>
              <a:endCxn id="35" idx="2"/>
            </p:cNvCxnSpPr>
            <p:nvPr/>
          </p:nvCxnSpPr>
          <p:spPr>
            <a:xfrm>
              <a:off x="3710586" y="1391543"/>
              <a:ext cx="592824" cy="1445972"/>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C19B88F1-B41A-4B9B-8716-BEC861A455CC}"/>
                </a:ext>
              </a:extLst>
            </p:cNvPr>
            <p:cNvCxnSpPr>
              <a:cxnSpLocks/>
            </p:cNvCxnSpPr>
            <p:nvPr/>
          </p:nvCxnSpPr>
          <p:spPr>
            <a:xfrm flipH="1" flipV="1">
              <a:off x="2766416" y="2578541"/>
              <a:ext cx="825608" cy="690778"/>
            </a:xfrm>
            <a:prstGeom prst="line">
              <a:avLst/>
            </a:prstGeom>
            <a:ln w="25400"/>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9D12DF06-BED9-485D-BC47-8B7F4107633C}"/>
                </a:ext>
              </a:extLst>
            </p:cNvPr>
            <p:cNvCxnSpPr>
              <a:cxnSpLocks/>
            </p:cNvCxnSpPr>
            <p:nvPr/>
          </p:nvCxnSpPr>
          <p:spPr>
            <a:xfrm flipH="1" flipV="1">
              <a:off x="4378874" y="1906206"/>
              <a:ext cx="648029" cy="555201"/>
            </a:xfrm>
            <a:prstGeom prst="line">
              <a:avLst/>
            </a:prstGeom>
            <a:ln w="25400"/>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F5112F97-D3AF-409A-8941-11A9DCC7107B}"/>
                </a:ext>
              </a:extLst>
            </p:cNvPr>
            <p:cNvCxnSpPr>
              <a:cxnSpLocks/>
            </p:cNvCxnSpPr>
            <p:nvPr/>
          </p:nvCxnSpPr>
          <p:spPr>
            <a:xfrm flipH="1">
              <a:off x="3223247" y="3193668"/>
              <a:ext cx="170454" cy="75727"/>
            </a:xfrm>
            <a:prstGeom prst="line">
              <a:avLst/>
            </a:prstGeom>
            <a:ln w="25400"/>
          </p:spPr>
          <p:style>
            <a:lnRef idx="1">
              <a:schemeClr val="dk1"/>
            </a:lnRef>
            <a:fillRef idx="0">
              <a:schemeClr val="dk1"/>
            </a:fillRef>
            <a:effectRef idx="0">
              <a:schemeClr val="dk1"/>
            </a:effectRef>
            <a:fontRef idx="minor">
              <a:schemeClr val="tx1"/>
            </a:fontRef>
          </p:style>
        </p:cxnSp>
        <p:sp>
          <p:nvSpPr>
            <p:cNvPr id="40" name="楕円 39">
              <a:extLst>
                <a:ext uri="{FF2B5EF4-FFF2-40B4-BE49-F238E27FC236}">
                  <a16:creationId xmlns:a16="http://schemas.microsoft.com/office/drawing/2014/main" id="{3ADA6E01-2F45-421C-85E7-BF150A21F326}"/>
                </a:ext>
              </a:extLst>
            </p:cNvPr>
            <p:cNvSpPr/>
            <p:nvPr/>
          </p:nvSpPr>
          <p:spPr>
            <a:xfrm>
              <a:off x="3335069" y="3217339"/>
              <a:ext cx="174890" cy="179996"/>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1" name="図 40">
            <a:extLst>
              <a:ext uri="{FF2B5EF4-FFF2-40B4-BE49-F238E27FC236}">
                <a16:creationId xmlns:a16="http://schemas.microsoft.com/office/drawing/2014/main" id="{1F48F212-68EB-2DB0-DDA2-D9A89D89CF6A}"/>
              </a:ext>
            </a:extLst>
          </p:cNvPr>
          <p:cNvPicPr>
            <a:picLocks noChangeAspect="1"/>
          </p:cNvPicPr>
          <p:nvPr/>
        </p:nvPicPr>
        <p:blipFill rotWithShape="1">
          <a:blip r:embed="rId4">
            <a:extLst>
              <a:ext uri="{28A0092B-C50C-407E-A947-70E740481C1C}">
                <a14:useLocalDpi xmlns:a14="http://schemas.microsoft.com/office/drawing/2010/main" val="0"/>
              </a:ext>
            </a:extLst>
          </a:blip>
          <a:srcRect l="-7705" t="19974" b="9791"/>
          <a:stretch/>
        </p:blipFill>
        <p:spPr>
          <a:xfrm rot="20751896">
            <a:off x="228301" y="818676"/>
            <a:ext cx="3623024" cy="3132980"/>
          </a:xfrm>
          <a:prstGeom prst="rect">
            <a:avLst/>
          </a:prstGeom>
        </p:spPr>
      </p:pic>
      <p:sp>
        <p:nvSpPr>
          <p:cNvPr id="42" name="Text Box 5">
            <a:extLst>
              <a:ext uri="{FF2B5EF4-FFF2-40B4-BE49-F238E27FC236}">
                <a16:creationId xmlns:a16="http://schemas.microsoft.com/office/drawing/2014/main" id="{903079B4-65D2-A05D-F469-FD7D72DD8DA9}"/>
              </a:ext>
            </a:extLst>
          </p:cNvPr>
          <p:cNvSpPr txBox="1">
            <a:spLocks noChangeArrowheads="1"/>
          </p:cNvSpPr>
          <p:nvPr/>
        </p:nvSpPr>
        <p:spPr bwMode="auto">
          <a:xfrm>
            <a:off x="205208" y="6069933"/>
            <a:ext cx="2956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季節の違いは１～１２月の列を選ぶ</a:t>
            </a:r>
            <a:endParaRPr lang="en-US" altLang="ja-JP" sz="2000" b="1" dirty="0">
              <a:latin typeface="游ゴシック" panose="020B0400000000000000" pitchFamily="50" charset="-128"/>
            </a:endParaRPr>
          </a:p>
        </p:txBody>
      </p:sp>
      <p:sp>
        <p:nvSpPr>
          <p:cNvPr id="43" name="Text Box 5">
            <a:extLst>
              <a:ext uri="{FF2B5EF4-FFF2-40B4-BE49-F238E27FC236}">
                <a16:creationId xmlns:a16="http://schemas.microsoft.com/office/drawing/2014/main" id="{EC496DC4-5952-BB21-4B0C-C9B803D25A05}"/>
              </a:ext>
            </a:extLst>
          </p:cNvPr>
          <p:cNvSpPr txBox="1">
            <a:spLocks noChangeArrowheads="1"/>
          </p:cNvSpPr>
          <p:nvPr/>
        </p:nvSpPr>
        <p:spPr bwMode="auto">
          <a:xfrm>
            <a:off x="881959" y="3906199"/>
            <a:ext cx="36900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影の長さから時刻をしる。</a:t>
            </a:r>
            <a:endParaRPr lang="en-US" altLang="ja-JP" sz="2000" b="1" dirty="0">
              <a:latin typeface="游ゴシック" panose="020B0400000000000000" pitchFamily="50" charset="-128"/>
            </a:endParaRPr>
          </a:p>
        </p:txBody>
      </p:sp>
      <p:cxnSp>
        <p:nvCxnSpPr>
          <p:cNvPr id="5" name="直線コネクタ 4">
            <a:extLst>
              <a:ext uri="{FF2B5EF4-FFF2-40B4-BE49-F238E27FC236}">
                <a16:creationId xmlns:a16="http://schemas.microsoft.com/office/drawing/2014/main" id="{D6CBC9DC-03F5-3794-C126-6FC899B241FD}"/>
              </a:ext>
            </a:extLst>
          </p:cNvPr>
          <p:cNvCxnSpPr>
            <a:cxnSpLocks/>
          </p:cNvCxnSpPr>
          <p:nvPr/>
        </p:nvCxnSpPr>
        <p:spPr>
          <a:xfrm>
            <a:off x="6118773" y="2533279"/>
            <a:ext cx="909183" cy="713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F73B933-A8D1-0CD8-FB5D-17C3D3024A63}"/>
              </a:ext>
            </a:extLst>
          </p:cNvPr>
          <p:cNvCxnSpPr>
            <a:cxnSpLocks/>
          </p:cNvCxnSpPr>
          <p:nvPr/>
        </p:nvCxnSpPr>
        <p:spPr>
          <a:xfrm flipV="1">
            <a:off x="1494301" y="3459751"/>
            <a:ext cx="0" cy="5352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5">
            <a:extLst>
              <a:ext uri="{FF2B5EF4-FFF2-40B4-BE49-F238E27FC236}">
                <a16:creationId xmlns:a16="http://schemas.microsoft.com/office/drawing/2014/main" id="{99114062-F205-2DDB-16D6-B1F2AF1034CB}"/>
              </a:ext>
            </a:extLst>
          </p:cNvPr>
          <p:cNvSpPr txBox="1">
            <a:spLocks noChangeArrowheads="1"/>
          </p:cNvSpPr>
          <p:nvPr/>
        </p:nvSpPr>
        <p:spPr bwMode="auto">
          <a:xfrm>
            <a:off x="4662527" y="3854260"/>
            <a:ext cx="36900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ヒモでつくる影（かげ）の位置から時刻をしる。</a:t>
            </a:r>
            <a:endParaRPr lang="en-US" altLang="ja-JP" sz="2000" b="1" dirty="0">
              <a:latin typeface="游ゴシック" panose="020B0400000000000000" pitchFamily="50" charset="-128"/>
            </a:endParaRPr>
          </a:p>
        </p:txBody>
      </p:sp>
      <p:cxnSp>
        <p:nvCxnSpPr>
          <p:cNvPr id="45" name="直線矢印コネクタ 44">
            <a:extLst>
              <a:ext uri="{FF2B5EF4-FFF2-40B4-BE49-F238E27FC236}">
                <a16:creationId xmlns:a16="http://schemas.microsoft.com/office/drawing/2014/main" id="{3E15EF3A-CDF9-CC9C-D1DF-788559D2F3D7}"/>
              </a:ext>
            </a:extLst>
          </p:cNvPr>
          <p:cNvCxnSpPr>
            <a:cxnSpLocks/>
          </p:cNvCxnSpPr>
          <p:nvPr/>
        </p:nvCxnSpPr>
        <p:spPr>
          <a:xfrm flipH="1" flipV="1">
            <a:off x="6558819" y="2923926"/>
            <a:ext cx="23106" cy="9303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5">
            <a:extLst>
              <a:ext uri="{FF2B5EF4-FFF2-40B4-BE49-F238E27FC236}">
                <a16:creationId xmlns:a16="http://schemas.microsoft.com/office/drawing/2014/main" id="{ED181741-002D-5DC5-CAF6-A09B7B17B984}"/>
              </a:ext>
            </a:extLst>
          </p:cNvPr>
          <p:cNvSpPr txBox="1">
            <a:spLocks noChangeArrowheads="1"/>
          </p:cNvSpPr>
          <p:nvPr/>
        </p:nvSpPr>
        <p:spPr bwMode="auto">
          <a:xfrm>
            <a:off x="4572000" y="5996856"/>
            <a:ext cx="36900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季節の違いはそこにあるシートをさしかえる</a:t>
            </a:r>
            <a:endParaRPr lang="en-US" altLang="ja-JP" sz="2000" b="1" dirty="0">
              <a:latin typeface="游ゴシック" panose="020B0400000000000000" pitchFamily="50" charset="-128"/>
            </a:endParaRPr>
          </a:p>
        </p:txBody>
      </p:sp>
      <p:cxnSp>
        <p:nvCxnSpPr>
          <p:cNvPr id="39" name="直線コネクタ 38">
            <a:extLst>
              <a:ext uri="{FF2B5EF4-FFF2-40B4-BE49-F238E27FC236}">
                <a16:creationId xmlns:a16="http://schemas.microsoft.com/office/drawing/2014/main" id="{37BA3C3E-C9B6-D901-EB89-E4634196BD2B}"/>
              </a:ext>
            </a:extLst>
          </p:cNvPr>
          <p:cNvCxnSpPr>
            <a:cxnSpLocks/>
          </p:cNvCxnSpPr>
          <p:nvPr/>
        </p:nvCxnSpPr>
        <p:spPr>
          <a:xfrm>
            <a:off x="4391998" y="813158"/>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A5041C0E-1870-B5DD-6A11-DDC348BCF6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83" y="4684890"/>
            <a:ext cx="626420" cy="626420"/>
          </a:xfrm>
          <a:prstGeom prst="rect">
            <a:avLst/>
          </a:prstGeom>
        </p:spPr>
      </p:pic>
      <p:pic>
        <p:nvPicPr>
          <p:cNvPr id="48" name="図 47">
            <a:extLst>
              <a:ext uri="{FF2B5EF4-FFF2-40B4-BE49-F238E27FC236}">
                <a16:creationId xmlns:a16="http://schemas.microsoft.com/office/drawing/2014/main" id="{4C933C77-0801-F1A0-46C9-0D95675F37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121" y="4229251"/>
            <a:ext cx="626420" cy="626420"/>
          </a:xfrm>
          <a:prstGeom prst="rect">
            <a:avLst/>
          </a:prstGeom>
        </p:spPr>
      </p:pic>
      <p:cxnSp>
        <p:nvCxnSpPr>
          <p:cNvPr id="15" name="直線コネクタ 14">
            <a:extLst>
              <a:ext uri="{FF2B5EF4-FFF2-40B4-BE49-F238E27FC236}">
                <a16:creationId xmlns:a16="http://schemas.microsoft.com/office/drawing/2014/main" id="{3E02315A-7B6C-FCBE-9ABE-FF6FB04B8A66}"/>
              </a:ext>
            </a:extLst>
          </p:cNvPr>
          <p:cNvCxnSpPr/>
          <p:nvPr/>
        </p:nvCxnSpPr>
        <p:spPr>
          <a:xfrm>
            <a:off x="439893" y="5996856"/>
            <a:ext cx="3502100"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67F555CE-9B01-F309-BD8A-3298B11A2793}"/>
              </a:ext>
            </a:extLst>
          </p:cNvPr>
          <p:cNvSpPr/>
          <p:nvPr/>
        </p:nvSpPr>
        <p:spPr>
          <a:xfrm>
            <a:off x="1890354" y="5487799"/>
            <a:ext cx="45719" cy="472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39BEC1CE-EAF6-3F42-2A0D-6679062AD950}"/>
              </a:ext>
            </a:extLst>
          </p:cNvPr>
          <p:cNvCxnSpPr/>
          <p:nvPr/>
        </p:nvCxnSpPr>
        <p:spPr>
          <a:xfrm>
            <a:off x="1569331" y="4698204"/>
            <a:ext cx="752644" cy="12583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2A8B009-BF2D-2099-AA4E-EAABB31AD73C}"/>
              </a:ext>
            </a:extLst>
          </p:cNvPr>
          <p:cNvCxnSpPr/>
          <p:nvPr/>
        </p:nvCxnSpPr>
        <p:spPr>
          <a:xfrm>
            <a:off x="1913213" y="5956551"/>
            <a:ext cx="4723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9" name="図 48">
            <a:extLst>
              <a:ext uri="{FF2B5EF4-FFF2-40B4-BE49-F238E27FC236}">
                <a16:creationId xmlns:a16="http://schemas.microsoft.com/office/drawing/2014/main" id="{CBB8111F-A963-F545-54B0-EBC1FCBD53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63" y="4611814"/>
            <a:ext cx="626420" cy="626420"/>
          </a:xfrm>
          <a:prstGeom prst="rect">
            <a:avLst/>
          </a:prstGeom>
        </p:spPr>
      </p:pic>
      <p:cxnSp>
        <p:nvCxnSpPr>
          <p:cNvPr id="50" name="直線コネクタ 49">
            <a:extLst>
              <a:ext uri="{FF2B5EF4-FFF2-40B4-BE49-F238E27FC236}">
                <a16:creationId xmlns:a16="http://schemas.microsoft.com/office/drawing/2014/main" id="{E3A4E692-8C2A-828A-5D83-B730461ECD8A}"/>
              </a:ext>
            </a:extLst>
          </p:cNvPr>
          <p:cNvCxnSpPr>
            <a:cxnSpLocks/>
          </p:cNvCxnSpPr>
          <p:nvPr/>
        </p:nvCxnSpPr>
        <p:spPr>
          <a:xfrm>
            <a:off x="627356" y="4874260"/>
            <a:ext cx="2543722" cy="112259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9C9238F-3DEB-C610-B8EF-7EF522C1A3A8}"/>
              </a:ext>
            </a:extLst>
          </p:cNvPr>
          <p:cNvCxnSpPr>
            <a:cxnSpLocks/>
          </p:cNvCxnSpPr>
          <p:nvPr/>
        </p:nvCxnSpPr>
        <p:spPr>
          <a:xfrm>
            <a:off x="1882541" y="6069933"/>
            <a:ext cx="1339444" cy="0"/>
          </a:xfrm>
          <a:prstGeom prst="line">
            <a:avLst/>
          </a:prstGeom>
          <a:ln w="1905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2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76EA0EAA-7AEF-4BAF-ACA4-600FFB800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54" y="628671"/>
            <a:ext cx="2976705" cy="3118453"/>
          </a:xfrm>
          <a:prstGeom prst="rect">
            <a:avLst/>
          </a:prstGeom>
        </p:spPr>
      </p:pic>
      <p:sp>
        <p:nvSpPr>
          <p:cNvPr id="70657" name="Rectangle 2"/>
          <p:cNvSpPr>
            <a:spLocks noGrp="1" noChangeArrowheads="1"/>
          </p:cNvSpPr>
          <p:nvPr>
            <p:ph type="ctrTitle"/>
          </p:nvPr>
        </p:nvSpPr>
        <p:spPr>
          <a:xfrm>
            <a:off x="36950" y="97987"/>
            <a:ext cx="8885419" cy="720725"/>
          </a:xfrm>
        </p:spPr>
        <p:txBody>
          <a:bodyPr/>
          <a:lstStyle/>
          <a:p>
            <a:pPr eaLnBrk="1" hangingPunct="1"/>
            <a:r>
              <a:rPr lang="ja-JP" altLang="en-US" sz="3200" dirty="0">
                <a:ea typeface="ＭＳ Ｐゴシック" panose="020B0600070205080204" pitchFamily="50" charset="-128"/>
              </a:rPr>
              <a:t>日本で見られる皆既日食　</a:t>
            </a:r>
            <a:r>
              <a:rPr lang="en-US" altLang="ja-JP" sz="3200" dirty="0">
                <a:ea typeface="ＭＳ Ｐゴシック" panose="020B0600070205080204" pitchFamily="50" charset="-128"/>
              </a:rPr>
              <a:t>2035</a:t>
            </a:r>
            <a:r>
              <a:rPr lang="ja-JP" altLang="en-US" sz="3200" dirty="0">
                <a:ea typeface="ＭＳ Ｐゴシック" panose="020B0600070205080204" pitchFamily="50" charset="-128"/>
              </a:rPr>
              <a:t>年　</a:t>
            </a:r>
            <a:r>
              <a:rPr lang="en-US" altLang="ja-JP" sz="3200" dirty="0">
                <a:ea typeface="ＭＳ Ｐゴシック" panose="020B0600070205080204" pitchFamily="50" charset="-128"/>
              </a:rPr>
              <a:t>9</a:t>
            </a:r>
            <a:r>
              <a:rPr lang="ja-JP" altLang="en-US" sz="3200" dirty="0">
                <a:ea typeface="ＭＳ Ｐゴシック" panose="020B0600070205080204" pitchFamily="50" charset="-128"/>
              </a:rPr>
              <a:t>月</a:t>
            </a:r>
            <a:r>
              <a:rPr lang="en-US" altLang="ja-JP" sz="3200" dirty="0">
                <a:ea typeface="ＭＳ Ｐゴシック" panose="020B0600070205080204" pitchFamily="50" charset="-128"/>
              </a:rPr>
              <a:t>2</a:t>
            </a:r>
            <a:r>
              <a:rPr lang="ja-JP" altLang="en-US" sz="3200" dirty="0">
                <a:ea typeface="ＭＳ Ｐゴシック" panose="020B0600070205080204" pitchFamily="50" charset="-128"/>
              </a:rPr>
              <a:t>日</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pic>
        <p:nvPicPr>
          <p:cNvPr id="6" name="図 5" descr="ダイアグラム&#10;&#10;低い精度で自動的に生成された説明">
            <a:extLst>
              <a:ext uri="{FF2B5EF4-FFF2-40B4-BE49-F238E27FC236}">
                <a16:creationId xmlns:a16="http://schemas.microsoft.com/office/drawing/2014/main" id="{F3C5241F-7AFE-4E37-98C4-3BD50FA40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54" y="3794720"/>
            <a:ext cx="3818127" cy="2385770"/>
          </a:xfrm>
          <a:prstGeom prst="rect">
            <a:avLst/>
          </a:prstGeom>
        </p:spPr>
      </p:pic>
      <p:pic>
        <p:nvPicPr>
          <p:cNvPr id="9" name="図 8" descr="建物の前に立っている男性&#10;&#10;中程度の精度で自動的に生成された説明">
            <a:extLst>
              <a:ext uri="{FF2B5EF4-FFF2-40B4-BE49-F238E27FC236}">
                <a16:creationId xmlns:a16="http://schemas.microsoft.com/office/drawing/2014/main" id="{E619A655-EDDF-477F-BD01-EDF4B3406E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13" t="22003" r="26378" b="25951"/>
          <a:stretch/>
        </p:blipFill>
        <p:spPr>
          <a:xfrm>
            <a:off x="4299239" y="3832265"/>
            <a:ext cx="4706847" cy="2222234"/>
          </a:xfrm>
          <a:prstGeom prst="rect">
            <a:avLst/>
          </a:prstGeom>
        </p:spPr>
      </p:pic>
      <p:pic>
        <p:nvPicPr>
          <p:cNvPr id="11" name="図 10" descr="マップ&#10;&#10;自動的に生成された説明">
            <a:extLst>
              <a:ext uri="{FF2B5EF4-FFF2-40B4-BE49-F238E27FC236}">
                <a16:creationId xmlns:a16="http://schemas.microsoft.com/office/drawing/2014/main" id="{894547F0-15F4-47E5-93C2-3BF9E5E57079}"/>
              </a:ext>
            </a:extLst>
          </p:cNvPr>
          <p:cNvPicPr>
            <a:picLocks noChangeAspect="1"/>
          </p:cNvPicPr>
          <p:nvPr/>
        </p:nvPicPr>
        <p:blipFill rotWithShape="1">
          <a:blip r:embed="rId6">
            <a:extLst>
              <a:ext uri="{28A0092B-C50C-407E-A947-70E740481C1C}">
                <a14:useLocalDpi xmlns:a14="http://schemas.microsoft.com/office/drawing/2010/main" val="0"/>
              </a:ext>
            </a:extLst>
          </a:blip>
          <a:srcRect l="19488" t="29331" r="16535" b="16043"/>
          <a:stretch/>
        </p:blipFill>
        <p:spPr>
          <a:xfrm>
            <a:off x="4222737" y="803501"/>
            <a:ext cx="4770053" cy="2715260"/>
          </a:xfrm>
          <a:prstGeom prst="rect">
            <a:avLst/>
          </a:prstGeom>
        </p:spPr>
      </p:pic>
      <p:sp>
        <p:nvSpPr>
          <p:cNvPr id="13" name="Text Box 5">
            <a:extLst>
              <a:ext uri="{FF2B5EF4-FFF2-40B4-BE49-F238E27FC236}">
                <a16:creationId xmlns:a16="http://schemas.microsoft.com/office/drawing/2014/main" id="{52812983-102F-4598-B411-DF3DB02509AB}"/>
              </a:ext>
            </a:extLst>
          </p:cNvPr>
          <p:cNvSpPr txBox="1">
            <a:spLocks noChangeArrowheads="1"/>
          </p:cNvSpPr>
          <p:nvPr/>
        </p:nvSpPr>
        <p:spPr bwMode="auto">
          <a:xfrm>
            <a:off x="4416131" y="6180490"/>
            <a:ext cx="4519200"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長野県妙高市　日食がきれいに見える赤倉温泉</a:t>
            </a:r>
            <a:endParaRPr lang="en-US" altLang="ja-JP" sz="1600" dirty="0">
              <a:latin typeface="游ゴシック" panose="020B0400000000000000" pitchFamily="50" charset="-128"/>
            </a:endParaRPr>
          </a:p>
        </p:txBody>
      </p:sp>
      <p:cxnSp>
        <p:nvCxnSpPr>
          <p:cNvPr id="14" name="直線矢印コネクタ 13">
            <a:extLst>
              <a:ext uri="{FF2B5EF4-FFF2-40B4-BE49-F238E27FC236}">
                <a16:creationId xmlns:a16="http://schemas.microsoft.com/office/drawing/2014/main" id="{9B6FE04A-4C20-4832-8A2B-2C68C1B1890A}"/>
              </a:ext>
            </a:extLst>
          </p:cNvPr>
          <p:cNvCxnSpPr>
            <a:cxnSpLocks/>
          </p:cNvCxnSpPr>
          <p:nvPr/>
        </p:nvCxnSpPr>
        <p:spPr>
          <a:xfrm flipV="1">
            <a:off x="5112006" y="1808982"/>
            <a:ext cx="768137" cy="1963292"/>
          </a:xfrm>
          <a:prstGeom prst="straightConnector1">
            <a:avLst/>
          </a:prstGeom>
          <a:ln w="22225">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7" name="Text Box 5">
            <a:extLst>
              <a:ext uri="{FF2B5EF4-FFF2-40B4-BE49-F238E27FC236}">
                <a16:creationId xmlns:a16="http://schemas.microsoft.com/office/drawing/2014/main" id="{A86D568E-4B91-4A6F-B696-E5121280A290}"/>
              </a:ext>
            </a:extLst>
          </p:cNvPr>
          <p:cNvSpPr txBox="1">
            <a:spLocks noChangeArrowheads="1"/>
          </p:cNvSpPr>
          <p:nvPr/>
        </p:nvSpPr>
        <p:spPr bwMode="auto">
          <a:xfrm>
            <a:off x="208669" y="6325492"/>
            <a:ext cx="3896612"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富山→長野→栃木→茨木・千葉県を通過</a:t>
            </a:r>
            <a:endParaRPr lang="en-US" altLang="ja-JP" sz="1600" dirty="0">
              <a:latin typeface="游ゴシック" panose="020B0400000000000000" pitchFamily="50" charset="-128"/>
            </a:endParaRPr>
          </a:p>
        </p:txBody>
      </p:sp>
    </p:spTree>
    <p:extLst>
      <p:ext uri="{BB962C8B-B14F-4D97-AF65-F5344CB8AC3E}">
        <p14:creationId xmlns:p14="http://schemas.microsoft.com/office/powerpoint/2010/main" val="59372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lstStyle/>
          <a:p>
            <a:pPr algn="l" eaLnBrk="1" hangingPunct="1"/>
            <a:r>
              <a:rPr lang="ja-JP" altLang="en-US" sz="3200" dirty="0">
                <a:ea typeface="ＭＳ Ｐゴシック" panose="020B0600070205080204" pitchFamily="50" charset="-128"/>
              </a:rPr>
              <a:t>ＭＩＳＴＥＥ　次のイベント　その２　</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Text Box 5">
            <a:extLst>
              <a:ext uri="{FF2B5EF4-FFF2-40B4-BE49-F238E27FC236}">
                <a16:creationId xmlns:a16="http://schemas.microsoft.com/office/drawing/2014/main" id="{3FBD94C2-3368-437C-83E4-5C12CE1D0D5E}"/>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はやぶさ２　講演会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展示室</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2022</a:t>
            </a:r>
            <a:r>
              <a:rPr lang="ja-JP" altLang="en-US" sz="4000" b="1" dirty="0">
                <a:latin typeface="游ゴシック" panose="020B0400000000000000" pitchFamily="50" charset="-128"/>
              </a:rPr>
              <a:t>年８月２日（火）</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a:t>
            </a:r>
            <a:r>
              <a:rPr lang="en-US" altLang="ja-JP" sz="4000" b="1" dirty="0">
                <a:latin typeface="游ゴシック" panose="020B0400000000000000" pitchFamily="50" charset="-128"/>
              </a:rPr>
              <a:t>5</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40</a:t>
            </a:r>
            <a:r>
              <a:rPr lang="ja-JP" altLang="en-US" sz="4000" b="1" dirty="0">
                <a:latin typeface="游ゴシック" panose="020B0400000000000000" pitchFamily="50" charset="-128"/>
              </a:rPr>
              <a:t>～６：</a:t>
            </a:r>
            <a:r>
              <a:rPr lang="en-US" altLang="ja-JP" sz="4000" b="1" dirty="0">
                <a:latin typeface="游ゴシック" panose="020B0400000000000000" pitchFamily="50" charset="-128"/>
              </a:rPr>
              <a:t>00</a:t>
            </a:r>
          </a:p>
          <a:p>
            <a:pPr eaLnBrk="1" hangingPunct="1">
              <a:spcBef>
                <a:spcPct val="50000"/>
              </a:spcBef>
            </a:pP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6" name="図 5" descr="グラフィカル ユーザー インターフェイス, テキスト&#10;&#10;自動的に生成された説明">
            <a:extLst>
              <a:ext uri="{FF2B5EF4-FFF2-40B4-BE49-F238E27FC236}">
                <a16:creationId xmlns:a16="http://schemas.microsoft.com/office/drawing/2014/main" id="{FD5F1278-7720-BC55-6847-E901D40B29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807" y="781792"/>
            <a:ext cx="3941993" cy="5574559"/>
          </a:xfrm>
          <a:prstGeom prst="rect">
            <a:avLst/>
          </a:prstGeom>
        </p:spPr>
      </p:pic>
      <p:pic>
        <p:nvPicPr>
          <p:cNvPr id="10" name="図 9" descr="屋内, 男, テーブル, 立つ が含まれている画像&#10;&#10;自動的に生成された説明">
            <a:extLst>
              <a:ext uri="{FF2B5EF4-FFF2-40B4-BE49-F238E27FC236}">
                <a16:creationId xmlns:a16="http://schemas.microsoft.com/office/drawing/2014/main" id="{201B1865-96B5-D2E2-5BAB-44FDA989F0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83" y="3992075"/>
            <a:ext cx="2088407" cy="2546838"/>
          </a:xfrm>
          <a:prstGeom prst="rect">
            <a:avLst/>
          </a:prstGeom>
        </p:spPr>
      </p:pic>
      <p:pic>
        <p:nvPicPr>
          <p:cNvPr id="12" name="図 11" descr="屋内, テーブル, 座る, カップ が含まれている画像&#10;&#10;自動的に生成された説明">
            <a:extLst>
              <a:ext uri="{FF2B5EF4-FFF2-40B4-BE49-F238E27FC236}">
                <a16:creationId xmlns:a16="http://schemas.microsoft.com/office/drawing/2014/main" id="{B567F537-267D-D399-7CAB-361D201CF3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0548" y="3991829"/>
            <a:ext cx="2584681" cy="2508098"/>
          </a:xfrm>
          <a:prstGeom prst="rect">
            <a:avLst/>
          </a:prstGeom>
        </p:spPr>
      </p:pic>
    </p:spTree>
    <p:extLst>
      <p:ext uri="{BB962C8B-B14F-4D97-AF65-F5344CB8AC3E}">
        <p14:creationId xmlns:p14="http://schemas.microsoft.com/office/powerpoint/2010/main" val="4207406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23380" y="123311"/>
            <a:ext cx="7772400" cy="720725"/>
          </a:xfrm>
        </p:spPr>
        <p:txBody>
          <a:bodyPr/>
          <a:lstStyle/>
          <a:p>
            <a:pPr algn="l" eaLnBrk="1" hangingPunct="1"/>
            <a:r>
              <a:rPr lang="ja-JP" altLang="en-US" sz="3200" dirty="0">
                <a:ea typeface="ＭＳ Ｐゴシック" panose="020B0600070205080204" pitchFamily="50" charset="-128"/>
              </a:rPr>
              <a:t>ＭＩＳＴＥＥ　次のイベント　その２　</a:t>
            </a:r>
          </a:p>
        </p:txBody>
      </p:sp>
      <p:sp>
        <p:nvSpPr>
          <p:cNvPr id="2" name="フッター プレースホルダー 1">
            <a:extLst>
              <a:ext uri="{FF2B5EF4-FFF2-40B4-BE49-F238E27FC236}">
                <a16:creationId xmlns:a16="http://schemas.microsoft.com/office/drawing/2014/main" id="{7D5AF8A8-66B6-4568-9C64-72D4AE628B3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秋の星空　かんさつ　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駐車場</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2022</a:t>
            </a:r>
            <a:r>
              <a:rPr lang="ja-JP" altLang="en-US" sz="4000" b="1" dirty="0">
                <a:latin typeface="游ゴシック" panose="020B0400000000000000" pitchFamily="50" charset="-128"/>
              </a:rPr>
              <a:t>年８月２日（火）</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７：</a:t>
            </a:r>
            <a:r>
              <a:rPr lang="en-US" altLang="ja-JP" sz="4000" b="1" dirty="0">
                <a:latin typeface="游ゴシック" panose="020B0400000000000000" pitchFamily="50" charset="-128"/>
              </a:rPr>
              <a:t>30</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8</a:t>
            </a:r>
            <a:r>
              <a:rPr lang="ja-JP" altLang="en-US" sz="4000" b="1" dirty="0">
                <a:latin typeface="游ゴシック" panose="020B0400000000000000" pitchFamily="50" charset="-128"/>
              </a:rPr>
              <a:t>：３</a:t>
            </a:r>
            <a:r>
              <a:rPr lang="en-US" altLang="ja-JP" sz="4000" b="1" dirty="0">
                <a:latin typeface="游ゴシック" panose="020B0400000000000000" pitchFamily="50" charset="-128"/>
              </a:rPr>
              <a:t>0</a:t>
            </a:r>
          </a:p>
          <a:p>
            <a:pPr eaLnBrk="1" hangingPunct="1">
              <a:spcBef>
                <a:spcPct val="50000"/>
              </a:spcBef>
            </a:pPr>
            <a:r>
              <a:rPr lang="ja-JP" altLang="en-US" sz="2800" b="1" dirty="0">
                <a:latin typeface="游ゴシック" panose="020B0400000000000000" pitchFamily="50" charset="-128"/>
              </a:rPr>
              <a:t>予備日　８月４日（木）</a:t>
            </a: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8" name="図 7">
            <a:extLst>
              <a:ext uri="{FF2B5EF4-FFF2-40B4-BE49-F238E27FC236}">
                <a16:creationId xmlns:a16="http://schemas.microsoft.com/office/drawing/2014/main" id="{380F2A27-CEE2-4ECD-B13E-E664CBAC99C7}"/>
              </a:ext>
            </a:extLst>
          </p:cNvPr>
          <p:cNvPicPr>
            <a:picLocks noChangeAspect="1"/>
          </p:cNvPicPr>
          <p:nvPr/>
        </p:nvPicPr>
        <p:blipFill rotWithShape="1">
          <a:blip r:embed="rId4">
            <a:extLst>
              <a:ext uri="{28A0092B-C50C-407E-A947-70E740481C1C}">
                <a14:useLocalDpi xmlns:a14="http://schemas.microsoft.com/office/drawing/2010/main" val="0"/>
              </a:ext>
            </a:extLst>
          </a:blip>
          <a:srcRect l="19986" t="16718" r="14357" b="23849"/>
          <a:stretch/>
        </p:blipFill>
        <p:spPr>
          <a:xfrm>
            <a:off x="2510796" y="4963579"/>
            <a:ext cx="2381271" cy="1700909"/>
          </a:xfrm>
          <a:prstGeom prst="rect">
            <a:avLst/>
          </a:prstGeom>
        </p:spPr>
      </p:pic>
      <p:pic>
        <p:nvPicPr>
          <p:cNvPr id="10" name="図 9">
            <a:extLst>
              <a:ext uri="{FF2B5EF4-FFF2-40B4-BE49-F238E27FC236}">
                <a16:creationId xmlns:a16="http://schemas.microsoft.com/office/drawing/2014/main" id="{BE63E218-8406-4658-99DC-77C99F3AA9EC}"/>
              </a:ext>
            </a:extLst>
          </p:cNvPr>
          <p:cNvPicPr>
            <a:picLocks noChangeAspect="1"/>
          </p:cNvPicPr>
          <p:nvPr/>
        </p:nvPicPr>
        <p:blipFill rotWithShape="1">
          <a:blip r:embed="rId5">
            <a:extLst>
              <a:ext uri="{28A0092B-C50C-407E-A947-70E740481C1C}">
                <a14:useLocalDpi xmlns:a14="http://schemas.microsoft.com/office/drawing/2010/main" val="0"/>
              </a:ext>
            </a:extLst>
          </a:blip>
          <a:srcRect l="25587" t="30272" r="38048" b="26520"/>
          <a:stretch/>
        </p:blipFill>
        <p:spPr>
          <a:xfrm>
            <a:off x="4918189" y="4963579"/>
            <a:ext cx="2232248" cy="1693934"/>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8303" y="4982221"/>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197406" y="4963579"/>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dirty="0">
                <a:latin typeface="游ゴシック" panose="020B0400000000000000" pitchFamily="50" charset="-128"/>
                <a:hlinkClick r:id="rId9"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10" tooltip="https://creativecommons.org/licenses/by/3.0/"/>
              </a:rPr>
              <a:t>CC BY</a:t>
            </a:r>
            <a:r>
              <a:rPr lang="ja-JP" altLang="en-US" sz="900" dirty="0">
                <a:latin typeface="游ゴシック" panose="020B0400000000000000" pitchFamily="50" charset="-128"/>
              </a:rPr>
              <a:t> のライセンスを許諾されています</a:t>
            </a:r>
          </a:p>
        </p:txBody>
      </p:sp>
      <p:pic>
        <p:nvPicPr>
          <p:cNvPr id="13" name="図 12">
            <a:extLst>
              <a:ext uri="{FF2B5EF4-FFF2-40B4-BE49-F238E27FC236}">
                <a16:creationId xmlns:a16="http://schemas.microsoft.com/office/drawing/2014/main" id="{85C7A49A-E823-4D37-9FA1-AD0E52F8C52A}"/>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173130" y="269547"/>
            <a:ext cx="954258" cy="1312339"/>
          </a:xfrm>
          <a:prstGeom prst="rect">
            <a:avLst/>
          </a:prstGeom>
        </p:spPr>
      </p:pic>
      <p:pic>
        <p:nvPicPr>
          <p:cNvPr id="12" name="図 11">
            <a:extLst>
              <a:ext uri="{FF2B5EF4-FFF2-40B4-BE49-F238E27FC236}">
                <a16:creationId xmlns:a16="http://schemas.microsoft.com/office/drawing/2014/main" id="{A6290C06-FAE6-46FB-A0B8-D659DCE642E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777" t="10197" r="55154" b="10215"/>
          <a:stretch/>
        </p:blipFill>
        <p:spPr>
          <a:xfrm>
            <a:off x="5883656" y="74373"/>
            <a:ext cx="954258" cy="1574956"/>
          </a:xfrm>
          <a:prstGeom prst="rect">
            <a:avLst/>
          </a:prstGeom>
        </p:spPr>
      </p:pic>
      <p:pic>
        <p:nvPicPr>
          <p:cNvPr id="15" name="図 14">
            <a:extLst>
              <a:ext uri="{FF2B5EF4-FFF2-40B4-BE49-F238E27FC236}">
                <a16:creationId xmlns:a16="http://schemas.microsoft.com/office/drawing/2014/main" id="{2ED4642E-45BF-4ACC-96BF-FBBE9794CD4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29190" y="804760"/>
            <a:ext cx="864696" cy="863543"/>
          </a:xfrm>
          <a:prstGeom prst="rect">
            <a:avLst/>
          </a:prstGeom>
        </p:spPr>
      </p:pic>
    </p:spTree>
    <p:extLst>
      <p:ext uri="{BB962C8B-B14F-4D97-AF65-F5344CB8AC3E}">
        <p14:creationId xmlns:p14="http://schemas.microsoft.com/office/powerpoint/2010/main" val="140059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80181"/>
            <a:ext cx="7772400" cy="720725"/>
          </a:xfrm>
        </p:spPr>
        <p:txBody>
          <a:bodyPr/>
          <a:lstStyle/>
          <a:p>
            <a:pPr algn="l" eaLnBrk="1" hangingPunct="1"/>
            <a:r>
              <a:rPr lang="ja-JP" altLang="en-US" sz="3200" dirty="0">
                <a:ea typeface="ＭＳ Ｐゴシック" panose="020B0600070205080204" pitchFamily="50" charset="-128"/>
              </a:rPr>
              <a:t>準備物、配布リスト</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468318992"/>
              </p:ext>
            </p:extLst>
          </p:nvPr>
        </p:nvGraphicFramePr>
        <p:xfrm>
          <a:off x="296953" y="908972"/>
          <a:ext cx="8550094" cy="3719958"/>
        </p:xfrm>
        <a:graphic>
          <a:graphicData uri="http://schemas.openxmlformats.org/drawingml/2006/table">
            <a:tbl>
              <a:tblPr firstRow="1" bandRow="1">
                <a:tableStyleId>{5C22544A-7EE6-4342-B048-85BDC9FD1C3A}</a:tableStyleId>
              </a:tblPr>
              <a:tblGrid>
                <a:gridCol w="468187">
                  <a:extLst>
                    <a:ext uri="{9D8B030D-6E8A-4147-A177-3AD203B41FA5}">
                      <a16:colId xmlns:a16="http://schemas.microsoft.com/office/drawing/2014/main" val="1888077609"/>
                    </a:ext>
                  </a:extLst>
                </a:gridCol>
                <a:gridCol w="1736837">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20018">
                  <a:extLst>
                    <a:ext uri="{9D8B030D-6E8A-4147-A177-3AD203B41FA5}">
                      <a16:colId xmlns:a16="http://schemas.microsoft.com/office/drawing/2014/main" val="1378845475"/>
                    </a:ext>
                  </a:extLst>
                </a:gridCol>
                <a:gridCol w="2295025">
                  <a:extLst>
                    <a:ext uri="{9D8B030D-6E8A-4147-A177-3AD203B41FA5}">
                      <a16:colId xmlns:a16="http://schemas.microsoft.com/office/drawing/2014/main" val="2842822391"/>
                    </a:ext>
                  </a:extLst>
                </a:gridCol>
              </a:tblGrid>
              <a:tr h="338178">
                <a:tc>
                  <a:txBody>
                    <a:bodyPr/>
                    <a:lstStyle/>
                    <a:p>
                      <a:endParaRPr kumimoji="1" lang="en-US" altLang="ja-JP" sz="1600" dirty="0"/>
                    </a:p>
                  </a:txBody>
                  <a:tcPr/>
                </a:tc>
                <a:tc>
                  <a:txBody>
                    <a:bodyPr/>
                    <a:lstStyle/>
                    <a:p>
                      <a:r>
                        <a:rPr kumimoji="1" lang="ja-JP" altLang="en-US" sz="1600" dirty="0">
                          <a:solidFill>
                            <a:schemeClr val="tx1"/>
                          </a:solidFill>
                        </a:rPr>
                        <a:t>各自配布用</a:t>
                      </a:r>
                    </a:p>
                  </a:txBody>
                  <a:tcPr/>
                </a:tc>
                <a:tc>
                  <a:txBody>
                    <a:bodyPr/>
                    <a:lstStyle/>
                    <a:p>
                      <a:endParaRPr kumimoji="1" lang="ja-JP" altLang="en-US" sz="1600" dirty="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dirty="0">
                          <a:solidFill>
                            <a:schemeClr val="tx1"/>
                          </a:solidFill>
                        </a:rPr>
                        <a:t>共用の道具</a:t>
                      </a:r>
                    </a:p>
                  </a:txBody>
                  <a:tcPr>
                    <a:noFill/>
                  </a:tcPr>
                </a:tc>
                <a:tc>
                  <a:txBody>
                    <a:bodyPr/>
                    <a:lstStyle/>
                    <a:p>
                      <a:endParaRPr kumimoji="1" lang="ja-JP" altLang="en-US" sz="1600" dirty="0">
                        <a:solidFill>
                          <a:srgbClr val="FF0000"/>
                        </a:solidFill>
                      </a:endParaRPr>
                    </a:p>
                  </a:txBody>
                  <a:tcPr>
                    <a:solidFill>
                      <a:schemeClr val="bg1"/>
                    </a:solidFill>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スマホケース</a:t>
                      </a:r>
                    </a:p>
                  </a:txBody>
                  <a:tcPr/>
                </a:tc>
                <a:tc>
                  <a:txBody>
                    <a:bodyPr/>
                    <a:lstStyle/>
                    <a:p>
                      <a:r>
                        <a:rPr kumimoji="1" lang="ja-JP" altLang="en-US" sz="1600" dirty="0"/>
                        <a:t>アイホーン　</a:t>
                      </a:r>
                      <a:r>
                        <a:rPr kumimoji="1" lang="en-US" altLang="ja-JP" sz="1600" dirty="0"/>
                        <a:t>SE</a:t>
                      </a:r>
                      <a:endParaRPr kumimoji="1" lang="ja-JP" altLang="en-US" sz="1600" dirty="0"/>
                    </a:p>
                  </a:txBody>
                  <a:tcPr/>
                </a:tc>
                <a:tc>
                  <a:txBody>
                    <a:bodyPr/>
                    <a:lstStyle/>
                    <a:p>
                      <a:r>
                        <a:rPr kumimoji="1" lang="ja-JP" altLang="en-US" sz="1600" dirty="0"/>
                        <a:t>１</a:t>
                      </a:r>
                    </a:p>
                  </a:txBody>
                  <a:tcPr/>
                </a:tc>
                <a:tc>
                  <a:txBody>
                    <a:bodyPr/>
                    <a:lstStyle/>
                    <a:p>
                      <a:r>
                        <a:rPr kumimoji="1" lang="ja-JP" altLang="en-US" sz="1600" dirty="0"/>
                        <a:t>カット用マット</a:t>
                      </a:r>
                    </a:p>
                  </a:txBody>
                  <a:tcPr/>
                </a:tc>
                <a:tc>
                  <a:txBody>
                    <a:bodyPr/>
                    <a:lstStyle/>
                    <a:p>
                      <a:endParaRPr kumimoji="1" lang="ja-JP" altLang="en-US" sz="1600" dirty="0"/>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r>
                        <a:rPr kumimoji="1" lang="ja-JP" altLang="en-US" sz="1600" dirty="0"/>
                        <a:t>磁石</a:t>
                      </a:r>
                    </a:p>
                  </a:txBody>
                  <a:tcPr/>
                </a:tc>
                <a:tc>
                  <a:txBody>
                    <a:bodyPr/>
                    <a:lstStyle/>
                    <a:p>
                      <a:r>
                        <a:rPr kumimoji="1" lang="ja-JP" altLang="en-US" sz="1600" dirty="0"/>
                        <a:t>（コンパス）</a:t>
                      </a:r>
                    </a:p>
                  </a:txBody>
                  <a:tcPr/>
                </a:tc>
                <a:tc>
                  <a:txBody>
                    <a:bodyPr/>
                    <a:lstStyle/>
                    <a:p>
                      <a:r>
                        <a:rPr kumimoji="1" lang="ja-JP" altLang="en-US" sz="1600" dirty="0"/>
                        <a:t>２</a:t>
                      </a:r>
                      <a:endParaRPr kumimoji="1" lang="en-US" altLang="ja-JP" sz="1600" dirty="0"/>
                    </a:p>
                  </a:txBody>
                  <a:tcPr/>
                </a:tc>
                <a:tc>
                  <a:txBody>
                    <a:bodyPr/>
                    <a:lstStyle/>
                    <a:p>
                      <a:r>
                        <a:rPr kumimoji="1" lang="ja-JP" altLang="en-US" sz="1600" dirty="0"/>
                        <a:t>カッター</a:t>
                      </a:r>
                    </a:p>
                  </a:txBody>
                  <a:tcPr/>
                </a:tc>
                <a:tc>
                  <a:txBody>
                    <a:bodyPr/>
                    <a:lstStyle/>
                    <a:p>
                      <a:endParaRPr kumimoji="1" lang="ja-JP" altLang="en-US" sz="1600"/>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dirty="0"/>
                        <a:t>支持棒</a:t>
                      </a:r>
                    </a:p>
                  </a:txBody>
                  <a:tcPr/>
                </a:tc>
                <a:tc>
                  <a:txBody>
                    <a:bodyPr/>
                    <a:lstStyle/>
                    <a:p>
                      <a:r>
                        <a:rPr kumimoji="1" lang="en-US" altLang="ja-JP" sz="1600" dirty="0"/>
                        <a:t>4㎜×3㎜</a:t>
                      </a:r>
                      <a:r>
                        <a:rPr kumimoji="1" lang="ja-JP" altLang="en-US" sz="1600" dirty="0"/>
                        <a:t>角材</a:t>
                      </a:r>
                    </a:p>
                  </a:txBody>
                  <a:tcPr/>
                </a:tc>
                <a:tc>
                  <a:txBody>
                    <a:bodyPr/>
                    <a:lstStyle/>
                    <a:p>
                      <a:r>
                        <a:rPr kumimoji="1" lang="ja-JP" altLang="en-US" sz="1600" dirty="0"/>
                        <a:t>３</a:t>
                      </a:r>
                    </a:p>
                  </a:txBody>
                  <a:tcPr/>
                </a:tc>
                <a:tc>
                  <a:txBody>
                    <a:bodyPr/>
                    <a:lstStyle/>
                    <a:p>
                      <a:r>
                        <a:rPr kumimoji="1" lang="ja-JP" altLang="en-US" sz="1600" dirty="0"/>
                        <a:t>定規</a:t>
                      </a:r>
                    </a:p>
                  </a:txBody>
                  <a:tcPr/>
                </a:tc>
                <a:tc>
                  <a:txBody>
                    <a:bodyPr/>
                    <a:lstStyle/>
                    <a:p>
                      <a:r>
                        <a:rPr kumimoji="1" lang="ja-JP" altLang="en-US" sz="1600" dirty="0"/>
                        <a:t>カット用</a:t>
                      </a:r>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r>
                        <a:rPr kumimoji="1" lang="ja-JP" altLang="en-US" sz="1600" dirty="0"/>
                        <a:t>両面テープ</a:t>
                      </a:r>
                    </a:p>
                  </a:txBody>
                  <a:tcPr/>
                </a:tc>
                <a:tc>
                  <a:txBody>
                    <a:bodyPr/>
                    <a:lstStyle/>
                    <a:p>
                      <a:r>
                        <a:rPr kumimoji="1" lang="ja-JP" altLang="en-US" sz="1600" dirty="0"/>
                        <a:t>幅</a:t>
                      </a:r>
                      <a:r>
                        <a:rPr kumimoji="1" lang="en-US" altLang="ja-JP" sz="1600" dirty="0"/>
                        <a:t>5㎜</a:t>
                      </a:r>
                      <a:r>
                        <a:rPr kumimoji="1" lang="ja-JP" altLang="en-US" sz="1600" dirty="0"/>
                        <a:t>　指示棒固定</a:t>
                      </a:r>
                    </a:p>
                  </a:txBody>
                  <a:tcPr/>
                </a:tc>
                <a:tc>
                  <a:txBody>
                    <a:bodyPr/>
                    <a:lstStyle/>
                    <a:p>
                      <a:r>
                        <a:rPr kumimoji="1" lang="ja-JP" altLang="en-US" sz="1600" dirty="0"/>
                        <a:t>４</a:t>
                      </a:r>
                    </a:p>
                  </a:txBody>
                  <a:tcPr/>
                </a:tc>
                <a:tc>
                  <a:txBody>
                    <a:bodyPr/>
                    <a:lstStyle/>
                    <a:p>
                      <a:r>
                        <a:rPr kumimoji="1" lang="ja-JP" altLang="en-US" sz="1600" dirty="0"/>
                        <a:t>透明テープ</a:t>
                      </a:r>
                    </a:p>
                  </a:txBody>
                  <a:tcPr/>
                </a:tc>
                <a:tc>
                  <a:txBody>
                    <a:bodyPr/>
                    <a:lstStyle/>
                    <a:p>
                      <a:r>
                        <a:rPr kumimoji="1" lang="ja-JP" altLang="en-US" sz="1600" dirty="0"/>
                        <a:t>幅</a:t>
                      </a:r>
                      <a:r>
                        <a:rPr kumimoji="1" lang="en-US" altLang="ja-JP" sz="1600" dirty="0"/>
                        <a:t>65㎜</a:t>
                      </a:r>
                      <a:r>
                        <a:rPr kumimoji="1" lang="ja-JP" altLang="en-US" sz="1600" dirty="0"/>
                        <a:t>　厚さ</a:t>
                      </a:r>
                      <a:r>
                        <a:rPr kumimoji="1" lang="en-US" altLang="ja-JP" sz="1600" dirty="0"/>
                        <a:t>0.09</a:t>
                      </a:r>
                      <a:r>
                        <a:rPr kumimoji="1" lang="ja-JP" altLang="en-US" sz="1600" dirty="0"/>
                        <a:t>㎜</a:t>
                      </a:r>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ゴムひも</a:t>
                      </a:r>
                    </a:p>
                  </a:txBody>
                  <a:tcPr/>
                </a:tc>
                <a:tc>
                  <a:txBody>
                    <a:bodyPr/>
                    <a:lstStyle/>
                    <a:p>
                      <a:r>
                        <a:rPr kumimoji="1" lang="ja-JP" altLang="en-US" sz="1600" dirty="0"/>
                        <a:t>太さ</a:t>
                      </a:r>
                      <a:r>
                        <a:rPr kumimoji="1" lang="en-US" altLang="ja-JP" sz="1600" dirty="0"/>
                        <a:t>2㎜</a:t>
                      </a:r>
                      <a:endParaRPr kumimoji="1" lang="ja-JP" altLang="en-US" sz="1600" dirty="0"/>
                    </a:p>
                  </a:txBody>
                  <a:tcPr/>
                </a:tc>
                <a:tc>
                  <a:txBody>
                    <a:bodyPr/>
                    <a:lstStyle/>
                    <a:p>
                      <a:r>
                        <a:rPr kumimoji="1" lang="ja-JP" altLang="en-US" sz="1600" dirty="0"/>
                        <a:t>５</a:t>
                      </a:r>
                    </a:p>
                  </a:txBody>
                  <a:tcPr/>
                </a:tc>
                <a:tc>
                  <a:txBody>
                    <a:bodyPr/>
                    <a:lstStyle/>
                    <a:p>
                      <a:r>
                        <a:rPr kumimoji="1" lang="ja-JP" altLang="en-US" sz="1600" dirty="0"/>
                        <a:t>セロテープ</a:t>
                      </a:r>
                    </a:p>
                  </a:txBody>
                  <a:tcPr/>
                </a:tc>
                <a:tc>
                  <a:txBody>
                    <a:bodyPr/>
                    <a:lstStyle/>
                    <a:p>
                      <a:endParaRPr kumimoji="1" lang="ja-JP" altLang="en-US" sz="1600" dirty="0"/>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600" dirty="0"/>
                        <a:t>型紙、ケース</a:t>
                      </a:r>
                    </a:p>
                  </a:txBody>
                  <a:tcPr/>
                </a:tc>
                <a:tc>
                  <a:txBody>
                    <a:bodyPr/>
                    <a:lstStyle/>
                    <a:p>
                      <a:r>
                        <a:rPr kumimoji="1" lang="ja-JP" altLang="en-US" sz="1600" dirty="0"/>
                        <a:t>正面、底面、側面</a:t>
                      </a:r>
                      <a:r>
                        <a:rPr kumimoji="1" lang="en-US" altLang="ja-JP" sz="1600" dirty="0"/>
                        <a:t>2</a:t>
                      </a:r>
                      <a:endParaRPr kumimoji="1" lang="ja-JP" altLang="en-US" sz="1600" dirty="0"/>
                    </a:p>
                  </a:txBody>
                  <a:tcPr/>
                </a:tc>
                <a:tc>
                  <a:txBody>
                    <a:bodyPr/>
                    <a:lstStyle/>
                    <a:p>
                      <a:r>
                        <a:rPr kumimoji="1" lang="ja-JP" altLang="en-US" sz="1600" dirty="0"/>
                        <a:t>６</a:t>
                      </a:r>
                    </a:p>
                  </a:txBody>
                  <a:tcPr/>
                </a:tc>
                <a:tc>
                  <a:txBody>
                    <a:bodyPr/>
                    <a:lstStyle/>
                    <a:p>
                      <a:r>
                        <a:rPr kumimoji="1" lang="ja-JP" altLang="en-US" sz="1600" dirty="0"/>
                        <a:t>鉛筆</a:t>
                      </a:r>
                    </a:p>
                  </a:txBody>
                  <a:tcPr/>
                </a:tc>
                <a:tc>
                  <a:txBody>
                    <a:bodyPr/>
                    <a:lstStyle/>
                    <a:p>
                      <a:endParaRPr kumimoji="1" lang="ja-JP" altLang="en-US" sz="1600"/>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r>
                        <a:rPr kumimoji="1" lang="ja-JP" altLang="en-US" sz="1600" dirty="0"/>
                        <a:t>紙やすり</a:t>
                      </a:r>
                    </a:p>
                  </a:txBody>
                  <a:tcPr/>
                </a:tc>
                <a:tc>
                  <a:txBody>
                    <a:bodyPr/>
                    <a:lstStyle/>
                    <a:p>
                      <a:endParaRPr kumimoji="1" lang="ja-JP" altLang="en-US" sz="1600"/>
                    </a:p>
                  </a:txBody>
                  <a:tcPr/>
                </a:tc>
                <a:tc>
                  <a:txBody>
                    <a:bodyPr/>
                    <a:lstStyle/>
                    <a:p>
                      <a:r>
                        <a:rPr kumimoji="1" lang="ja-JP" altLang="en-US" sz="1600" dirty="0"/>
                        <a:t>７</a:t>
                      </a:r>
                    </a:p>
                  </a:txBody>
                  <a:tcPr/>
                </a:tc>
                <a:tc>
                  <a:txBody>
                    <a:bodyPr/>
                    <a:lstStyle/>
                    <a:p>
                      <a:r>
                        <a:rPr kumimoji="1" lang="ja-JP" altLang="en-US" sz="1600" dirty="0"/>
                        <a:t>ゴム板？</a:t>
                      </a:r>
                    </a:p>
                  </a:txBody>
                  <a:tcPr/>
                </a:tc>
                <a:tc>
                  <a:txBody>
                    <a:bodyPr/>
                    <a:lstStyle/>
                    <a:p>
                      <a:r>
                        <a:rPr kumimoji="1" lang="ja-JP" altLang="en-US" sz="1600" dirty="0"/>
                        <a:t>厚さ</a:t>
                      </a:r>
                      <a:r>
                        <a:rPr kumimoji="1" lang="en-US" altLang="ja-JP" sz="1600" dirty="0"/>
                        <a:t>4㎜</a:t>
                      </a:r>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r>
                        <a:rPr kumimoji="1" lang="ja-JP" altLang="en-US" sz="1600" dirty="0"/>
                        <a:t>８</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endParaRPr kumimoji="1" lang="ja-JP" altLang="en-US" sz="1600"/>
                    </a:p>
                  </a:txBody>
                  <a:tcPr/>
                </a:tc>
                <a:tc>
                  <a:txBody>
                    <a:bodyPr/>
                    <a:lstStyle/>
                    <a:p>
                      <a:endParaRPr kumimoji="1" lang="ja-JP" altLang="en-US" sz="1600"/>
                    </a:p>
                  </a:txBody>
                  <a:tcPr/>
                </a:tc>
                <a:tc>
                  <a:txBody>
                    <a:bodyPr/>
                    <a:lstStyle/>
                    <a:p>
                      <a:r>
                        <a:rPr kumimoji="1" lang="ja-JP" altLang="en-US" sz="1600" dirty="0"/>
                        <a:t>９</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600" dirty="0"/>
                        <a:t>10</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bl>
          </a:graphicData>
        </a:graphic>
      </p:graphicFrame>
    </p:spTree>
    <p:extLst>
      <p:ext uri="{BB962C8B-B14F-4D97-AF65-F5344CB8AC3E}">
        <p14:creationId xmlns:p14="http://schemas.microsoft.com/office/powerpoint/2010/main" val="371052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170014"/>
            <a:ext cx="7772400" cy="720725"/>
          </a:xfrm>
        </p:spPr>
        <p:txBody>
          <a:bodyPr/>
          <a:lstStyle/>
          <a:p>
            <a:pPr eaLnBrk="1" hangingPunct="1"/>
            <a:r>
              <a:rPr lang="ja-JP" altLang="en-US" sz="3200" dirty="0">
                <a:ea typeface="ＭＳ Ｐゴシック" panose="020B0600070205080204" pitchFamily="50" charset="-128"/>
              </a:rPr>
              <a:t>１年　約３６５日　の分け方　</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Text Box 5">
            <a:extLst>
              <a:ext uri="{FF2B5EF4-FFF2-40B4-BE49-F238E27FC236}">
                <a16:creationId xmlns:a16="http://schemas.microsoft.com/office/drawing/2014/main" id="{CED392C5-1553-4CC4-A87A-CB402D3A1C3C}"/>
              </a:ext>
            </a:extLst>
          </p:cNvPr>
          <p:cNvSpPr txBox="1">
            <a:spLocks noChangeArrowheads="1"/>
          </p:cNvSpPr>
          <p:nvPr/>
        </p:nvSpPr>
        <p:spPr bwMode="auto">
          <a:xfrm>
            <a:off x="107864" y="907677"/>
            <a:ext cx="6534159"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１日の順番をきめるとき。</a:t>
            </a:r>
            <a:r>
              <a:rPr lang="en-US" altLang="ja-JP" sz="2000" dirty="0">
                <a:latin typeface="ＭＳ Ｐゴシック" panose="020B0600070205080204" pitchFamily="50" charset="-128"/>
              </a:rPr>
              <a:t>1</a:t>
            </a:r>
            <a:r>
              <a:rPr lang="ja-JP" altLang="en-US" sz="2000" dirty="0">
                <a:latin typeface="ＭＳ Ｐゴシック" panose="020B0600070205080204" pitchFamily="50" charset="-128"/>
              </a:rPr>
              <a:t>月</a:t>
            </a:r>
            <a:r>
              <a:rPr lang="en-US" altLang="ja-JP" sz="2000" dirty="0">
                <a:latin typeface="ＭＳ Ｐゴシック" panose="020B0600070205080204" pitchFamily="50" charset="-128"/>
              </a:rPr>
              <a:t>1</a:t>
            </a:r>
            <a:r>
              <a:rPr lang="ja-JP" altLang="en-US" sz="2000" dirty="0">
                <a:latin typeface="ＭＳ Ｐゴシック" panose="020B0600070205080204" pitchFamily="50" charset="-128"/>
              </a:rPr>
              <a:t>日から数えると大変</a:t>
            </a:r>
            <a:endParaRPr lang="en-US" altLang="ja-JP" sz="2000" dirty="0">
              <a:latin typeface="ＭＳ Ｐゴシック" panose="020B0600070205080204" pitchFamily="50" charset="-128"/>
            </a:endParaRPr>
          </a:p>
        </p:txBody>
      </p:sp>
      <p:grpSp>
        <p:nvGrpSpPr>
          <p:cNvPr id="15" name="グループ化 14">
            <a:extLst>
              <a:ext uri="{FF2B5EF4-FFF2-40B4-BE49-F238E27FC236}">
                <a16:creationId xmlns:a16="http://schemas.microsoft.com/office/drawing/2014/main" id="{ADFB911C-16D0-0510-61AA-3DA01D6EDC4F}"/>
              </a:ext>
            </a:extLst>
          </p:cNvPr>
          <p:cNvGrpSpPr/>
          <p:nvPr/>
        </p:nvGrpSpPr>
        <p:grpSpPr>
          <a:xfrm>
            <a:off x="62274" y="2478111"/>
            <a:ext cx="8942397" cy="1251187"/>
            <a:chOff x="62274" y="2478111"/>
            <a:chExt cx="8942397" cy="1251187"/>
          </a:xfrm>
        </p:grpSpPr>
        <p:sp>
          <p:nvSpPr>
            <p:cNvPr id="7" name="Text Box 5">
              <a:extLst>
                <a:ext uri="{FF2B5EF4-FFF2-40B4-BE49-F238E27FC236}">
                  <a16:creationId xmlns:a16="http://schemas.microsoft.com/office/drawing/2014/main" id="{D034120C-95A5-468B-904E-A7E7E4C0896C}"/>
                </a:ext>
              </a:extLst>
            </p:cNvPr>
            <p:cNvSpPr txBox="1">
              <a:spLocks noChangeArrowheads="1"/>
            </p:cNvSpPr>
            <p:nvPr/>
          </p:nvSpPr>
          <p:spPr bwMode="auto">
            <a:xfrm>
              <a:off x="62274" y="2794083"/>
              <a:ext cx="6315372"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日食や月食などを記録して「こよみ」を作ってみると、太陰暦は、１年で約</a:t>
              </a:r>
              <a:r>
                <a:rPr lang="en-US" altLang="ja-JP" sz="2000" dirty="0">
                  <a:latin typeface="ＭＳ Ｐゴシック" panose="020B0600070205080204" pitchFamily="50" charset="-128"/>
                </a:rPr>
                <a:t>11</a:t>
              </a:r>
              <a:r>
                <a:rPr lang="ja-JP" altLang="en-US" sz="2000" dirty="0">
                  <a:latin typeface="ＭＳ Ｐゴシック" panose="020B0600070205080204" pitchFamily="50" charset="-128"/>
                </a:rPr>
                <a:t>日　足りなくなり　「ずれ」てしまう。</a:t>
              </a:r>
              <a:endParaRPr lang="en-US" altLang="ja-JP" sz="2000" dirty="0">
                <a:latin typeface="ＭＳ Ｐゴシック" panose="020B0600070205080204" pitchFamily="50" charset="-128"/>
              </a:endParaRPr>
            </a:p>
          </p:txBody>
        </p:sp>
        <p:pic>
          <p:nvPicPr>
            <p:cNvPr id="21" name="図 20" descr="黒い背景と白い文字&#10;&#10;中程度の精度で自動的に生成された説明">
              <a:extLst>
                <a:ext uri="{FF2B5EF4-FFF2-40B4-BE49-F238E27FC236}">
                  <a16:creationId xmlns:a16="http://schemas.microsoft.com/office/drawing/2014/main" id="{C55DE888-950C-4518-B181-7475A7C4F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558" t="20568" r="33379" b="31034"/>
            <a:stretch/>
          </p:blipFill>
          <p:spPr>
            <a:xfrm>
              <a:off x="6454149" y="2478111"/>
              <a:ext cx="1318251" cy="1251187"/>
            </a:xfrm>
            <a:prstGeom prst="rect">
              <a:avLst/>
            </a:prstGeom>
          </p:spPr>
        </p:pic>
        <p:pic>
          <p:nvPicPr>
            <p:cNvPr id="22" name="図 21" descr="グラフィカル ユーザー インターフェイス が含まれている画像&#10;&#10;自動的に生成された説明">
              <a:extLst>
                <a:ext uri="{FF2B5EF4-FFF2-40B4-BE49-F238E27FC236}">
                  <a16:creationId xmlns:a16="http://schemas.microsoft.com/office/drawing/2014/main" id="{04071B19-E35D-40F1-BE58-8EE2603CCF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850" t="33187" r="33987" b="19325"/>
            <a:stretch/>
          </p:blipFill>
          <p:spPr>
            <a:xfrm>
              <a:off x="7919957" y="2533219"/>
              <a:ext cx="1084714" cy="1049415"/>
            </a:xfrm>
            <a:prstGeom prst="rect">
              <a:avLst/>
            </a:prstGeom>
          </p:spPr>
        </p:pic>
        <p:sp>
          <p:nvSpPr>
            <p:cNvPr id="26" name="矢印: 下 25">
              <a:extLst>
                <a:ext uri="{FF2B5EF4-FFF2-40B4-BE49-F238E27FC236}">
                  <a16:creationId xmlns:a16="http://schemas.microsoft.com/office/drawing/2014/main" id="{A27DAEF0-23BE-403B-8380-9E48A790AF2D}"/>
                </a:ext>
              </a:extLst>
            </p:cNvPr>
            <p:cNvSpPr/>
            <p:nvPr/>
          </p:nvSpPr>
          <p:spPr>
            <a:xfrm>
              <a:off x="2898208" y="2484165"/>
              <a:ext cx="720008" cy="3138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a:extLst>
              <a:ext uri="{FF2B5EF4-FFF2-40B4-BE49-F238E27FC236}">
                <a16:creationId xmlns:a16="http://schemas.microsoft.com/office/drawing/2014/main" id="{3712B7D5-A45E-6D8D-7641-2803A16AC844}"/>
              </a:ext>
            </a:extLst>
          </p:cNvPr>
          <p:cNvGrpSpPr/>
          <p:nvPr/>
        </p:nvGrpSpPr>
        <p:grpSpPr>
          <a:xfrm>
            <a:off x="-102940" y="3501969"/>
            <a:ext cx="5952727" cy="3215537"/>
            <a:chOff x="-102940" y="3501969"/>
            <a:chExt cx="5952727" cy="3215537"/>
          </a:xfrm>
        </p:grpSpPr>
        <p:grpSp>
          <p:nvGrpSpPr>
            <p:cNvPr id="16" name="グループ化 15">
              <a:extLst>
                <a:ext uri="{FF2B5EF4-FFF2-40B4-BE49-F238E27FC236}">
                  <a16:creationId xmlns:a16="http://schemas.microsoft.com/office/drawing/2014/main" id="{BA8DC4F1-D202-950C-C016-8D546279E14D}"/>
                </a:ext>
              </a:extLst>
            </p:cNvPr>
            <p:cNvGrpSpPr/>
            <p:nvPr/>
          </p:nvGrpSpPr>
          <p:grpSpPr>
            <a:xfrm>
              <a:off x="106449" y="3501969"/>
              <a:ext cx="5743338" cy="3215537"/>
              <a:chOff x="85438" y="3558241"/>
              <a:chExt cx="5743338" cy="3215537"/>
            </a:xfrm>
          </p:grpSpPr>
          <p:sp>
            <p:nvSpPr>
              <p:cNvPr id="8" name="Text Box 5">
                <a:extLst>
                  <a:ext uri="{FF2B5EF4-FFF2-40B4-BE49-F238E27FC236}">
                    <a16:creationId xmlns:a16="http://schemas.microsoft.com/office/drawing/2014/main" id="{02E06C33-E878-4BF0-811C-50D233B1E6F4}"/>
                  </a:ext>
                </a:extLst>
              </p:cNvPr>
              <p:cNvSpPr txBox="1">
                <a:spLocks noChangeArrowheads="1"/>
              </p:cNvSpPr>
              <p:nvPr/>
            </p:nvSpPr>
            <p:spPr bwMode="auto">
              <a:xfrm>
                <a:off x="85438" y="3894461"/>
                <a:ext cx="3387380"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太陽暦</a:t>
                </a:r>
                <a:r>
                  <a:rPr lang="ja-JP" altLang="en-US" sz="1400" b="1" dirty="0">
                    <a:latin typeface="ＭＳ Ｐゴシック" panose="020B0600070205080204" pitchFamily="50" charset="-128"/>
                  </a:rPr>
                  <a:t>（たいようれき） </a:t>
                </a:r>
                <a:r>
                  <a:rPr lang="ja-JP" altLang="en-US" sz="2000" dirty="0">
                    <a:latin typeface="ＭＳ Ｐゴシック" panose="020B0600070205080204" pitchFamily="50" charset="-128"/>
                  </a:rPr>
                  <a:t>：１年を１２月（</a:t>
                </a:r>
                <a:r>
                  <a:rPr lang="en-US" altLang="ja-JP" sz="2000" dirty="0">
                    <a:latin typeface="ＭＳ Ｐゴシック" panose="020B0600070205080204" pitchFamily="50" charset="-128"/>
                  </a:rPr>
                  <a:t>28</a:t>
                </a:r>
                <a:r>
                  <a:rPr lang="ja-JP" altLang="en-US" sz="2000" dirty="0">
                    <a:latin typeface="ＭＳ Ｐゴシック" panose="020B0600070205080204" pitchFamily="50" charset="-128"/>
                  </a:rPr>
                  <a:t>～</a:t>
                </a:r>
                <a:r>
                  <a:rPr lang="en-US" altLang="ja-JP" sz="2000" dirty="0">
                    <a:latin typeface="ＭＳ Ｐゴシック" panose="020B0600070205080204" pitchFamily="50" charset="-128"/>
                  </a:rPr>
                  <a:t>31</a:t>
                </a:r>
                <a:r>
                  <a:rPr lang="ja-JP" altLang="en-US" sz="2000" dirty="0">
                    <a:latin typeface="ＭＳ Ｐゴシック" panose="020B0600070205080204" pitchFamily="50" charset="-128"/>
                  </a:rPr>
                  <a:t>日）とした。１年→</a:t>
                </a:r>
                <a:r>
                  <a:rPr lang="en-US" altLang="ja-JP" sz="2000" dirty="0">
                    <a:latin typeface="ＭＳ Ｐゴシック" panose="020B0600070205080204" pitchFamily="50" charset="-128"/>
                  </a:rPr>
                  <a:t>365.2422</a:t>
                </a:r>
                <a:r>
                  <a:rPr lang="ja-JP" altLang="en-US" sz="2000" dirty="0">
                    <a:latin typeface="ＭＳ Ｐゴシック" panose="020B0600070205080204" pitchFamily="50" charset="-128"/>
                  </a:rPr>
                  <a:t>日</a:t>
                </a:r>
                <a:endParaRPr lang="en-US" altLang="ja-JP" sz="2000" dirty="0">
                  <a:latin typeface="ＭＳ Ｐゴシック" panose="020B0600070205080204" pitchFamily="50" charset="-128"/>
                </a:endParaRPr>
              </a:p>
            </p:txBody>
          </p:sp>
          <p:sp>
            <p:nvSpPr>
              <p:cNvPr id="28" name="矢印: 下 27">
                <a:extLst>
                  <a:ext uri="{FF2B5EF4-FFF2-40B4-BE49-F238E27FC236}">
                    <a16:creationId xmlns:a16="http://schemas.microsoft.com/office/drawing/2014/main" id="{89AF8840-10FC-406B-BDE2-80E4E069922F}"/>
                  </a:ext>
                </a:extLst>
              </p:cNvPr>
              <p:cNvSpPr/>
              <p:nvPr/>
            </p:nvSpPr>
            <p:spPr>
              <a:xfrm>
                <a:off x="1224043" y="3558241"/>
                <a:ext cx="720008" cy="3138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Text Box 5">
                <a:extLst>
                  <a:ext uri="{FF2B5EF4-FFF2-40B4-BE49-F238E27FC236}">
                    <a16:creationId xmlns:a16="http://schemas.microsoft.com/office/drawing/2014/main" id="{352E7DB3-65DF-45FF-A253-9F259F82F299}"/>
                  </a:ext>
                </a:extLst>
              </p:cNvPr>
              <p:cNvSpPr txBox="1">
                <a:spLocks noChangeArrowheads="1"/>
              </p:cNvSpPr>
              <p:nvPr/>
            </p:nvSpPr>
            <p:spPr bwMode="auto">
              <a:xfrm>
                <a:off x="85438" y="5137861"/>
                <a:ext cx="1762023"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西洋（ヨーロッパ、アメリカなど）</a:t>
                </a:r>
                <a:endParaRPr lang="en-US" altLang="ja-JP" sz="2000" dirty="0">
                  <a:latin typeface="ＭＳ Ｐゴシック" panose="020B0600070205080204" pitchFamily="50" charset="-128"/>
                </a:endParaRPr>
              </a:p>
            </p:txBody>
          </p:sp>
          <p:pic>
            <p:nvPicPr>
              <p:cNvPr id="11" name="図 10" descr="マップ&#10;&#10;自動的に生成された説明">
                <a:extLst>
                  <a:ext uri="{FF2B5EF4-FFF2-40B4-BE49-F238E27FC236}">
                    <a16:creationId xmlns:a16="http://schemas.microsoft.com/office/drawing/2014/main" id="{48DF9BC8-81C1-4483-93D5-AAF4EBDFEDBD}"/>
                  </a:ext>
                </a:extLst>
              </p:cNvPr>
              <p:cNvPicPr>
                <a:picLocks noChangeAspect="1"/>
              </p:cNvPicPr>
              <p:nvPr/>
            </p:nvPicPr>
            <p:blipFill rotWithShape="1">
              <a:blip r:embed="rId5">
                <a:extLst>
                  <a:ext uri="{28A0092B-C50C-407E-A947-70E740481C1C}">
                    <a14:useLocalDpi xmlns:a14="http://schemas.microsoft.com/office/drawing/2010/main" val="0"/>
                  </a:ext>
                </a:extLst>
              </a:blip>
              <a:srcRect t="15881" b="21417"/>
              <a:stretch/>
            </p:blipFill>
            <p:spPr>
              <a:xfrm>
                <a:off x="1930247" y="5058576"/>
                <a:ext cx="3898529" cy="1715202"/>
              </a:xfrm>
              <a:prstGeom prst="rect">
                <a:avLst/>
              </a:prstGeom>
            </p:spPr>
          </p:pic>
        </p:grpSp>
        <p:sp>
          <p:nvSpPr>
            <p:cNvPr id="23" name="楕円 22">
              <a:extLst>
                <a:ext uri="{FF2B5EF4-FFF2-40B4-BE49-F238E27FC236}">
                  <a16:creationId xmlns:a16="http://schemas.microsoft.com/office/drawing/2014/main" id="{64E224C6-84B4-48D4-B9C8-8A08976D5D40}"/>
                </a:ext>
              </a:extLst>
            </p:cNvPr>
            <p:cNvSpPr/>
            <p:nvPr/>
          </p:nvSpPr>
          <p:spPr>
            <a:xfrm>
              <a:off x="-102940" y="4799283"/>
              <a:ext cx="3051591" cy="187294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502EC3A1-6BEF-14ED-1EB3-897A29EB55DA}"/>
              </a:ext>
            </a:extLst>
          </p:cNvPr>
          <p:cNvGrpSpPr/>
          <p:nvPr/>
        </p:nvGrpSpPr>
        <p:grpSpPr>
          <a:xfrm>
            <a:off x="2976365" y="3569111"/>
            <a:ext cx="5341200" cy="2575400"/>
            <a:chOff x="2976365" y="3569111"/>
            <a:chExt cx="5341200" cy="2575400"/>
          </a:xfrm>
        </p:grpSpPr>
        <p:sp>
          <p:nvSpPr>
            <p:cNvPr id="9" name="Text Box 5">
              <a:extLst>
                <a:ext uri="{FF2B5EF4-FFF2-40B4-BE49-F238E27FC236}">
                  <a16:creationId xmlns:a16="http://schemas.microsoft.com/office/drawing/2014/main" id="{6C2A5953-1AE1-4BE1-B395-660AB7ED378E}"/>
                </a:ext>
              </a:extLst>
            </p:cNvPr>
            <p:cNvSpPr txBox="1">
              <a:spLocks noChangeArrowheads="1"/>
            </p:cNvSpPr>
            <p:nvPr/>
          </p:nvSpPr>
          <p:spPr bwMode="auto">
            <a:xfrm>
              <a:off x="3814724" y="3907285"/>
              <a:ext cx="3088677"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太陽・太陰暦</a:t>
              </a:r>
              <a:r>
                <a:rPr lang="ja-JP" altLang="en-US" sz="1400" b="1" dirty="0">
                  <a:latin typeface="ＭＳ Ｐゴシック" panose="020B0600070205080204" pitchFamily="50" charset="-128"/>
                </a:rPr>
                <a:t>（たいよう・たいいんれき） </a:t>
              </a:r>
              <a:r>
                <a:rPr lang="ja-JP" altLang="en-US" sz="2000" dirty="0">
                  <a:latin typeface="ＭＳ Ｐゴシック" panose="020B0600070205080204" pitchFamily="50" charset="-128"/>
                </a:rPr>
                <a:t>： 約３年に途中で月を入れる。（うるう月）</a:t>
              </a:r>
              <a:endParaRPr lang="en-US" altLang="ja-JP" sz="2000" dirty="0">
                <a:latin typeface="ＭＳ Ｐゴシック" panose="020B0600070205080204" pitchFamily="50" charset="-128"/>
              </a:endParaRPr>
            </a:p>
          </p:txBody>
        </p:sp>
        <p:sp>
          <p:nvSpPr>
            <p:cNvPr id="29" name="矢印: 下 28">
              <a:extLst>
                <a:ext uri="{FF2B5EF4-FFF2-40B4-BE49-F238E27FC236}">
                  <a16:creationId xmlns:a16="http://schemas.microsoft.com/office/drawing/2014/main" id="{B69802FB-A5C6-4883-8412-69D682943B59}"/>
                </a:ext>
              </a:extLst>
            </p:cNvPr>
            <p:cNvSpPr/>
            <p:nvPr/>
          </p:nvSpPr>
          <p:spPr>
            <a:xfrm>
              <a:off x="4553719" y="3569111"/>
              <a:ext cx="720008" cy="3138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Text Box 5">
              <a:extLst>
                <a:ext uri="{FF2B5EF4-FFF2-40B4-BE49-F238E27FC236}">
                  <a16:creationId xmlns:a16="http://schemas.microsoft.com/office/drawing/2014/main" id="{A1D109E9-83BA-4E9C-8999-FD1E0AE9D00A}"/>
                </a:ext>
              </a:extLst>
            </p:cNvPr>
            <p:cNvSpPr txBox="1">
              <a:spLocks noChangeArrowheads="1"/>
            </p:cNvSpPr>
            <p:nvPr/>
          </p:nvSpPr>
          <p:spPr bwMode="auto">
            <a:xfrm>
              <a:off x="6173345" y="5062617"/>
              <a:ext cx="2144220" cy="1015663"/>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東洋（日本や中国など）で昔から利用</a:t>
              </a:r>
              <a:endParaRPr lang="en-US" altLang="ja-JP" sz="2000" dirty="0">
                <a:latin typeface="ＭＳ Ｐゴシック" panose="020B0600070205080204" pitchFamily="50" charset="-128"/>
              </a:endParaRPr>
            </a:p>
          </p:txBody>
        </p:sp>
        <p:sp>
          <p:nvSpPr>
            <p:cNvPr id="24" name="楕円 23">
              <a:extLst>
                <a:ext uri="{FF2B5EF4-FFF2-40B4-BE49-F238E27FC236}">
                  <a16:creationId xmlns:a16="http://schemas.microsoft.com/office/drawing/2014/main" id="{556CA245-958F-49D3-92E0-48E64005CED2}"/>
                </a:ext>
              </a:extLst>
            </p:cNvPr>
            <p:cNvSpPr/>
            <p:nvPr/>
          </p:nvSpPr>
          <p:spPr>
            <a:xfrm>
              <a:off x="2976365" y="5439542"/>
              <a:ext cx="909835" cy="704969"/>
            </a:xfrm>
            <a:prstGeom prst="ellipse">
              <a:avLst/>
            </a:prstGeom>
            <a:noFill/>
            <a:ln w="34925">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BB8E0A2D-B9A7-4389-BF38-625F55EA87C8}"/>
                </a:ext>
              </a:extLst>
            </p:cNvPr>
            <p:cNvCxnSpPr>
              <a:endCxn id="24" idx="6"/>
            </p:cNvCxnSpPr>
            <p:nvPr/>
          </p:nvCxnSpPr>
          <p:spPr>
            <a:xfrm flipH="1">
              <a:off x="3886200" y="5690172"/>
              <a:ext cx="2287145" cy="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Rectangle 2">
            <a:extLst>
              <a:ext uri="{FF2B5EF4-FFF2-40B4-BE49-F238E27FC236}">
                <a16:creationId xmlns:a16="http://schemas.microsoft.com/office/drawing/2014/main" id="{5BDEDBD5-D8E0-48C6-8603-826021C6AD56}"/>
              </a:ext>
            </a:extLst>
          </p:cNvPr>
          <p:cNvSpPr>
            <a:spLocks noChangeArrowheads="1"/>
          </p:cNvSpPr>
          <p:nvPr/>
        </p:nvSpPr>
        <p:spPr bwMode="gray">
          <a:xfrm>
            <a:off x="11452" y="23019"/>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ねん　　　やく　　　　　　　　　にち　　の　わけ　　　　かた　　　　　</a:t>
            </a:r>
          </a:p>
        </p:txBody>
      </p:sp>
      <p:grpSp>
        <p:nvGrpSpPr>
          <p:cNvPr id="12" name="グループ化 11">
            <a:extLst>
              <a:ext uri="{FF2B5EF4-FFF2-40B4-BE49-F238E27FC236}">
                <a16:creationId xmlns:a16="http://schemas.microsoft.com/office/drawing/2014/main" id="{BDC76D42-B1A2-F612-A68E-034335465F99}"/>
              </a:ext>
            </a:extLst>
          </p:cNvPr>
          <p:cNvGrpSpPr/>
          <p:nvPr/>
        </p:nvGrpSpPr>
        <p:grpSpPr>
          <a:xfrm>
            <a:off x="100526" y="139230"/>
            <a:ext cx="8903783" cy="2273839"/>
            <a:chOff x="100526" y="139230"/>
            <a:chExt cx="8903783" cy="2273839"/>
          </a:xfrm>
        </p:grpSpPr>
        <p:grpSp>
          <p:nvGrpSpPr>
            <p:cNvPr id="4" name="グループ化 3">
              <a:extLst>
                <a:ext uri="{FF2B5EF4-FFF2-40B4-BE49-F238E27FC236}">
                  <a16:creationId xmlns:a16="http://schemas.microsoft.com/office/drawing/2014/main" id="{B7970844-FC6F-672C-0F60-F6EE7CBD8523}"/>
                </a:ext>
              </a:extLst>
            </p:cNvPr>
            <p:cNvGrpSpPr/>
            <p:nvPr/>
          </p:nvGrpSpPr>
          <p:grpSpPr>
            <a:xfrm>
              <a:off x="100526" y="1349549"/>
              <a:ext cx="6315372" cy="1063520"/>
              <a:chOff x="100526" y="1349549"/>
              <a:chExt cx="6315372" cy="1063520"/>
            </a:xfrm>
          </p:grpSpPr>
          <p:sp>
            <p:nvSpPr>
              <p:cNvPr id="6" name="Text Box 5">
                <a:extLst>
                  <a:ext uri="{FF2B5EF4-FFF2-40B4-BE49-F238E27FC236}">
                    <a16:creationId xmlns:a16="http://schemas.microsoft.com/office/drawing/2014/main" id="{EB417918-5A11-4E39-8092-D1A76D4459A8}"/>
                  </a:ext>
                </a:extLst>
              </p:cNvPr>
              <p:cNvSpPr txBox="1">
                <a:spLocks noChangeArrowheads="1"/>
              </p:cNvSpPr>
              <p:nvPr/>
            </p:nvSpPr>
            <p:spPr bwMode="auto">
              <a:xfrm>
                <a:off x="100526" y="1705183"/>
                <a:ext cx="6315372"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数えやすい区切りとして</a:t>
                </a:r>
                <a:r>
                  <a:rPr lang="ja-JP" altLang="en-US" sz="2000" b="1" dirty="0">
                    <a:latin typeface="ＭＳ Ｐゴシック" panose="020B0600070205080204" pitchFamily="50" charset="-128"/>
                  </a:rPr>
                  <a:t>月</a:t>
                </a:r>
                <a:r>
                  <a:rPr lang="ja-JP" altLang="en-US" sz="2000" dirty="0">
                    <a:latin typeface="ＭＳ Ｐゴシック" panose="020B0600070205080204" pitchFamily="50" charset="-128"/>
                  </a:rPr>
                  <a:t>を利用した（約</a:t>
                </a:r>
                <a:r>
                  <a:rPr lang="en-US" altLang="ja-JP" sz="2000" dirty="0">
                    <a:latin typeface="ＭＳ Ｐゴシック" panose="020B0600070205080204" pitchFamily="50" charset="-128"/>
                  </a:rPr>
                  <a:t>29</a:t>
                </a:r>
                <a:r>
                  <a:rPr lang="ja-JP" altLang="en-US" sz="2000" dirty="0">
                    <a:latin typeface="ＭＳ Ｐゴシック" panose="020B0600070205080204" pitchFamily="50" charset="-128"/>
                  </a:rPr>
                  <a:t>～</a:t>
                </a:r>
                <a:r>
                  <a:rPr lang="en-US" altLang="ja-JP" sz="2000" dirty="0">
                    <a:latin typeface="ＭＳ Ｐゴシック" panose="020B0600070205080204" pitchFamily="50" charset="-128"/>
                  </a:rPr>
                  <a:t>30</a:t>
                </a:r>
                <a:r>
                  <a:rPr lang="ja-JP" altLang="en-US" sz="2000" dirty="0">
                    <a:latin typeface="ＭＳ Ｐゴシック" panose="020B0600070205080204" pitchFamily="50" charset="-128"/>
                  </a:rPr>
                  <a:t>日）→「こよみ」：太陰暦</a:t>
                </a:r>
                <a:r>
                  <a:rPr lang="ja-JP" altLang="en-US" sz="1600" b="1" dirty="0">
                    <a:latin typeface="ＭＳ Ｐゴシック" panose="020B0600070205080204" pitchFamily="50" charset="-128"/>
                  </a:rPr>
                  <a:t>（たいいんれき）</a:t>
                </a:r>
                <a:r>
                  <a:rPr lang="ja-JP" altLang="en-US" sz="2000" dirty="0">
                    <a:latin typeface="ＭＳ Ｐゴシック" panose="020B0600070205080204" pitchFamily="50" charset="-128"/>
                  </a:rPr>
                  <a:t>のはじまり　</a:t>
                </a:r>
                <a:endParaRPr lang="en-US" altLang="ja-JP" sz="2000" dirty="0">
                  <a:latin typeface="ＭＳ Ｐゴシック" panose="020B0600070205080204" pitchFamily="50" charset="-128"/>
                </a:endParaRPr>
              </a:p>
            </p:txBody>
          </p:sp>
          <p:sp>
            <p:nvSpPr>
              <p:cNvPr id="14" name="矢印: 下 13">
                <a:extLst>
                  <a:ext uri="{FF2B5EF4-FFF2-40B4-BE49-F238E27FC236}">
                    <a16:creationId xmlns:a16="http://schemas.microsoft.com/office/drawing/2014/main" id="{BA419EBE-7E8F-4571-A802-52613F54213D}"/>
                  </a:ext>
                </a:extLst>
              </p:cNvPr>
              <p:cNvSpPr/>
              <p:nvPr/>
            </p:nvSpPr>
            <p:spPr>
              <a:xfrm>
                <a:off x="2873424" y="1349549"/>
                <a:ext cx="720008" cy="3138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 name="グループ化 9">
              <a:extLst>
                <a:ext uri="{FF2B5EF4-FFF2-40B4-BE49-F238E27FC236}">
                  <a16:creationId xmlns:a16="http://schemas.microsoft.com/office/drawing/2014/main" id="{DFBAEF95-69BD-2775-56B2-2254C880BB01}"/>
                </a:ext>
              </a:extLst>
            </p:cNvPr>
            <p:cNvGrpSpPr/>
            <p:nvPr/>
          </p:nvGrpSpPr>
          <p:grpSpPr>
            <a:xfrm>
              <a:off x="6742703" y="139230"/>
              <a:ext cx="2261606" cy="2171600"/>
              <a:chOff x="6742703" y="139230"/>
              <a:chExt cx="2261606" cy="2171600"/>
            </a:xfrm>
          </p:grpSpPr>
          <p:pic>
            <p:nvPicPr>
              <p:cNvPr id="17" name="図 16" descr="図形, 円&#10;&#10;自動的に生成された説明">
                <a:extLst>
                  <a:ext uri="{FF2B5EF4-FFF2-40B4-BE49-F238E27FC236}">
                    <a16:creationId xmlns:a16="http://schemas.microsoft.com/office/drawing/2014/main" id="{DA49C69E-CD4A-4B97-858C-B4EC0FAA5A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3401" y="166022"/>
                <a:ext cx="1950015" cy="1950015"/>
              </a:xfrm>
              <a:prstGeom prst="rect">
                <a:avLst/>
              </a:prstGeom>
            </p:spPr>
          </p:pic>
          <p:sp>
            <p:nvSpPr>
              <p:cNvPr id="2" name="円弧 1">
                <a:extLst>
                  <a:ext uri="{FF2B5EF4-FFF2-40B4-BE49-F238E27FC236}">
                    <a16:creationId xmlns:a16="http://schemas.microsoft.com/office/drawing/2014/main" id="{9E98E22E-D975-4953-AA24-CC030B313D15}"/>
                  </a:ext>
                </a:extLst>
              </p:cNvPr>
              <p:cNvSpPr/>
              <p:nvPr/>
            </p:nvSpPr>
            <p:spPr>
              <a:xfrm rot="16858595">
                <a:off x="6787706" y="94227"/>
                <a:ext cx="2171600" cy="2261606"/>
              </a:xfrm>
              <a:prstGeom prst="arc">
                <a:avLst>
                  <a:gd name="adj1" fmla="val 16200000"/>
                  <a:gd name="adj2" fmla="val 15184216"/>
                </a:avLst>
              </a:prstGeom>
              <a:noFill/>
              <a:ln w="41275">
                <a:solidFill>
                  <a:srgbClr val="92D050"/>
                </a:solidFill>
                <a:headEnd w="lg" len="lg"/>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6010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lstStyle/>
          <a:p>
            <a:pPr eaLnBrk="1" hangingPunct="1"/>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54174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68966"/>
            <a:ext cx="7772400" cy="720725"/>
          </a:xfrm>
        </p:spPr>
        <p:txBody>
          <a:bodyPr/>
          <a:lstStyle/>
          <a:p>
            <a:pPr eaLnBrk="1" hangingPunct="1"/>
            <a:r>
              <a:rPr lang="ja-JP" altLang="en-US" sz="3200" dirty="0">
                <a:ea typeface="ＭＳ Ｐゴシック" panose="020B0600070205080204" pitchFamily="50" charset="-128"/>
              </a:rPr>
              <a:t>角度計算（北緯</a:t>
            </a:r>
            <a:r>
              <a:rPr lang="en-US" altLang="ja-JP" sz="3200" dirty="0">
                <a:ea typeface="ＭＳ Ｐゴシック" panose="020B0600070205080204" pitchFamily="50" charset="-128"/>
              </a:rPr>
              <a:t>35</a:t>
            </a:r>
            <a:r>
              <a:rPr lang="ja-JP" altLang="en-US" sz="3200">
                <a:ea typeface="ＭＳ Ｐゴシック" panose="020B0600070205080204" pitchFamily="50" charset="-128"/>
              </a:rPr>
              <a:t>度）</a:t>
            </a:r>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graphicFrame>
        <p:nvGraphicFramePr>
          <p:cNvPr id="2" name="表 3">
            <a:extLst>
              <a:ext uri="{FF2B5EF4-FFF2-40B4-BE49-F238E27FC236}">
                <a16:creationId xmlns:a16="http://schemas.microsoft.com/office/drawing/2014/main" id="{D41EB992-19B6-59C6-4242-A40940825D35}"/>
              </a:ext>
            </a:extLst>
          </p:cNvPr>
          <p:cNvGraphicFramePr>
            <a:graphicFrameLocks noGrp="1"/>
          </p:cNvGraphicFramePr>
          <p:nvPr>
            <p:extLst>
              <p:ext uri="{D42A27DB-BD31-4B8C-83A1-F6EECF244321}">
                <p14:modId xmlns:p14="http://schemas.microsoft.com/office/powerpoint/2010/main" val="3190777533"/>
              </p:ext>
            </p:extLst>
          </p:nvPr>
        </p:nvGraphicFramePr>
        <p:xfrm>
          <a:off x="1524000" y="1397000"/>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44551817"/>
                    </a:ext>
                  </a:extLst>
                </a:gridCol>
                <a:gridCol w="2032000">
                  <a:extLst>
                    <a:ext uri="{9D8B030D-6E8A-4147-A177-3AD203B41FA5}">
                      <a16:colId xmlns:a16="http://schemas.microsoft.com/office/drawing/2014/main" val="221355141"/>
                    </a:ext>
                  </a:extLst>
                </a:gridCol>
                <a:gridCol w="2032000">
                  <a:extLst>
                    <a:ext uri="{9D8B030D-6E8A-4147-A177-3AD203B41FA5}">
                      <a16:colId xmlns:a16="http://schemas.microsoft.com/office/drawing/2014/main" val="3296575892"/>
                    </a:ext>
                  </a:extLst>
                </a:gridCol>
              </a:tblGrid>
              <a:tr h="370840">
                <a:tc>
                  <a:txBody>
                    <a:bodyPr/>
                    <a:lstStyle/>
                    <a:p>
                      <a:r>
                        <a:rPr kumimoji="1" lang="ja-JP" altLang="en-US" dirty="0"/>
                        <a:t>角度計算　　３５度　</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344681266"/>
                  </a:ext>
                </a:extLst>
              </a:tr>
              <a:tr h="370840">
                <a:tc>
                  <a:txBody>
                    <a:bodyPr/>
                    <a:lstStyle/>
                    <a:p>
                      <a:r>
                        <a:rPr kumimoji="1" lang="ja-JP" altLang="en-US" dirty="0"/>
                        <a:t>底辺（底面）</a:t>
                      </a:r>
                    </a:p>
                  </a:txBody>
                  <a:tcPr/>
                </a:tc>
                <a:tc>
                  <a:txBody>
                    <a:bodyPr/>
                    <a:lstStyle/>
                    <a:p>
                      <a:r>
                        <a:rPr kumimoji="1" lang="ja-JP" altLang="en-US" dirty="0"/>
                        <a:t>側面（高さ）</a:t>
                      </a:r>
                    </a:p>
                  </a:txBody>
                  <a:tcPr/>
                </a:tc>
                <a:tc>
                  <a:txBody>
                    <a:bodyPr/>
                    <a:lstStyle/>
                    <a:p>
                      <a:endParaRPr kumimoji="1" lang="ja-JP" altLang="en-US" dirty="0"/>
                    </a:p>
                  </a:txBody>
                  <a:tcPr/>
                </a:tc>
                <a:extLst>
                  <a:ext uri="{0D108BD9-81ED-4DB2-BD59-A6C34878D82A}">
                    <a16:rowId xmlns:a16="http://schemas.microsoft.com/office/drawing/2014/main" val="278241978"/>
                  </a:ext>
                </a:extLst>
              </a:tr>
              <a:tr h="370840">
                <a:tc>
                  <a:txBody>
                    <a:bodyPr/>
                    <a:lstStyle/>
                    <a:p>
                      <a:r>
                        <a:rPr kumimoji="1" lang="en-US" altLang="ja-JP" dirty="0"/>
                        <a:t>60</a:t>
                      </a:r>
                      <a:endParaRPr kumimoji="1" lang="ja-JP" altLang="en-US" dirty="0"/>
                    </a:p>
                  </a:txBody>
                  <a:tcPr/>
                </a:tc>
                <a:tc>
                  <a:txBody>
                    <a:bodyPr/>
                    <a:lstStyle/>
                    <a:p>
                      <a:r>
                        <a:rPr kumimoji="1" lang="en-US" altLang="ja-JP" dirty="0"/>
                        <a:t>42</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705929084"/>
                  </a:ext>
                </a:extLst>
              </a:tr>
              <a:tr h="370840">
                <a:tc>
                  <a:txBody>
                    <a:bodyPr/>
                    <a:lstStyle/>
                    <a:p>
                      <a:r>
                        <a:rPr kumimoji="1" lang="en-US" altLang="ja-JP" dirty="0"/>
                        <a:t>65</a:t>
                      </a:r>
                      <a:endParaRPr kumimoji="1" lang="ja-JP" altLang="en-US" dirty="0"/>
                    </a:p>
                  </a:txBody>
                  <a:tcPr/>
                </a:tc>
                <a:tc>
                  <a:txBody>
                    <a:bodyPr/>
                    <a:lstStyle/>
                    <a:p>
                      <a:r>
                        <a:rPr kumimoji="1" lang="en-US" altLang="ja-JP" dirty="0"/>
                        <a:t>45</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286496835"/>
                  </a:ext>
                </a:extLst>
              </a:tr>
              <a:tr h="370840">
                <a:tc>
                  <a:txBody>
                    <a:bodyPr/>
                    <a:lstStyle/>
                    <a:p>
                      <a:r>
                        <a:rPr kumimoji="1" lang="en-US" altLang="ja-JP" dirty="0"/>
                        <a:t>70</a:t>
                      </a:r>
                      <a:endParaRPr kumimoji="1" lang="ja-JP" altLang="en-US" dirty="0"/>
                    </a:p>
                  </a:txBody>
                  <a:tcPr/>
                </a:tc>
                <a:tc>
                  <a:txBody>
                    <a:bodyPr/>
                    <a:lstStyle/>
                    <a:p>
                      <a:r>
                        <a:rPr kumimoji="1" lang="en-US" altLang="ja-JP" dirty="0"/>
                        <a:t>49</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851804409"/>
                  </a:ext>
                </a:extLst>
              </a:tr>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664863337"/>
                  </a:ext>
                </a:extLst>
              </a:tr>
            </a:tbl>
          </a:graphicData>
        </a:graphic>
      </p:graphicFrame>
    </p:spTree>
    <p:extLst>
      <p:ext uri="{BB962C8B-B14F-4D97-AF65-F5344CB8AC3E}">
        <p14:creationId xmlns:p14="http://schemas.microsoft.com/office/powerpoint/2010/main" val="251203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105102"/>
            <a:ext cx="7772400" cy="720725"/>
          </a:xfrm>
        </p:spPr>
        <p:txBody>
          <a:bodyPr/>
          <a:lstStyle/>
          <a:p>
            <a:pPr eaLnBrk="1" hangingPunct="1"/>
            <a:r>
              <a:rPr lang="ja-JP" altLang="en-US" sz="3200" dirty="0">
                <a:ea typeface="ＭＳ Ｐゴシック" panose="020B0600070205080204" pitchFamily="50" charset="-128"/>
              </a:rPr>
              <a:t>うるう月をどのようにいれるか？</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grpSp>
        <p:nvGrpSpPr>
          <p:cNvPr id="2" name="グループ化 1">
            <a:extLst>
              <a:ext uri="{FF2B5EF4-FFF2-40B4-BE49-F238E27FC236}">
                <a16:creationId xmlns:a16="http://schemas.microsoft.com/office/drawing/2014/main" id="{EAE33F36-1351-24E1-6669-B089EB5FD55D}"/>
              </a:ext>
            </a:extLst>
          </p:cNvPr>
          <p:cNvGrpSpPr/>
          <p:nvPr/>
        </p:nvGrpSpPr>
        <p:grpSpPr>
          <a:xfrm>
            <a:off x="-67565" y="758373"/>
            <a:ext cx="3157161" cy="1680224"/>
            <a:chOff x="-67565" y="758373"/>
            <a:chExt cx="3157161" cy="1680224"/>
          </a:xfrm>
        </p:grpSpPr>
        <p:sp>
          <p:nvSpPr>
            <p:cNvPr id="10" name="Text Box 5">
              <a:extLst>
                <a:ext uri="{FF2B5EF4-FFF2-40B4-BE49-F238E27FC236}">
                  <a16:creationId xmlns:a16="http://schemas.microsoft.com/office/drawing/2014/main" id="{CC10CD7F-1F53-45E9-8B32-072F2F4A0163}"/>
                </a:ext>
              </a:extLst>
            </p:cNvPr>
            <p:cNvSpPr txBox="1">
              <a:spLocks noChangeArrowheads="1"/>
            </p:cNvSpPr>
            <p:nvPr/>
          </p:nvSpPr>
          <p:spPr bwMode="auto">
            <a:xfrm>
              <a:off x="56648" y="1269046"/>
              <a:ext cx="3032948" cy="11695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１年を１２月（</a:t>
              </a:r>
              <a:r>
                <a:rPr lang="en-US" altLang="ja-JP" sz="2000" dirty="0">
                  <a:latin typeface="ＭＳ Ｐゴシック" panose="020B0600070205080204" pitchFamily="50" charset="-128"/>
                </a:rPr>
                <a:t>28</a:t>
              </a:r>
              <a:r>
                <a:rPr lang="ja-JP" altLang="en-US" sz="2000" dirty="0">
                  <a:latin typeface="ＭＳ Ｐゴシック" panose="020B0600070205080204" pitchFamily="50" charset="-128"/>
                </a:rPr>
                <a:t>～</a:t>
              </a:r>
              <a:r>
                <a:rPr lang="en-US" altLang="ja-JP" sz="2000" dirty="0">
                  <a:latin typeface="ＭＳ Ｐゴシック" panose="020B0600070205080204" pitchFamily="50" charset="-128"/>
                </a:rPr>
                <a:t>31</a:t>
              </a:r>
              <a:r>
                <a:rPr lang="ja-JP" altLang="en-US" sz="2000" dirty="0">
                  <a:latin typeface="ＭＳ Ｐゴシック" panose="020B0600070205080204" pitchFamily="50" charset="-128"/>
                </a:rPr>
                <a:t>日）で区切りとした。</a:t>
              </a:r>
              <a:endParaRPr lang="en-US" altLang="ja-JP" sz="2000" dirty="0">
                <a:latin typeface="ＭＳ Ｐゴシック" panose="020B0600070205080204" pitchFamily="50" charset="-128"/>
              </a:endParaRPr>
            </a:p>
            <a:p>
              <a:pPr marL="85725" indent="-85725" eaLnBrk="1" hangingPunct="1">
                <a:spcBef>
                  <a:spcPct val="50000"/>
                </a:spcBef>
              </a:pPr>
              <a:r>
                <a:rPr lang="ja-JP" altLang="en-US" sz="2000" dirty="0">
                  <a:latin typeface="ＭＳ Ｐゴシック" panose="020B0600070205080204" pitchFamily="50" charset="-128"/>
                </a:rPr>
                <a:t>１日→</a:t>
              </a:r>
              <a:r>
                <a:rPr lang="en-US" altLang="ja-JP" sz="2000" dirty="0">
                  <a:latin typeface="ＭＳ Ｐゴシック" panose="020B0600070205080204" pitchFamily="50" charset="-128"/>
                </a:rPr>
                <a:t>365.2422</a:t>
              </a:r>
              <a:r>
                <a:rPr lang="ja-JP" altLang="en-US" sz="2000" dirty="0">
                  <a:latin typeface="ＭＳ Ｐゴシック" panose="020B0600070205080204" pitchFamily="50" charset="-128"/>
                </a:rPr>
                <a:t>日</a:t>
              </a:r>
              <a:endParaRPr lang="en-US" altLang="ja-JP" sz="2000" dirty="0">
                <a:latin typeface="ＭＳ Ｐゴシック" panose="020B0600070205080204" pitchFamily="50" charset="-128"/>
              </a:endParaRPr>
            </a:p>
          </p:txBody>
        </p:sp>
        <p:sp>
          <p:nvSpPr>
            <p:cNvPr id="11" name="Text Box 5">
              <a:extLst>
                <a:ext uri="{FF2B5EF4-FFF2-40B4-BE49-F238E27FC236}">
                  <a16:creationId xmlns:a16="http://schemas.microsoft.com/office/drawing/2014/main" id="{F7069A77-FC6E-46C2-98B4-567CB4969C76}"/>
                </a:ext>
              </a:extLst>
            </p:cNvPr>
            <p:cNvSpPr txBox="1">
              <a:spLocks noChangeArrowheads="1"/>
            </p:cNvSpPr>
            <p:nvPr/>
          </p:nvSpPr>
          <p:spPr bwMode="auto">
            <a:xfrm>
              <a:off x="-67565" y="758373"/>
              <a:ext cx="3157161"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b="1" dirty="0">
                  <a:latin typeface="ＭＳ Ｐゴシック" panose="020B0600070205080204" pitchFamily="50" charset="-128"/>
                </a:rPr>
                <a:t>１．</a:t>
              </a:r>
              <a:r>
                <a:rPr lang="ja-JP" altLang="en-US" sz="2800" b="1" dirty="0">
                  <a:latin typeface="ＭＳ Ｐゴシック" panose="020B0600070205080204" pitchFamily="50" charset="-128"/>
                </a:rPr>
                <a:t>太陽暦　</a:t>
              </a:r>
              <a:r>
                <a:rPr lang="ja-JP" altLang="en-US" sz="1400" b="1" dirty="0">
                  <a:latin typeface="ＭＳ Ｐゴシック" panose="020B0600070205080204" pitchFamily="50" charset="-128"/>
                </a:rPr>
                <a:t>たいようれき</a:t>
              </a:r>
              <a:endParaRPr lang="en-US" altLang="ja-JP" sz="1400" b="1" dirty="0">
                <a:latin typeface="ＭＳ Ｐゴシック" panose="020B0600070205080204" pitchFamily="50" charset="-128"/>
              </a:endParaRPr>
            </a:p>
          </p:txBody>
        </p:sp>
      </p:grpSp>
      <p:grpSp>
        <p:nvGrpSpPr>
          <p:cNvPr id="5" name="グループ化 4">
            <a:extLst>
              <a:ext uri="{FF2B5EF4-FFF2-40B4-BE49-F238E27FC236}">
                <a16:creationId xmlns:a16="http://schemas.microsoft.com/office/drawing/2014/main" id="{F14E4017-13F5-B8DF-C273-C0BDB5C94281}"/>
              </a:ext>
            </a:extLst>
          </p:cNvPr>
          <p:cNvGrpSpPr/>
          <p:nvPr/>
        </p:nvGrpSpPr>
        <p:grpSpPr>
          <a:xfrm>
            <a:off x="125889" y="2440662"/>
            <a:ext cx="7120604" cy="749560"/>
            <a:chOff x="125889" y="2440662"/>
            <a:chExt cx="7120604" cy="749560"/>
          </a:xfrm>
        </p:grpSpPr>
        <p:sp>
          <p:nvSpPr>
            <p:cNvPr id="14" name="Text Box 5">
              <a:extLst>
                <a:ext uri="{FF2B5EF4-FFF2-40B4-BE49-F238E27FC236}">
                  <a16:creationId xmlns:a16="http://schemas.microsoft.com/office/drawing/2014/main" id="{3962413B-24B7-48A6-866E-2F50C168CB97}"/>
                </a:ext>
              </a:extLst>
            </p:cNvPr>
            <p:cNvSpPr txBox="1">
              <a:spLocks noChangeArrowheads="1"/>
            </p:cNvSpPr>
            <p:nvPr/>
          </p:nvSpPr>
          <p:spPr bwMode="auto">
            <a:xfrm>
              <a:off x="125889" y="2790112"/>
              <a:ext cx="7120604"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太陽暦と太陰暦がうまく合わせる方法は？：約</a:t>
              </a:r>
              <a:r>
                <a:rPr lang="en-US" altLang="ja-JP" sz="2000" b="1" dirty="0">
                  <a:latin typeface="ＭＳ Ｐゴシック" panose="020B0600070205080204" pitchFamily="50" charset="-128"/>
                </a:rPr>
                <a:t>6939</a:t>
              </a:r>
              <a:r>
                <a:rPr lang="ja-JP" altLang="en-US" sz="2000" dirty="0">
                  <a:latin typeface="ＭＳ Ｐゴシック" panose="020B0600070205080204" pitchFamily="50" charset="-128"/>
                </a:rPr>
                <a:t>日がポイント</a:t>
              </a:r>
              <a:endParaRPr lang="en-US" altLang="ja-JP" sz="2000" dirty="0">
                <a:latin typeface="ＭＳ Ｐゴシック" panose="020B0600070205080204" pitchFamily="50" charset="-128"/>
              </a:endParaRPr>
            </a:p>
          </p:txBody>
        </p:sp>
        <p:sp>
          <p:nvSpPr>
            <p:cNvPr id="16" name="矢印: 右 15">
              <a:extLst>
                <a:ext uri="{FF2B5EF4-FFF2-40B4-BE49-F238E27FC236}">
                  <a16:creationId xmlns:a16="http://schemas.microsoft.com/office/drawing/2014/main" id="{31BD1EAD-3FE6-4523-A14B-362927C39F38}"/>
                </a:ext>
              </a:extLst>
            </p:cNvPr>
            <p:cNvSpPr/>
            <p:nvPr/>
          </p:nvSpPr>
          <p:spPr>
            <a:xfrm rot="5400000">
              <a:off x="1479062" y="2348407"/>
              <a:ext cx="339285"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194760C0-5E20-4FFF-BBDC-A95D3797EEB7}"/>
                </a:ext>
              </a:extLst>
            </p:cNvPr>
            <p:cNvSpPr/>
            <p:nvPr/>
          </p:nvSpPr>
          <p:spPr>
            <a:xfrm rot="5400000">
              <a:off x="4991854" y="2375054"/>
              <a:ext cx="339285"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701ECCC4-847D-A583-D204-CB441D40C504}"/>
              </a:ext>
            </a:extLst>
          </p:cNvPr>
          <p:cNvGrpSpPr/>
          <p:nvPr/>
        </p:nvGrpSpPr>
        <p:grpSpPr>
          <a:xfrm>
            <a:off x="161951" y="3253293"/>
            <a:ext cx="2927645" cy="1097535"/>
            <a:chOff x="161951" y="3253293"/>
            <a:chExt cx="2927645" cy="1097535"/>
          </a:xfrm>
        </p:grpSpPr>
        <p:sp>
          <p:nvSpPr>
            <p:cNvPr id="12" name="Text Box 5">
              <a:extLst>
                <a:ext uri="{FF2B5EF4-FFF2-40B4-BE49-F238E27FC236}">
                  <a16:creationId xmlns:a16="http://schemas.microsoft.com/office/drawing/2014/main" id="{1B199C5A-81F5-4C4B-BCE2-ED522BE32FAE}"/>
                </a:ext>
              </a:extLst>
            </p:cNvPr>
            <p:cNvSpPr txBox="1">
              <a:spLocks noChangeArrowheads="1"/>
            </p:cNvSpPr>
            <p:nvPr/>
          </p:nvSpPr>
          <p:spPr bwMode="auto">
            <a:xfrm>
              <a:off x="161951" y="3642942"/>
              <a:ext cx="2927645"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en-US" altLang="ja-JP" sz="2000" dirty="0">
                  <a:latin typeface="ＭＳ Ｐゴシック" panose="020B0600070205080204" pitchFamily="50" charset="-128"/>
                </a:rPr>
                <a:t>365.2422×19</a:t>
              </a:r>
              <a:r>
                <a:rPr lang="ja-JP" altLang="en-US" sz="2000" dirty="0">
                  <a:latin typeface="ＭＳ Ｐゴシック" panose="020B0600070205080204" pitchFamily="50" charset="-128"/>
                </a:rPr>
                <a:t>＝</a:t>
              </a:r>
              <a:r>
                <a:rPr lang="en-US" altLang="ja-JP" sz="2000" b="1" dirty="0">
                  <a:latin typeface="ＭＳ Ｐゴシック" panose="020B0600070205080204" pitchFamily="50" charset="-128"/>
                </a:rPr>
                <a:t>6939</a:t>
              </a:r>
              <a:r>
                <a:rPr lang="en-US" altLang="ja-JP" sz="2000" dirty="0">
                  <a:latin typeface="ＭＳ Ｐゴシック" panose="020B0600070205080204" pitchFamily="50" charset="-128"/>
                </a:rPr>
                <a:t>.6018</a:t>
              </a:r>
              <a:r>
                <a:rPr lang="ja-JP" altLang="en-US" sz="2000" dirty="0">
                  <a:latin typeface="ＭＳ Ｐゴシック" panose="020B0600070205080204" pitchFamily="50" charset="-128"/>
                </a:rPr>
                <a:t>日　</a:t>
              </a:r>
              <a:endParaRPr lang="en-US" altLang="ja-JP" sz="2000" dirty="0">
                <a:latin typeface="ＭＳ Ｐゴシック" panose="020B0600070205080204" pitchFamily="50" charset="-128"/>
              </a:endParaRPr>
            </a:p>
          </p:txBody>
        </p:sp>
        <p:sp>
          <p:nvSpPr>
            <p:cNvPr id="18" name="矢印: 右 17">
              <a:extLst>
                <a:ext uri="{FF2B5EF4-FFF2-40B4-BE49-F238E27FC236}">
                  <a16:creationId xmlns:a16="http://schemas.microsoft.com/office/drawing/2014/main" id="{96E4A01A-15C4-4BAE-A6B1-6299606377E9}"/>
                </a:ext>
              </a:extLst>
            </p:cNvPr>
            <p:cNvSpPr/>
            <p:nvPr/>
          </p:nvSpPr>
          <p:spPr>
            <a:xfrm rot="5400000">
              <a:off x="1479062" y="3161038"/>
              <a:ext cx="339285"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 name="グループ化 8">
            <a:extLst>
              <a:ext uri="{FF2B5EF4-FFF2-40B4-BE49-F238E27FC236}">
                <a16:creationId xmlns:a16="http://schemas.microsoft.com/office/drawing/2014/main" id="{1041A33B-23B0-6375-A3EA-3BD3C1B3DB1A}"/>
              </a:ext>
            </a:extLst>
          </p:cNvPr>
          <p:cNvGrpSpPr/>
          <p:nvPr/>
        </p:nvGrpSpPr>
        <p:grpSpPr>
          <a:xfrm>
            <a:off x="3305343" y="3245062"/>
            <a:ext cx="5046699" cy="1767486"/>
            <a:chOff x="3305343" y="3245062"/>
            <a:chExt cx="5046699" cy="1767486"/>
          </a:xfrm>
        </p:grpSpPr>
        <p:sp>
          <p:nvSpPr>
            <p:cNvPr id="15" name="Text Box 5">
              <a:extLst>
                <a:ext uri="{FF2B5EF4-FFF2-40B4-BE49-F238E27FC236}">
                  <a16:creationId xmlns:a16="http://schemas.microsoft.com/office/drawing/2014/main" id="{F2A6D59B-17AB-46FE-8695-791C843CCEA8}"/>
                </a:ext>
              </a:extLst>
            </p:cNvPr>
            <p:cNvSpPr txBox="1">
              <a:spLocks noChangeArrowheads="1"/>
            </p:cNvSpPr>
            <p:nvPr/>
          </p:nvSpPr>
          <p:spPr bwMode="auto">
            <a:xfrm>
              <a:off x="3305343" y="3642942"/>
              <a:ext cx="5046699" cy="136960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en-US" altLang="ja-JP" sz="2000" dirty="0">
                  <a:latin typeface="ＭＳ Ｐゴシック" panose="020B0600070205080204" pitchFamily="50" charset="-128"/>
                </a:rPr>
                <a:t>29.53085×【</a:t>
              </a:r>
              <a:r>
                <a:rPr lang="ja-JP" altLang="en-US" sz="2000" dirty="0">
                  <a:latin typeface="ＭＳ Ｐゴシック" panose="020B0600070205080204" pitchFamily="50" charset="-128"/>
                </a:rPr>
                <a:t>（</a:t>
              </a:r>
              <a:r>
                <a:rPr lang="en-US" altLang="ja-JP" sz="2000" dirty="0">
                  <a:latin typeface="ＭＳ Ｐゴシック" panose="020B0600070205080204" pitchFamily="50" charset="-128"/>
                </a:rPr>
                <a:t>19×12</a:t>
              </a:r>
              <a:r>
                <a:rPr lang="ja-JP" altLang="en-US" sz="2000" dirty="0">
                  <a:latin typeface="ＭＳ Ｐゴシック" panose="020B0600070205080204" pitchFamily="50" charset="-128"/>
                </a:rPr>
                <a:t>）＋</a:t>
              </a:r>
              <a:r>
                <a:rPr lang="ja-JP" altLang="en-US" sz="2000" b="1" dirty="0">
                  <a:latin typeface="ＭＳ Ｐゴシック" panose="020B0600070205080204" pitchFamily="50" charset="-128"/>
                </a:rPr>
                <a:t>７</a:t>
              </a:r>
              <a:r>
                <a:rPr lang="en-US" altLang="ja-JP" sz="2000" dirty="0">
                  <a:latin typeface="ＭＳ Ｐゴシック" panose="020B0600070205080204" pitchFamily="50" charset="-128"/>
                </a:rPr>
                <a:t>】</a:t>
              </a:r>
            </a:p>
            <a:p>
              <a:pPr marL="85725" indent="-85725" eaLnBrk="1" hangingPunct="1">
                <a:spcBef>
                  <a:spcPct val="50000"/>
                </a:spcBef>
              </a:pPr>
              <a:r>
                <a:rPr lang="ja-JP" altLang="en-US" sz="1800" dirty="0">
                  <a:latin typeface="ＭＳ Ｐゴシック" panose="020B0600070205080204" pitchFamily="50" charset="-128"/>
                </a:rPr>
                <a:t>＝</a:t>
              </a:r>
              <a:r>
                <a:rPr lang="en-US" altLang="ja-JP" sz="1800" dirty="0">
                  <a:latin typeface="ＭＳ Ｐゴシック" panose="020B0600070205080204" pitchFamily="50" charset="-128"/>
                </a:rPr>
                <a:t>29.53085×235</a:t>
              </a:r>
              <a:r>
                <a:rPr lang="ja-JP" altLang="en-US" sz="1800" dirty="0">
                  <a:latin typeface="ＭＳ Ｐゴシック" panose="020B0600070205080204" pitchFamily="50" charset="-128"/>
                </a:rPr>
                <a:t>＝</a:t>
              </a:r>
              <a:r>
                <a:rPr lang="en-US" altLang="ja-JP" sz="1800" b="1" dirty="0">
                  <a:latin typeface="ＭＳ Ｐゴシック" panose="020B0600070205080204" pitchFamily="50" charset="-128"/>
                </a:rPr>
                <a:t>6939</a:t>
              </a:r>
              <a:r>
                <a:rPr lang="en-US" altLang="ja-JP" sz="1800" dirty="0">
                  <a:latin typeface="ＭＳ Ｐゴシック" panose="020B0600070205080204" pitchFamily="50" charset="-128"/>
                </a:rPr>
                <a:t>.7497</a:t>
              </a:r>
              <a:r>
                <a:rPr lang="ja-JP" altLang="en-US" sz="1800" dirty="0">
                  <a:latin typeface="ＭＳ Ｐゴシック" panose="020B0600070205080204" pitchFamily="50" charset="-128"/>
                </a:rPr>
                <a:t>：</a:t>
              </a:r>
              <a:r>
                <a:rPr lang="en-US" altLang="ja-JP" sz="1800" dirty="0">
                  <a:latin typeface="ＭＳ Ｐゴシック" panose="020B0600070205080204" pitchFamily="50" charset="-128"/>
                </a:rPr>
                <a:t>19</a:t>
              </a:r>
              <a:r>
                <a:rPr lang="ja-JP" altLang="en-US" sz="1800" dirty="0">
                  <a:latin typeface="ＭＳ Ｐゴシック" panose="020B0600070205080204" pitchFamily="50" charset="-128"/>
                </a:rPr>
                <a:t>年に７回　</a:t>
              </a:r>
              <a:r>
                <a:rPr lang="ja-JP" altLang="en-US" sz="1800" b="1" dirty="0">
                  <a:latin typeface="ＭＳ Ｐゴシック" panose="020B0600070205080204" pitchFamily="50" charset="-128"/>
                </a:rPr>
                <a:t>うるう月</a:t>
              </a:r>
              <a:r>
                <a:rPr lang="ja-JP" altLang="en-US" sz="1800" dirty="0">
                  <a:latin typeface="ＭＳ Ｐゴシック" panose="020B0600070205080204" pitchFamily="50" charset="-128"/>
                </a:rPr>
                <a:t>を入れると、ほぼ一致する→</a:t>
              </a:r>
              <a:r>
                <a:rPr lang="en-US" altLang="ja-JP" sz="1800" dirty="0">
                  <a:latin typeface="ＭＳ Ｐゴシック" panose="020B0600070205080204" pitchFamily="50" charset="-128"/>
                </a:rPr>
                <a:t>235</a:t>
              </a:r>
              <a:r>
                <a:rPr lang="ja-JP" altLang="en-US" sz="1800" dirty="0">
                  <a:latin typeface="ＭＳ Ｐゴシック" panose="020B0600070205080204" pitchFamily="50" charset="-128"/>
                </a:rPr>
                <a:t>回めの新月で同じ日食がおきる（太陽太陰暦）</a:t>
              </a:r>
              <a:endParaRPr lang="en-US" altLang="ja-JP" sz="1800" dirty="0">
                <a:latin typeface="ＭＳ Ｐゴシック" panose="020B0600070205080204" pitchFamily="50" charset="-128"/>
              </a:endParaRPr>
            </a:p>
          </p:txBody>
        </p:sp>
        <p:sp>
          <p:nvSpPr>
            <p:cNvPr id="19" name="矢印: 右 18">
              <a:extLst>
                <a:ext uri="{FF2B5EF4-FFF2-40B4-BE49-F238E27FC236}">
                  <a16:creationId xmlns:a16="http://schemas.microsoft.com/office/drawing/2014/main" id="{E62BA36C-BD77-474C-8E67-89824CC0B231}"/>
                </a:ext>
              </a:extLst>
            </p:cNvPr>
            <p:cNvSpPr/>
            <p:nvPr/>
          </p:nvSpPr>
          <p:spPr>
            <a:xfrm rot="5400000">
              <a:off x="5067437" y="3152807"/>
              <a:ext cx="339285"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014DD183-05B5-F67E-ED76-5FEA797AFCAC}"/>
              </a:ext>
            </a:extLst>
          </p:cNvPr>
          <p:cNvGrpSpPr/>
          <p:nvPr/>
        </p:nvGrpSpPr>
        <p:grpSpPr>
          <a:xfrm>
            <a:off x="3173169" y="269034"/>
            <a:ext cx="5859931" cy="2150183"/>
            <a:chOff x="3173169" y="269034"/>
            <a:chExt cx="5859931" cy="2150183"/>
          </a:xfrm>
        </p:grpSpPr>
        <p:grpSp>
          <p:nvGrpSpPr>
            <p:cNvPr id="4" name="グループ化 3">
              <a:extLst>
                <a:ext uri="{FF2B5EF4-FFF2-40B4-BE49-F238E27FC236}">
                  <a16:creationId xmlns:a16="http://schemas.microsoft.com/office/drawing/2014/main" id="{76F2AF8F-6887-4613-6157-2231DE76697A}"/>
                </a:ext>
              </a:extLst>
            </p:cNvPr>
            <p:cNvGrpSpPr/>
            <p:nvPr/>
          </p:nvGrpSpPr>
          <p:grpSpPr>
            <a:xfrm>
              <a:off x="3173169" y="269034"/>
              <a:ext cx="5859931" cy="2150183"/>
              <a:chOff x="3167209" y="288414"/>
              <a:chExt cx="5859931" cy="2150183"/>
            </a:xfrm>
          </p:grpSpPr>
          <p:sp>
            <p:nvSpPr>
              <p:cNvPr id="6" name="Text Box 5">
                <a:extLst>
                  <a:ext uri="{FF2B5EF4-FFF2-40B4-BE49-F238E27FC236}">
                    <a16:creationId xmlns:a16="http://schemas.microsoft.com/office/drawing/2014/main" id="{16BEC107-322C-4233-8D67-4997FC279765}"/>
                  </a:ext>
                </a:extLst>
              </p:cNvPr>
              <p:cNvSpPr txBox="1">
                <a:spLocks noChangeArrowheads="1"/>
              </p:cNvSpPr>
              <p:nvPr/>
            </p:nvSpPr>
            <p:spPr bwMode="auto">
              <a:xfrm>
                <a:off x="3260315" y="1269046"/>
                <a:ext cx="3928054" cy="11695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en-US" altLang="ja-JP" sz="2000" dirty="0">
                    <a:latin typeface="ＭＳ Ｐゴシック" panose="020B0600070205080204" pitchFamily="50" charset="-128"/>
                  </a:rPr>
                  <a:t>1</a:t>
                </a:r>
                <a:r>
                  <a:rPr lang="ja-JP" altLang="en-US" sz="2000" dirty="0">
                    <a:latin typeface="ＭＳ Ｐゴシック" panose="020B0600070205080204" pitchFamily="50" charset="-128"/>
                  </a:rPr>
                  <a:t>年を月（約</a:t>
                </a:r>
                <a:r>
                  <a:rPr lang="en-US" altLang="ja-JP" sz="2000" dirty="0">
                    <a:latin typeface="ＭＳ Ｐゴシック" panose="020B0600070205080204" pitchFamily="50" charset="-128"/>
                  </a:rPr>
                  <a:t>29.53</a:t>
                </a:r>
                <a:r>
                  <a:rPr lang="ja-JP" altLang="en-US" sz="2000" dirty="0">
                    <a:latin typeface="ＭＳ Ｐゴシック" panose="020B0600070205080204" pitchFamily="50" charset="-128"/>
                  </a:rPr>
                  <a:t>日）の形が変わることで区切りとした。</a:t>
                </a:r>
                <a:endParaRPr lang="en-US" altLang="ja-JP" sz="2000" dirty="0">
                  <a:latin typeface="ＭＳ Ｐゴシック" panose="020B0600070205080204" pitchFamily="50" charset="-128"/>
                </a:endParaRPr>
              </a:p>
              <a:p>
                <a:pPr marL="85725" indent="-85725" eaLnBrk="1" hangingPunct="1">
                  <a:spcBef>
                    <a:spcPct val="50000"/>
                  </a:spcBef>
                </a:pPr>
                <a:r>
                  <a:rPr lang="en-US" altLang="ja-JP" sz="2000" dirty="0">
                    <a:latin typeface="ＭＳ Ｐゴシック" panose="020B0600070205080204" pitchFamily="50" charset="-128"/>
                  </a:rPr>
                  <a:t>1</a:t>
                </a:r>
                <a:r>
                  <a:rPr lang="ja-JP" altLang="en-US" sz="2000" dirty="0">
                    <a:latin typeface="ＭＳ Ｐゴシック" panose="020B0600070205080204" pitchFamily="50" charset="-128"/>
                  </a:rPr>
                  <a:t>年→</a:t>
                </a:r>
                <a:r>
                  <a:rPr lang="en-US" altLang="ja-JP" sz="2000" dirty="0">
                    <a:latin typeface="ＭＳ Ｐゴシック" panose="020B0600070205080204" pitchFamily="50" charset="-128"/>
                  </a:rPr>
                  <a:t>354</a:t>
                </a:r>
                <a:r>
                  <a:rPr lang="ja-JP" altLang="en-US" sz="2000" dirty="0">
                    <a:latin typeface="ＭＳ Ｐゴシック" panose="020B0600070205080204" pitchFamily="50" charset="-128"/>
                  </a:rPr>
                  <a:t>．</a:t>
                </a:r>
                <a:r>
                  <a:rPr lang="en-US" altLang="ja-JP" sz="2000" dirty="0">
                    <a:latin typeface="ＭＳ Ｐゴシック" panose="020B0600070205080204" pitchFamily="50" charset="-128"/>
                  </a:rPr>
                  <a:t>0432</a:t>
                </a:r>
                <a:r>
                  <a:rPr lang="ja-JP" altLang="en-US" sz="2000" dirty="0">
                    <a:latin typeface="ＭＳ Ｐゴシック" panose="020B0600070205080204" pitchFamily="50" charset="-128"/>
                  </a:rPr>
                  <a:t>日　（約</a:t>
                </a:r>
                <a:r>
                  <a:rPr lang="en-US" altLang="ja-JP" sz="2000" dirty="0">
                    <a:latin typeface="ＭＳ Ｐゴシック" panose="020B0600070205080204" pitchFamily="50" charset="-128"/>
                  </a:rPr>
                  <a:t>11</a:t>
                </a:r>
                <a:r>
                  <a:rPr lang="ja-JP" altLang="en-US" sz="2000" dirty="0">
                    <a:latin typeface="ＭＳ Ｐゴシック" panose="020B0600070205080204" pitchFamily="50" charset="-128"/>
                  </a:rPr>
                  <a:t>日短い）</a:t>
                </a:r>
                <a:endParaRPr lang="en-US" altLang="ja-JP" sz="2000" dirty="0">
                  <a:latin typeface="ＭＳ Ｐゴシック" panose="020B0600070205080204" pitchFamily="50" charset="-128"/>
                </a:endParaRPr>
              </a:p>
            </p:txBody>
          </p:sp>
          <p:sp>
            <p:nvSpPr>
              <p:cNvPr id="7" name="Text Box 5">
                <a:extLst>
                  <a:ext uri="{FF2B5EF4-FFF2-40B4-BE49-F238E27FC236}">
                    <a16:creationId xmlns:a16="http://schemas.microsoft.com/office/drawing/2014/main" id="{6928C041-21FB-45CE-9AD3-BC90AE0771D4}"/>
                  </a:ext>
                </a:extLst>
              </p:cNvPr>
              <p:cNvSpPr txBox="1">
                <a:spLocks noChangeArrowheads="1"/>
              </p:cNvSpPr>
              <p:nvPr/>
            </p:nvSpPr>
            <p:spPr bwMode="auto">
              <a:xfrm>
                <a:off x="3167209" y="733660"/>
                <a:ext cx="2887197"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b="1" dirty="0">
                    <a:latin typeface="ＭＳ Ｐゴシック" panose="020B0600070205080204" pitchFamily="50" charset="-128"/>
                  </a:rPr>
                  <a:t>２．</a:t>
                </a:r>
                <a:r>
                  <a:rPr lang="ja-JP" altLang="en-US" sz="2800" b="1" dirty="0">
                    <a:latin typeface="ＭＳ Ｐゴシック" panose="020B0600070205080204" pitchFamily="50" charset="-128"/>
                  </a:rPr>
                  <a:t>太陰暦</a:t>
                </a:r>
                <a:r>
                  <a:rPr lang="ja-JP" altLang="en-US" b="1" dirty="0">
                    <a:latin typeface="ＭＳ Ｐゴシック" panose="020B0600070205080204" pitchFamily="50" charset="-128"/>
                  </a:rPr>
                  <a:t>　</a:t>
                </a:r>
                <a:r>
                  <a:rPr lang="ja-JP" altLang="en-US" sz="1400" b="1" dirty="0">
                    <a:latin typeface="ＭＳ Ｐゴシック" panose="020B0600070205080204" pitchFamily="50" charset="-128"/>
                  </a:rPr>
                  <a:t>たいいんれき</a:t>
                </a:r>
                <a:endParaRPr lang="en-US" altLang="ja-JP" sz="1400" b="1" dirty="0">
                  <a:latin typeface="ＭＳ Ｐゴシック" panose="020B0600070205080204" pitchFamily="50" charset="-128"/>
                </a:endParaRPr>
              </a:p>
            </p:txBody>
          </p:sp>
          <p:pic>
            <p:nvPicPr>
              <p:cNvPr id="13" name="図 12" descr="図形, 円&#10;&#10;自動的に生成された説明">
                <a:extLst>
                  <a:ext uri="{FF2B5EF4-FFF2-40B4-BE49-F238E27FC236}">
                    <a16:creationId xmlns:a16="http://schemas.microsoft.com/office/drawing/2014/main" id="{166D2C7A-1894-47CE-9BBB-981EF7708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157" y="288414"/>
                <a:ext cx="1898983" cy="1898983"/>
              </a:xfrm>
              <a:prstGeom prst="rect">
                <a:avLst/>
              </a:prstGeom>
            </p:spPr>
          </p:pic>
        </p:grpSp>
        <p:sp>
          <p:nvSpPr>
            <p:cNvPr id="20" name="円弧 19">
              <a:extLst>
                <a:ext uri="{FF2B5EF4-FFF2-40B4-BE49-F238E27FC236}">
                  <a16:creationId xmlns:a16="http://schemas.microsoft.com/office/drawing/2014/main" id="{51BBE46F-B13F-4FCF-9AAD-F5F139D213B0}"/>
                </a:ext>
              </a:extLst>
            </p:cNvPr>
            <p:cNvSpPr/>
            <p:nvPr/>
          </p:nvSpPr>
          <p:spPr>
            <a:xfrm rot="16858595">
              <a:off x="7081445" y="289417"/>
              <a:ext cx="1900893" cy="1896975"/>
            </a:xfrm>
            <a:prstGeom prst="arc">
              <a:avLst>
                <a:gd name="adj1" fmla="val 16200000"/>
                <a:gd name="adj2" fmla="val 15184216"/>
              </a:avLst>
            </a:prstGeom>
            <a:noFill/>
            <a:ln w="41275">
              <a:solidFill>
                <a:srgbClr val="92D050"/>
              </a:solidFill>
              <a:headEnd w="lg" len="lg"/>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FDC90F2A-DBCD-AFD5-0A3E-9086E111FB69}"/>
              </a:ext>
            </a:extLst>
          </p:cNvPr>
          <p:cNvGrpSpPr/>
          <p:nvPr/>
        </p:nvGrpSpPr>
        <p:grpSpPr>
          <a:xfrm>
            <a:off x="76339" y="4968126"/>
            <a:ext cx="8275703" cy="1761270"/>
            <a:chOff x="76339" y="4968126"/>
            <a:chExt cx="8275703" cy="1761270"/>
          </a:xfrm>
        </p:grpSpPr>
        <p:pic>
          <p:nvPicPr>
            <p:cNvPr id="1026" name="Picture 2">
              <a:extLst>
                <a:ext uri="{FF2B5EF4-FFF2-40B4-BE49-F238E27FC236}">
                  <a16:creationId xmlns:a16="http://schemas.microsoft.com/office/drawing/2014/main" id="{32046FFF-35D1-4E38-B69F-445C35734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39" y="4968126"/>
              <a:ext cx="5675202" cy="17612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
              <a:extLst>
                <a:ext uri="{FF2B5EF4-FFF2-40B4-BE49-F238E27FC236}">
                  <a16:creationId xmlns:a16="http://schemas.microsoft.com/office/drawing/2014/main" id="{C0CE76FF-16C8-4785-9BDF-AD92212743F0}"/>
                </a:ext>
              </a:extLst>
            </p:cNvPr>
            <p:cNvSpPr txBox="1">
              <a:spLocks noChangeArrowheads="1"/>
            </p:cNvSpPr>
            <p:nvPr/>
          </p:nvSpPr>
          <p:spPr bwMode="auto">
            <a:xfrm>
              <a:off x="5815785" y="5097654"/>
              <a:ext cx="2536257" cy="13696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うるう月</a:t>
              </a:r>
              <a:r>
                <a:rPr lang="ja-JP" altLang="en-US" sz="1200" dirty="0">
                  <a:latin typeface="游ゴシック" panose="020B0400000000000000" pitchFamily="50" charset="-128"/>
                </a:rPr>
                <a:t>（うるうずき）：</a:t>
              </a:r>
              <a:r>
                <a:rPr lang="ja-JP" altLang="en-US" sz="2000" dirty="0">
                  <a:latin typeface="游ゴシック" panose="020B0400000000000000" pitchFamily="50" charset="-128"/>
                </a:rPr>
                <a:t>太陰暦では太陽暦とあわないため→月をときどきいれる。</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21944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681" y="94626"/>
            <a:ext cx="4341164" cy="720725"/>
          </a:xfrm>
        </p:spPr>
        <p:txBody>
          <a:bodyPr/>
          <a:lstStyle/>
          <a:p>
            <a:pPr eaLnBrk="1" hangingPunct="1"/>
            <a:r>
              <a:rPr lang="ja-JP" altLang="en-US" sz="3200" dirty="0">
                <a:ea typeface="ＭＳ Ｐゴシック" panose="020B0600070205080204" pitchFamily="50" charset="-128"/>
              </a:rPr>
              <a:t>太陽暦と太陰暦の比較</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pic>
        <p:nvPicPr>
          <p:cNvPr id="6" name="図 5">
            <a:extLst>
              <a:ext uri="{FF2B5EF4-FFF2-40B4-BE49-F238E27FC236}">
                <a16:creationId xmlns:a16="http://schemas.microsoft.com/office/drawing/2014/main" id="{0559C029-FAC1-42A4-BDBF-CBAC99FD3155}"/>
              </a:ext>
            </a:extLst>
          </p:cNvPr>
          <p:cNvPicPr>
            <a:picLocks noChangeAspect="1"/>
          </p:cNvPicPr>
          <p:nvPr/>
        </p:nvPicPr>
        <p:blipFill>
          <a:blip r:embed="rId3"/>
          <a:stretch>
            <a:fillRect/>
          </a:stretch>
        </p:blipFill>
        <p:spPr>
          <a:xfrm>
            <a:off x="273252" y="807529"/>
            <a:ext cx="8082039" cy="5537486"/>
          </a:xfrm>
          <a:prstGeom prst="rect">
            <a:avLst/>
          </a:prstGeom>
        </p:spPr>
      </p:pic>
      <p:sp>
        <p:nvSpPr>
          <p:cNvPr id="5" name="Text Box 5">
            <a:extLst>
              <a:ext uri="{FF2B5EF4-FFF2-40B4-BE49-F238E27FC236}">
                <a16:creationId xmlns:a16="http://schemas.microsoft.com/office/drawing/2014/main" id="{FCE9B88C-7227-498A-972A-48176FDDB814}"/>
              </a:ext>
            </a:extLst>
          </p:cNvPr>
          <p:cNvSpPr txBox="1">
            <a:spLocks noChangeArrowheads="1"/>
          </p:cNvSpPr>
          <p:nvPr/>
        </p:nvSpPr>
        <p:spPr bwMode="auto">
          <a:xfrm>
            <a:off x="4092023" y="196660"/>
            <a:ext cx="5051977"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約３年ごとに月の月齢が太陽暦と合う→同じころに多く見られる流れ星は３年ごとに良い条件となる　</a:t>
            </a:r>
            <a:endParaRPr lang="en-US" altLang="ja-JP" sz="1800" dirty="0">
              <a:latin typeface="游ゴシック" panose="020B0400000000000000" pitchFamily="50" charset="-128"/>
            </a:endParaRPr>
          </a:p>
        </p:txBody>
      </p:sp>
      <p:sp>
        <p:nvSpPr>
          <p:cNvPr id="8" name="矢印: 上 7">
            <a:extLst>
              <a:ext uri="{FF2B5EF4-FFF2-40B4-BE49-F238E27FC236}">
                <a16:creationId xmlns:a16="http://schemas.microsoft.com/office/drawing/2014/main" id="{877FFC61-B850-443D-8C4E-F9E71B87043F}"/>
              </a:ext>
            </a:extLst>
          </p:cNvPr>
          <p:cNvSpPr/>
          <p:nvPr/>
        </p:nvSpPr>
        <p:spPr>
          <a:xfrm>
            <a:off x="648585" y="1528016"/>
            <a:ext cx="285232" cy="477753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E6DA722-185E-4160-BC8E-BC815466E639}"/>
              </a:ext>
            </a:extLst>
          </p:cNvPr>
          <p:cNvSpPr/>
          <p:nvPr/>
        </p:nvSpPr>
        <p:spPr>
          <a:xfrm>
            <a:off x="1331964" y="1236990"/>
            <a:ext cx="270003" cy="12867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上 14">
            <a:extLst>
              <a:ext uri="{FF2B5EF4-FFF2-40B4-BE49-F238E27FC236}">
                <a16:creationId xmlns:a16="http://schemas.microsoft.com/office/drawing/2014/main" id="{474F5841-A3E1-4672-BE61-C7B6B589A896}"/>
              </a:ext>
            </a:extLst>
          </p:cNvPr>
          <p:cNvSpPr/>
          <p:nvPr/>
        </p:nvSpPr>
        <p:spPr>
          <a:xfrm>
            <a:off x="1312427" y="1376038"/>
            <a:ext cx="345608" cy="4420743"/>
          </a:xfrm>
          <a:prstGeom prst="up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2935CB2B-7538-4F66-94D7-60F5295147D6}"/>
              </a:ext>
            </a:extLst>
          </p:cNvPr>
          <p:cNvSpPr/>
          <p:nvPr/>
        </p:nvSpPr>
        <p:spPr>
          <a:xfrm>
            <a:off x="2055590" y="1236989"/>
            <a:ext cx="270003" cy="481991"/>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上 16">
            <a:extLst>
              <a:ext uri="{FF2B5EF4-FFF2-40B4-BE49-F238E27FC236}">
                <a16:creationId xmlns:a16="http://schemas.microsoft.com/office/drawing/2014/main" id="{4803DD5A-C1DA-48CB-9B9E-202CC9EC6F7A}"/>
              </a:ext>
            </a:extLst>
          </p:cNvPr>
          <p:cNvSpPr/>
          <p:nvPr/>
        </p:nvSpPr>
        <p:spPr>
          <a:xfrm>
            <a:off x="1997086" y="1718980"/>
            <a:ext cx="345608" cy="4586570"/>
          </a:xfrm>
          <a:prstGeom prst="up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9C15E46C-939D-4171-820C-B3202964E0E1}"/>
              </a:ext>
            </a:extLst>
          </p:cNvPr>
          <p:cNvSpPr/>
          <p:nvPr/>
        </p:nvSpPr>
        <p:spPr>
          <a:xfrm>
            <a:off x="2684564" y="1248493"/>
            <a:ext cx="270003" cy="139049"/>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上 19">
            <a:extLst>
              <a:ext uri="{FF2B5EF4-FFF2-40B4-BE49-F238E27FC236}">
                <a16:creationId xmlns:a16="http://schemas.microsoft.com/office/drawing/2014/main" id="{3B8668EB-1E31-4D2E-BA34-EC24488FCD1C}"/>
              </a:ext>
            </a:extLst>
          </p:cNvPr>
          <p:cNvSpPr/>
          <p:nvPr/>
        </p:nvSpPr>
        <p:spPr>
          <a:xfrm>
            <a:off x="3310355" y="6158359"/>
            <a:ext cx="322829" cy="13904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上下 21">
            <a:extLst>
              <a:ext uri="{FF2B5EF4-FFF2-40B4-BE49-F238E27FC236}">
                <a16:creationId xmlns:a16="http://schemas.microsoft.com/office/drawing/2014/main" id="{51F775CF-9325-44A3-ABB1-396D5DD18C74}"/>
              </a:ext>
            </a:extLst>
          </p:cNvPr>
          <p:cNvSpPr/>
          <p:nvPr/>
        </p:nvSpPr>
        <p:spPr>
          <a:xfrm>
            <a:off x="3310355" y="1376038"/>
            <a:ext cx="345608" cy="4752992"/>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上 22">
            <a:extLst>
              <a:ext uri="{FF2B5EF4-FFF2-40B4-BE49-F238E27FC236}">
                <a16:creationId xmlns:a16="http://schemas.microsoft.com/office/drawing/2014/main" id="{C2A5DE5A-4079-47EB-AAAD-D460E0BEF06C}"/>
              </a:ext>
            </a:extLst>
          </p:cNvPr>
          <p:cNvSpPr/>
          <p:nvPr/>
        </p:nvSpPr>
        <p:spPr>
          <a:xfrm rot="10800000">
            <a:off x="3337945" y="1207660"/>
            <a:ext cx="322829" cy="139049"/>
          </a:xfrm>
          <a:prstGeom prst="up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上 23">
            <a:extLst>
              <a:ext uri="{FF2B5EF4-FFF2-40B4-BE49-F238E27FC236}">
                <a16:creationId xmlns:a16="http://schemas.microsoft.com/office/drawing/2014/main" id="{953464DE-C08C-4B2B-8DC7-B6D40D710D46}"/>
              </a:ext>
            </a:extLst>
          </p:cNvPr>
          <p:cNvSpPr/>
          <p:nvPr/>
        </p:nvSpPr>
        <p:spPr>
          <a:xfrm>
            <a:off x="2661627" y="1395017"/>
            <a:ext cx="299618" cy="4752992"/>
          </a:xfrm>
          <a:prstGeom prst="up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上 25">
            <a:extLst>
              <a:ext uri="{FF2B5EF4-FFF2-40B4-BE49-F238E27FC236}">
                <a16:creationId xmlns:a16="http://schemas.microsoft.com/office/drawing/2014/main" id="{2D42F173-C503-42A5-ABE8-C557F9E4B12C}"/>
              </a:ext>
            </a:extLst>
          </p:cNvPr>
          <p:cNvSpPr/>
          <p:nvPr/>
        </p:nvSpPr>
        <p:spPr>
          <a:xfrm rot="10800000">
            <a:off x="4014654" y="1236989"/>
            <a:ext cx="299618" cy="475299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上 26">
            <a:extLst>
              <a:ext uri="{FF2B5EF4-FFF2-40B4-BE49-F238E27FC236}">
                <a16:creationId xmlns:a16="http://schemas.microsoft.com/office/drawing/2014/main" id="{03806640-3277-4564-8FD4-6890EAAFD160}"/>
              </a:ext>
            </a:extLst>
          </p:cNvPr>
          <p:cNvSpPr/>
          <p:nvPr/>
        </p:nvSpPr>
        <p:spPr>
          <a:xfrm>
            <a:off x="4014653" y="6001485"/>
            <a:ext cx="322829" cy="13904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上 27">
            <a:extLst>
              <a:ext uri="{FF2B5EF4-FFF2-40B4-BE49-F238E27FC236}">
                <a16:creationId xmlns:a16="http://schemas.microsoft.com/office/drawing/2014/main" id="{ACDE6E55-8EE1-4220-9767-4C168C1473A0}"/>
              </a:ext>
            </a:extLst>
          </p:cNvPr>
          <p:cNvSpPr/>
          <p:nvPr/>
        </p:nvSpPr>
        <p:spPr>
          <a:xfrm rot="10800000">
            <a:off x="4683561" y="1209913"/>
            <a:ext cx="299618" cy="475299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上 28">
            <a:extLst>
              <a:ext uri="{FF2B5EF4-FFF2-40B4-BE49-F238E27FC236}">
                <a16:creationId xmlns:a16="http://schemas.microsoft.com/office/drawing/2014/main" id="{A66B5D65-3732-4609-B1FE-FAD9E73FA24B}"/>
              </a:ext>
            </a:extLst>
          </p:cNvPr>
          <p:cNvSpPr/>
          <p:nvPr/>
        </p:nvSpPr>
        <p:spPr>
          <a:xfrm>
            <a:off x="4703185" y="5942632"/>
            <a:ext cx="322829" cy="30406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Text Box 5">
            <a:extLst>
              <a:ext uri="{FF2B5EF4-FFF2-40B4-BE49-F238E27FC236}">
                <a16:creationId xmlns:a16="http://schemas.microsoft.com/office/drawing/2014/main" id="{A2A22FDB-F680-45D0-A855-19B497DD9D09}"/>
              </a:ext>
            </a:extLst>
          </p:cNvPr>
          <p:cNvSpPr txBox="1">
            <a:spLocks noChangeArrowheads="1"/>
          </p:cNvSpPr>
          <p:nvPr/>
        </p:nvSpPr>
        <p:spPr bwMode="auto">
          <a:xfrm>
            <a:off x="3964406" y="3114368"/>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５</a:t>
            </a:r>
            <a:endParaRPr lang="en-US" altLang="ja-JP" dirty="0">
              <a:latin typeface="游ゴシック" panose="020B0400000000000000" pitchFamily="50" charset="-128"/>
            </a:endParaRPr>
          </a:p>
        </p:txBody>
      </p:sp>
      <p:sp>
        <p:nvSpPr>
          <p:cNvPr id="32" name="Text Box 5">
            <a:extLst>
              <a:ext uri="{FF2B5EF4-FFF2-40B4-BE49-F238E27FC236}">
                <a16:creationId xmlns:a16="http://schemas.microsoft.com/office/drawing/2014/main" id="{3CA14475-AAA4-4929-96B9-E61368B78DF0}"/>
              </a:ext>
            </a:extLst>
          </p:cNvPr>
          <p:cNvSpPr txBox="1">
            <a:spLocks noChangeArrowheads="1"/>
          </p:cNvSpPr>
          <p:nvPr/>
        </p:nvSpPr>
        <p:spPr bwMode="auto">
          <a:xfrm>
            <a:off x="4640725" y="3259881"/>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６</a:t>
            </a:r>
            <a:endParaRPr lang="en-US" altLang="ja-JP" dirty="0">
              <a:latin typeface="游ゴシック" panose="020B0400000000000000" pitchFamily="50" charset="-128"/>
            </a:endParaRPr>
          </a:p>
        </p:txBody>
      </p:sp>
      <p:sp>
        <p:nvSpPr>
          <p:cNvPr id="33" name="Text Box 5">
            <a:extLst>
              <a:ext uri="{FF2B5EF4-FFF2-40B4-BE49-F238E27FC236}">
                <a16:creationId xmlns:a16="http://schemas.microsoft.com/office/drawing/2014/main" id="{540AC813-3EDC-441D-8FCD-E9C3CC96E26F}"/>
              </a:ext>
            </a:extLst>
          </p:cNvPr>
          <p:cNvSpPr txBox="1">
            <a:spLocks noChangeArrowheads="1"/>
          </p:cNvSpPr>
          <p:nvPr/>
        </p:nvSpPr>
        <p:spPr bwMode="auto">
          <a:xfrm>
            <a:off x="3288054" y="3435796"/>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４</a:t>
            </a:r>
            <a:endParaRPr lang="en-US" altLang="ja-JP" dirty="0">
              <a:latin typeface="游ゴシック" panose="020B0400000000000000" pitchFamily="50" charset="-128"/>
            </a:endParaRPr>
          </a:p>
        </p:txBody>
      </p:sp>
      <p:sp>
        <p:nvSpPr>
          <p:cNvPr id="35" name="矢印: 上 34">
            <a:extLst>
              <a:ext uri="{FF2B5EF4-FFF2-40B4-BE49-F238E27FC236}">
                <a16:creationId xmlns:a16="http://schemas.microsoft.com/office/drawing/2014/main" id="{4C2BAA53-8372-41BE-B692-F81446372D8A}"/>
              </a:ext>
            </a:extLst>
          </p:cNvPr>
          <p:cNvSpPr/>
          <p:nvPr/>
        </p:nvSpPr>
        <p:spPr>
          <a:xfrm rot="10800000">
            <a:off x="5357229" y="1248493"/>
            <a:ext cx="299618" cy="4340531"/>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Text Box 5">
            <a:extLst>
              <a:ext uri="{FF2B5EF4-FFF2-40B4-BE49-F238E27FC236}">
                <a16:creationId xmlns:a16="http://schemas.microsoft.com/office/drawing/2014/main" id="{CBF45464-8E15-4227-A84A-722EE6A4B3D5}"/>
              </a:ext>
            </a:extLst>
          </p:cNvPr>
          <p:cNvSpPr txBox="1">
            <a:spLocks noChangeArrowheads="1"/>
          </p:cNvSpPr>
          <p:nvPr/>
        </p:nvSpPr>
        <p:spPr bwMode="auto">
          <a:xfrm>
            <a:off x="5294624" y="3054489"/>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７</a:t>
            </a:r>
            <a:endParaRPr lang="en-US" altLang="ja-JP" dirty="0">
              <a:latin typeface="游ゴシック" panose="020B0400000000000000" pitchFamily="50" charset="-128"/>
            </a:endParaRPr>
          </a:p>
        </p:txBody>
      </p:sp>
      <p:sp>
        <p:nvSpPr>
          <p:cNvPr id="37" name="矢印: 上 36">
            <a:extLst>
              <a:ext uri="{FF2B5EF4-FFF2-40B4-BE49-F238E27FC236}">
                <a16:creationId xmlns:a16="http://schemas.microsoft.com/office/drawing/2014/main" id="{F161396C-6AD1-475F-98AF-14E085380802}"/>
              </a:ext>
            </a:extLst>
          </p:cNvPr>
          <p:cNvSpPr/>
          <p:nvPr/>
        </p:nvSpPr>
        <p:spPr>
          <a:xfrm>
            <a:off x="5319362" y="5638567"/>
            <a:ext cx="322829" cy="64286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上 37">
            <a:extLst>
              <a:ext uri="{FF2B5EF4-FFF2-40B4-BE49-F238E27FC236}">
                <a16:creationId xmlns:a16="http://schemas.microsoft.com/office/drawing/2014/main" id="{564A2BB7-E68F-4490-AECE-17F37E6E5DE0}"/>
              </a:ext>
            </a:extLst>
          </p:cNvPr>
          <p:cNvSpPr/>
          <p:nvPr/>
        </p:nvSpPr>
        <p:spPr>
          <a:xfrm rot="10800000">
            <a:off x="6014139" y="1234240"/>
            <a:ext cx="299618" cy="4235791"/>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Text Box 5">
            <a:extLst>
              <a:ext uri="{FF2B5EF4-FFF2-40B4-BE49-F238E27FC236}">
                <a16:creationId xmlns:a16="http://schemas.microsoft.com/office/drawing/2014/main" id="{077C3C55-7B3B-4298-8803-8C951E2041FF}"/>
              </a:ext>
            </a:extLst>
          </p:cNvPr>
          <p:cNvSpPr txBox="1">
            <a:spLocks noChangeArrowheads="1"/>
          </p:cNvSpPr>
          <p:nvPr/>
        </p:nvSpPr>
        <p:spPr bwMode="auto">
          <a:xfrm>
            <a:off x="5970822" y="2712009"/>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８</a:t>
            </a:r>
            <a:endParaRPr lang="en-US" altLang="ja-JP" dirty="0">
              <a:latin typeface="游ゴシック" panose="020B0400000000000000" pitchFamily="50" charset="-128"/>
            </a:endParaRPr>
          </a:p>
        </p:txBody>
      </p:sp>
      <p:sp>
        <p:nvSpPr>
          <p:cNvPr id="40" name="矢印: 上 39">
            <a:extLst>
              <a:ext uri="{FF2B5EF4-FFF2-40B4-BE49-F238E27FC236}">
                <a16:creationId xmlns:a16="http://schemas.microsoft.com/office/drawing/2014/main" id="{6937D6BB-15E6-48BE-83C5-2A14F4B490DC}"/>
              </a:ext>
            </a:extLst>
          </p:cNvPr>
          <p:cNvSpPr/>
          <p:nvPr/>
        </p:nvSpPr>
        <p:spPr>
          <a:xfrm>
            <a:off x="5978374" y="5497671"/>
            <a:ext cx="322829" cy="64286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上 40">
            <a:extLst>
              <a:ext uri="{FF2B5EF4-FFF2-40B4-BE49-F238E27FC236}">
                <a16:creationId xmlns:a16="http://schemas.microsoft.com/office/drawing/2014/main" id="{312AE41E-2793-4029-9BC4-D34144004BA7}"/>
              </a:ext>
            </a:extLst>
          </p:cNvPr>
          <p:cNvSpPr/>
          <p:nvPr/>
        </p:nvSpPr>
        <p:spPr>
          <a:xfrm rot="10800000">
            <a:off x="6687806" y="1234239"/>
            <a:ext cx="299618" cy="4084781"/>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Text Box 5">
            <a:extLst>
              <a:ext uri="{FF2B5EF4-FFF2-40B4-BE49-F238E27FC236}">
                <a16:creationId xmlns:a16="http://schemas.microsoft.com/office/drawing/2014/main" id="{0139EF3F-3499-4EDF-B8F0-F9D07E1FA4A4}"/>
              </a:ext>
            </a:extLst>
          </p:cNvPr>
          <p:cNvSpPr txBox="1">
            <a:spLocks noChangeArrowheads="1"/>
          </p:cNvSpPr>
          <p:nvPr/>
        </p:nvSpPr>
        <p:spPr bwMode="auto">
          <a:xfrm>
            <a:off x="6666146" y="2712009"/>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９</a:t>
            </a:r>
            <a:endParaRPr lang="en-US" altLang="ja-JP" dirty="0">
              <a:latin typeface="游ゴシック" panose="020B0400000000000000" pitchFamily="50" charset="-128"/>
            </a:endParaRPr>
          </a:p>
        </p:txBody>
      </p:sp>
      <p:sp>
        <p:nvSpPr>
          <p:cNvPr id="43" name="矢印: 上 42">
            <a:extLst>
              <a:ext uri="{FF2B5EF4-FFF2-40B4-BE49-F238E27FC236}">
                <a16:creationId xmlns:a16="http://schemas.microsoft.com/office/drawing/2014/main" id="{F0A07866-A11A-41D9-B1ED-FE4B4065B3EF}"/>
              </a:ext>
            </a:extLst>
          </p:cNvPr>
          <p:cNvSpPr/>
          <p:nvPr/>
        </p:nvSpPr>
        <p:spPr>
          <a:xfrm>
            <a:off x="6653914" y="5329157"/>
            <a:ext cx="322829" cy="95227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上 44">
            <a:extLst>
              <a:ext uri="{FF2B5EF4-FFF2-40B4-BE49-F238E27FC236}">
                <a16:creationId xmlns:a16="http://schemas.microsoft.com/office/drawing/2014/main" id="{B4D9C885-D879-48C4-8399-350B3A70953C}"/>
              </a:ext>
            </a:extLst>
          </p:cNvPr>
          <p:cNvSpPr/>
          <p:nvPr/>
        </p:nvSpPr>
        <p:spPr>
          <a:xfrm rot="10800000">
            <a:off x="7361470" y="1217489"/>
            <a:ext cx="299618" cy="392152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上 45">
            <a:extLst>
              <a:ext uri="{FF2B5EF4-FFF2-40B4-BE49-F238E27FC236}">
                <a16:creationId xmlns:a16="http://schemas.microsoft.com/office/drawing/2014/main" id="{F95D11E9-B348-4FCD-9C38-96C292BE095F}"/>
              </a:ext>
            </a:extLst>
          </p:cNvPr>
          <p:cNvSpPr/>
          <p:nvPr/>
        </p:nvSpPr>
        <p:spPr>
          <a:xfrm>
            <a:off x="7338259" y="5162430"/>
            <a:ext cx="322829" cy="95227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上 46">
            <a:extLst>
              <a:ext uri="{FF2B5EF4-FFF2-40B4-BE49-F238E27FC236}">
                <a16:creationId xmlns:a16="http://schemas.microsoft.com/office/drawing/2014/main" id="{1AB34AF6-BCF2-44D3-98BB-E3A77BDA87A6}"/>
              </a:ext>
            </a:extLst>
          </p:cNvPr>
          <p:cNvSpPr/>
          <p:nvPr/>
        </p:nvSpPr>
        <p:spPr>
          <a:xfrm>
            <a:off x="8005820" y="5005942"/>
            <a:ext cx="322829" cy="1275488"/>
          </a:xfrm>
          <a:prstGeom prst="up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上 47">
            <a:extLst>
              <a:ext uri="{FF2B5EF4-FFF2-40B4-BE49-F238E27FC236}">
                <a16:creationId xmlns:a16="http://schemas.microsoft.com/office/drawing/2014/main" id="{88A0522D-151F-4148-B000-6B427ABA817D}"/>
              </a:ext>
            </a:extLst>
          </p:cNvPr>
          <p:cNvSpPr/>
          <p:nvPr/>
        </p:nvSpPr>
        <p:spPr>
          <a:xfrm rot="10800000">
            <a:off x="8005820" y="1234239"/>
            <a:ext cx="299618" cy="372842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Text Box 5">
            <a:extLst>
              <a:ext uri="{FF2B5EF4-FFF2-40B4-BE49-F238E27FC236}">
                <a16:creationId xmlns:a16="http://schemas.microsoft.com/office/drawing/2014/main" id="{F903D804-9794-4C93-982E-8EAD2A57B0C2}"/>
              </a:ext>
            </a:extLst>
          </p:cNvPr>
          <p:cNvSpPr txBox="1">
            <a:spLocks noChangeArrowheads="1"/>
          </p:cNvSpPr>
          <p:nvPr/>
        </p:nvSpPr>
        <p:spPr bwMode="auto">
          <a:xfrm>
            <a:off x="7291088" y="2375845"/>
            <a:ext cx="430947"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游ゴシック" panose="020B0400000000000000" pitchFamily="50" charset="-128"/>
              </a:rPr>
              <a:t>10</a:t>
            </a:r>
          </a:p>
        </p:txBody>
      </p:sp>
      <p:sp>
        <p:nvSpPr>
          <p:cNvPr id="50" name="Text Box 5">
            <a:extLst>
              <a:ext uri="{FF2B5EF4-FFF2-40B4-BE49-F238E27FC236}">
                <a16:creationId xmlns:a16="http://schemas.microsoft.com/office/drawing/2014/main" id="{59166024-9E06-410C-ADDD-AA846D67D6B9}"/>
              </a:ext>
            </a:extLst>
          </p:cNvPr>
          <p:cNvSpPr txBox="1">
            <a:spLocks noChangeArrowheads="1"/>
          </p:cNvSpPr>
          <p:nvPr/>
        </p:nvSpPr>
        <p:spPr bwMode="auto">
          <a:xfrm>
            <a:off x="7932042" y="2427376"/>
            <a:ext cx="430947"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游ゴシック" panose="020B0400000000000000" pitchFamily="50" charset="-128"/>
              </a:rPr>
              <a:t>11</a:t>
            </a:r>
          </a:p>
        </p:txBody>
      </p:sp>
      <p:sp>
        <p:nvSpPr>
          <p:cNvPr id="51" name="Text Box 5">
            <a:extLst>
              <a:ext uri="{FF2B5EF4-FFF2-40B4-BE49-F238E27FC236}">
                <a16:creationId xmlns:a16="http://schemas.microsoft.com/office/drawing/2014/main" id="{5CC07EFA-F8CD-4F47-ABE9-72B64B24B0AD}"/>
              </a:ext>
            </a:extLst>
          </p:cNvPr>
          <p:cNvSpPr txBox="1">
            <a:spLocks noChangeArrowheads="1"/>
          </p:cNvSpPr>
          <p:nvPr/>
        </p:nvSpPr>
        <p:spPr bwMode="auto">
          <a:xfrm>
            <a:off x="1223196" y="3455708"/>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１</a:t>
            </a:r>
            <a:endParaRPr lang="en-US" altLang="ja-JP" dirty="0">
              <a:latin typeface="游ゴシック" panose="020B0400000000000000" pitchFamily="50" charset="-128"/>
            </a:endParaRPr>
          </a:p>
        </p:txBody>
      </p:sp>
      <p:sp>
        <p:nvSpPr>
          <p:cNvPr id="52" name="Text Box 5">
            <a:extLst>
              <a:ext uri="{FF2B5EF4-FFF2-40B4-BE49-F238E27FC236}">
                <a16:creationId xmlns:a16="http://schemas.microsoft.com/office/drawing/2014/main" id="{1FD80B88-A7E8-422E-831C-83803C843503}"/>
              </a:ext>
            </a:extLst>
          </p:cNvPr>
          <p:cNvSpPr txBox="1">
            <a:spLocks noChangeArrowheads="1"/>
          </p:cNvSpPr>
          <p:nvPr/>
        </p:nvSpPr>
        <p:spPr bwMode="auto">
          <a:xfrm>
            <a:off x="1927064" y="3787606"/>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２</a:t>
            </a:r>
            <a:endParaRPr lang="en-US" altLang="ja-JP" dirty="0">
              <a:latin typeface="游ゴシック" panose="020B0400000000000000" pitchFamily="50" charset="-128"/>
            </a:endParaRPr>
          </a:p>
        </p:txBody>
      </p:sp>
      <p:sp>
        <p:nvSpPr>
          <p:cNvPr id="53" name="Text Box 5">
            <a:extLst>
              <a:ext uri="{FF2B5EF4-FFF2-40B4-BE49-F238E27FC236}">
                <a16:creationId xmlns:a16="http://schemas.microsoft.com/office/drawing/2014/main" id="{003913CB-28E0-4918-8D55-2534EA9F748A}"/>
              </a:ext>
            </a:extLst>
          </p:cNvPr>
          <p:cNvSpPr txBox="1">
            <a:spLocks noChangeArrowheads="1"/>
          </p:cNvSpPr>
          <p:nvPr/>
        </p:nvSpPr>
        <p:spPr bwMode="auto">
          <a:xfrm>
            <a:off x="2573663" y="3509763"/>
            <a:ext cx="34293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３</a:t>
            </a:r>
            <a:endParaRPr lang="en-US" altLang="ja-JP" dirty="0">
              <a:latin typeface="游ゴシック" panose="020B0400000000000000" pitchFamily="50" charset="-128"/>
            </a:endParaRPr>
          </a:p>
        </p:txBody>
      </p:sp>
      <p:sp>
        <p:nvSpPr>
          <p:cNvPr id="54" name="Text Box 5">
            <a:extLst>
              <a:ext uri="{FF2B5EF4-FFF2-40B4-BE49-F238E27FC236}">
                <a16:creationId xmlns:a16="http://schemas.microsoft.com/office/drawing/2014/main" id="{C98289A1-E4A7-4420-8FDB-D986A84397FD}"/>
              </a:ext>
            </a:extLst>
          </p:cNvPr>
          <p:cNvSpPr txBox="1">
            <a:spLocks noChangeArrowheads="1"/>
          </p:cNvSpPr>
          <p:nvPr/>
        </p:nvSpPr>
        <p:spPr bwMode="auto">
          <a:xfrm>
            <a:off x="579248" y="3906984"/>
            <a:ext cx="430947"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游ゴシック" panose="020B0400000000000000" pitchFamily="50" charset="-128"/>
              </a:rPr>
              <a:t>12</a:t>
            </a:r>
          </a:p>
        </p:txBody>
      </p:sp>
      <p:sp>
        <p:nvSpPr>
          <p:cNvPr id="55" name="矢印: 下 54">
            <a:extLst>
              <a:ext uri="{FF2B5EF4-FFF2-40B4-BE49-F238E27FC236}">
                <a16:creationId xmlns:a16="http://schemas.microsoft.com/office/drawing/2014/main" id="{E55EE380-71C9-49D4-AE2F-82E01758D797}"/>
              </a:ext>
            </a:extLst>
          </p:cNvPr>
          <p:cNvSpPr/>
          <p:nvPr/>
        </p:nvSpPr>
        <p:spPr>
          <a:xfrm>
            <a:off x="655947" y="1248493"/>
            <a:ext cx="270003" cy="25776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Text Box 5">
            <a:extLst>
              <a:ext uri="{FF2B5EF4-FFF2-40B4-BE49-F238E27FC236}">
                <a16:creationId xmlns:a16="http://schemas.microsoft.com/office/drawing/2014/main" id="{59BFD6F2-2193-4FFD-816F-B5612A477BE9}"/>
              </a:ext>
            </a:extLst>
          </p:cNvPr>
          <p:cNvSpPr txBox="1">
            <a:spLocks noChangeArrowheads="1"/>
          </p:cNvSpPr>
          <p:nvPr/>
        </p:nvSpPr>
        <p:spPr bwMode="auto">
          <a:xfrm>
            <a:off x="7714331" y="909712"/>
            <a:ext cx="591107" cy="307777"/>
          </a:xfrm>
          <a:prstGeom prst="rect">
            <a:avLst/>
          </a:prstGeom>
          <a:solidFill>
            <a:srgbClr val="6666FF">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dirty="0">
                <a:latin typeface="游ゴシック" panose="020B0400000000000000" pitchFamily="50" charset="-128"/>
              </a:rPr>
              <a:t>12</a:t>
            </a:r>
            <a:r>
              <a:rPr lang="ja-JP" altLang="en-US" sz="1400" dirty="0">
                <a:latin typeface="游ゴシック" panose="020B0400000000000000" pitchFamily="50" charset="-128"/>
              </a:rPr>
              <a:t>月</a:t>
            </a:r>
            <a:endParaRPr lang="en-US" altLang="ja-JP" sz="1400" dirty="0">
              <a:latin typeface="游ゴシック" panose="020B0400000000000000" pitchFamily="50" charset="-128"/>
            </a:endParaRPr>
          </a:p>
        </p:txBody>
      </p:sp>
      <p:sp>
        <p:nvSpPr>
          <p:cNvPr id="56" name="Text Box 5">
            <a:extLst>
              <a:ext uri="{FF2B5EF4-FFF2-40B4-BE49-F238E27FC236}">
                <a16:creationId xmlns:a16="http://schemas.microsoft.com/office/drawing/2014/main" id="{16F90C70-755E-4A0D-9D53-60DF90D24801}"/>
              </a:ext>
            </a:extLst>
          </p:cNvPr>
          <p:cNvSpPr txBox="1">
            <a:spLocks noChangeArrowheads="1"/>
          </p:cNvSpPr>
          <p:nvPr/>
        </p:nvSpPr>
        <p:spPr bwMode="auto">
          <a:xfrm>
            <a:off x="7042705" y="901077"/>
            <a:ext cx="591107" cy="307777"/>
          </a:xfrm>
          <a:prstGeom prst="rect">
            <a:avLst/>
          </a:prstGeom>
          <a:solidFill>
            <a:srgbClr val="6666FF">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dirty="0">
                <a:latin typeface="游ゴシック" panose="020B0400000000000000" pitchFamily="50" charset="-128"/>
              </a:rPr>
              <a:t>11</a:t>
            </a:r>
            <a:r>
              <a:rPr lang="ja-JP" altLang="en-US" sz="1400" dirty="0">
                <a:latin typeface="游ゴシック" panose="020B0400000000000000" pitchFamily="50" charset="-128"/>
              </a:rPr>
              <a:t>月</a:t>
            </a:r>
            <a:endParaRPr lang="en-US" altLang="ja-JP" sz="1400" dirty="0">
              <a:latin typeface="游ゴシック" panose="020B0400000000000000" pitchFamily="50" charset="-128"/>
            </a:endParaRPr>
          </a:p>
        </p:txBody>
      </p:sp>
      <p:sp>
        <p:nvSpPr>
          <p:cNvPr id="57" name="Text Box 5">
            <a:extLst>
              <a:ext uri="{FF2B5EF4-FFF2-40B4-BE49-F238E27FC236}">
                <a16:creationId xmlns:a16="http://schemas.microsoft.com/office/drawing/2014/main" id="{3BC5DBF8-FA99-44B7-A91C-7F1B0804B215}"/>
              </a:ext>
            </a:extLst>
          </p:cNvPr>
          <p:cNvSpPr txBox="1">
            <a:spLocks noChangeArrowheads="1"/>
          </p:cNvSpPr>
          <p:nvPr/>
        </p:nvSpPr>
        <p:spPr bwMode="auto">
          <a:xfrm>
            <a:off x="332023" y="901467"/>
            <a:ext cx="591107" cy="307777"/>
          </a:xfrm>
          <a:prstGeom prst="rect">
            <a:avLst/>
          </a:prstGeom>
          <a:solidFill>
            <a:srgbClr val="6666FF">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１月</a:t>
            </a:r>
            <a:endParaRPr lang="en-US" altLang="ja-JP" sz="1400" dirty="0">
              <a:latin typeface="游ゴシック" panose="020B0400000000000000" pitchFamily="50" charset="-128"/>
            </a:endParaRPr>
          </a:p>
        </p:txBody>
      </p:sp>
      <p:sp>
        <p:nvSpPr>
          <p:cNvPr id="58" name="Text Box 5">
            <a:extLst>
              <a:ext uri="{FF2B5EF4-FFF2-40B4-BE49-F238E27FC236}">
                <a16:creationId xmlns:a16="http://schemas.microsoft.com/office/drawing/2014/main" id="{6F86E800-918E-4016-AC58-CF7697D8BD97}"/>
              </a:ext>
            </a:extLst>
          </p:cNvPr>
          <p:cNvSpPr txBox="1">
            <a:spLocks noChangeArrowheads="1"/>
          </p:cNvSpPr>
          <p:nvPr/>
        </p:nvSpPr>
        <p:spPr bwMode="auto">
          <a:xfrm>
            <a:off x="6396317" y="916325"/>
            <a:ext cx="591107" cy="307777"/>
          </a:xfrm>
          <a:prstGeom prst="rect">
            <a:avLst/>
          </a:prstGeom>
          <a:solidFill>
            <a:srgbClr val="FFC000">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dirty="0">
                <a:latin typeface="游ゴシック" panose="020B0400000000000000" pitchFamily="50" charset="-128"/>
              </a:rPr>
              <a:t>10</a:t>
            </a:r>
            <a:r>
              <a:rPr lang="ja-JP" altLang="en-US" sz="1400" dirty="0">
                <a:latin typeface="游ゴシック" panose="020B0400000000000000" pitchFamily="50" charset="-128"/>
              </a:rPr>
              <a:t>月</a:t>
            </a:r>
            <a:endParaRPr lang="en-US" altLang="ja-JP" sz="1400" dirty="0">
              <a:latin typeface="游ゴシック" panose="020B0400000000000000" pitchFamily="50" charset="-128"/>
            </a:endParaRPr>
          </a:p>
        </p:txBody>
      </p:sp>
      <p:sp>
        <p:nvSpPr>
          <p:cNvPr id="59" name="Text Box 5">
            <a:extLst>
              <a:ext uri="{FF2B5EF4-FFF2-40B4-BE49-F238E27FC236}">
                <a16:creationId xmlns:a16="http://schemas.microsoft.com/office/drawing/2014/main" id="{A1E08235-111F-40CF-A370-1A11BA476A96}"/>
              </a:ext>
            </a:extLst>
          </p:cNvPr>
          <p:cNvSpPr txBox="1">
            <a:spLocks noChangeArrowheads="1"/>
          </p:cNvSpPr>
          <p:nvPr/>
        </p:nvSpPr>
        <p:spPr bwMode="auto">
          <a:xfrm>
            <a:off x="5722650" y="901077"/>
            <a:ext cx="591107" cy="307777"/>
          </a:xfrm>
          <a:prstGeom prst="rect">
            <a:avLst/>
          </a:prstGeom>
          <a:solidFill>
            <a:srgbClr val="FFC000">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９月</a:t>
            </a:r>
            <a:endParaRPr lang="en-US" altLang="ja-JP" sz="1400" dirty="0">
              <a:latin typeface="游ゴシック" panose="020B0400000000000000" pitchFamily="50" charset="-128"/>
            </a:endParaRPr>
          </a:p>
        </p:txBody>
      </p:sp>
      <p:sp>
        <p:nvSpPr>
          <p:cNvPr id="60" name="Text Box 5">
            <a:extLst>
              <a:ext uri="{FF2B5EF4-FFF2-40B4-BE49-F238E27FC236}">
                <a16:creationId xmlns:a16="http://schemas.microsoft.com/office/drawing/2014/main" id="{36572487-0E29-486D-85F2-6DC9BC02AD59}"/>
              </a:ext>
            </a:extLst>
          </p:cNvPr>
          <p:cNvSpPr txBox="1">
            <a:spLocks noChangeArrowheads="1"/>
          </p:cNvSpPr>
          <p:nvPr/>
        </p:nvSpPr>
        <p:spPr bwMode="auto">
          <a:xfrm>
            <a:off x="5036422" y="899883"/>
            <a:ext cx="591107" cy="307777"/>
          </a:xfrm>
          <a:prstGeom prst="rect">
            <a:avLst/>
          </a:prstGeom>
          <a:solidFill>
            <a:srgbClr val="FFC000">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８月</a:t>
            </a:r>
            <a:endParaRPr lang="en-US" altLang="ja-JP" sz="1400" dirty="0">
              <a:latin typeface="游ゴシック" panose="020B0400000000000000" pitchFamily="50" charset="-128"/>
            </a:endParaRPr>
          </a:p>
        </p:txBody>
      </p:sp>
      <p:sp>
        <p:nvSpPr>
          <p:cNvPr id="61" name="Text Box 5">
            <a:extLst>
              <a:ext uri="{FF2B5EF4-FFF2-40B4-BE49-F238E27FC236}">
                <a16:creationId xmlns:a16="http://schemas.microsoft.com/office/drawing/2014/main" id="{6AB24B27-59DD-483B-A048-25E9257423BB}"/>
              </a:ext>
            </a:extLst>
          </p:cNvPr>
          <p:cNvSpPr txBox="1">
            <a:spLocks noChangeArrowheads="1"/>
          </p:cNvSpPr>
          <p:nvPr/>
        </p:nvSpPr>
        <p:spPr bwMode="auto">
          <a:xfrm>
            <a:off x="1066928" y="878678"/>
            <a:ext cx="591107" cy="307777"/>
          </a:xfrm>
          <a:prstGeom prst="rect">
            <a:avLst/>
          </a:prstGeom>
          <a:solidFill>
            <a:srgbClr val="FFCCFF">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２月</a:t>
            </a:r>
            <a:endParaRPr lang="en-US" altLang="ja-JP" sz="1400" dirty="0">
              <a:latin typeface="游ゴシック" panose="020B0400000000000000" pitchFamily="50" charset="-128"/>
            </a:endParaRPr>
          </a:p>
        </p:txBody>
      </p:sp>
      <p:sp>
        <p:nvSpPr>
          <p:cNvPr id="62" name="Text Box 5">
            <a:extLst>
              <a:ext uri="{FF2B5EF4-FFF2-40B4-BE49-F238E27FC236}">
                <a16:creationId xmlns:a16="http://schemas.microsoft.com/office/drawing/2014/main" id="{30D84CDF-99E4-4D08-B9C8-387F6AFE6C9B}"/>
              </a:ext>
            </a:extLst>
          </p:cNvPr>
          <p:cNvSpPr txBox="1">
            <a:spLocks noChangeArrowheads="1"/>
          </p:cNvSpPr>
          <p:nvPr/>
        </p:nvSpPr>
        <p:spPr bwMode="auto">
          <a:xfrm>
            <a:off x="1751587" y="890545"/>
            <a:ext cx="591107" cy="307777"/>
          </a:xfrm>
          <a:prstGeom prst="rect">
            <a:avLst/>
          </a:prstGeom>
          <a:solidFill>
            <a:srgbClr val="FFCCFF">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３月</a:t>
            </a:r>
            <a:endParaRPr lang="en-US" altLang="ja-JP" sz="1400" dirty="0">
              <a:latin typeface="游ゴシック" panose="020B0400000000000000" pitchFamily="50" charset="-128"/>
            </a:endParaRPr>
          </a:p>
        </p:txBody>
      </p:sp>
      <p:sp>
        <p:nvSpPr>
          <p:cNvPr id="63" name="Text Box 5">
            <a:extLst>
              <a:ext uri="{FF2B5EF4-FFF2-40B4-BE49-F238E27FC236}">
                <a16:creationId xmlns:a16="http://schemas.microsoft.com/office/drawing/2014/main" id="{CC2D2993-071A-49FC-950F-B93120653AE7}"/>
              </a:ext>
            </a:extLst>
          </p:cNvPr>
          <p:cNvSpPr txBox="1">
            <a:spLocks noChangeArrowheads="1"/>
          </p:cNvSpPr>
          <p:nvPr/>
        </p:nvSpPr>
        <p:spPr bwMode="auto">
          <a:xfrm>
            <a:off x="2426221" y="890235"/>
            <a:ext cx="591107" cy="307777"/>
          </a:xfrm>
          <a:prstGeom prst="rect">
            <a:avLst/>
          </a:prstGeom>
          <a:solidFill>
            <a:srgbClr val="FFCCFF">
              <a:alpha val="86000"/>
            </a:srgb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４月</a:t>
            </a:r>
            <a:endParaRPr lang="en-US" altLang="ja-JP" sz="1400" dirty="0">
              <a:latin typeface="游ゴシック" panose="020B0400000000000000" pitchFamily="50" charset="-128"/>
            </a:endParaRPr>
          </a:p>
        </p:txBody>
      </p:sp>
      <p:sp>
        <p:nvSpPr>
          <p:cNvPr id="64" name="Text Box 5">
            <a:extLst>
              <a:ext uri="{FF2B5EF4-FFF2-40B4-BE49-F238E27FC236}">
                <a16:creationId xmlns:a16="http://schemas.microsoft.com/office/drawing/2014/main" id="{C9D0FA64-6608-4F51-9155-207348347E9E}"/>
              </a:ext>
            </a:extLst>
          </p:cNvPr>
          <p:cNvSpPr txBox="1">
            <a:spLocks noChangeArrowheads="1"/>
          </p:cNvSpPr>
          <p:nvPr/>
        </p:nvSpPr>
        <p:spPr bwMode="auto">
          <a:xfrm>
            <a:off x="3056475" y="898889"/>
            <a:ext cx="591107" cy="307777"/>
          </a:xfrm>
          <a:prstGeom prst="rect">
            <a:avLst/>
          </a:prstGeom>
          <a:solidFill>
            <a:srgbClr val="FFFF00"/>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５月</a:t>
            </a:r>
            <a:endParaRPr lang="en-US" altLang="ja-JP" sz="1400" dirty="0">
              <a:latin typeface="游ゴシック" panose="020B0400000000000000" pitchFamily="50" charset="-128"/>
            </a:endParaRPr>
          </a:p>
        </p:txBody>
      </p:sp>
      <p:sp>
        <p:nvSpPr>
          <p:cNvPr id="65" name="Text Box 5">
            <a:extLst>
              <a:ext uri="{FF2B5EF4-FFF2-40B4-BE49-F238E27FC236}">
                <a16:creationId xmlns:a16="http://schemas.microsoft.com/office/drawing/2014/main" id="{1A215685-D8BB-46B7-BFDB-6A24631EFDF4}"/>
              </a:ext>
            </a:extLst>
          </p:cNvPr>
          <p:cNvSpPr txBox="1">
            <a:spLocks noChangeArrowheads="1"/>
          </p:cNvSpPr>
          <p:nvPr/>
        </p:nvSpPr>
        <p:spPr bwMode="auto">
          <a:xfrm>
            <a:off x="3760124" y="916324"/>
            <a:ext cx="591107" cy="307777"/>
          </a:xfrm>
          <a:prstGeom prst="rect">
            <a:avLst/>
          </a:prstGeom>
          <a:solidFill>
            <a:srgbClr val="FFFF00"/>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６月</a:t>
            </a:r>
            <a:endParaRPr lang="en-US" altLang="ja-JP" sz="1400" dirty="0">
              <a:latin typeface="游ゴシック" panose="020B0400000000000000" pitchFamily="50" charset="-128"/>
            </a:endParaRPr>
          </a:p>
        </p:txBody>
      </p:sp>
      <p:sp>
        <p:nvSpPr>
          <p:cNvPr id="66" name="Text Box 5">
            <a:extLst>
              <a:ext uri="{FF2B5EF4-FFF2-40B4-BE49-F238E27FC236}">
                <a16:creationId xmlns:a16="http://schemas.microsoft.com/office/drawing/2014/main" id="{6BA50DF8-BCBC-4BD8-8CA1-1FF4629AB05D}"/>
              </a:ext>
            </a:extLst>
          </p:cNvPr>
          <p:cNvSpPr txBox="1">
            <a:spLocks noChangeArrowheads="1"/>
          </p:cNvSpPr>
          <p:nvPr/>
        </p:nvSpPr>
        <p:spPr bwMode="auto">
          <a:xfrm>
            <a:off x="4395921" y="898889"/>
            <a:ext cx="591107" cy="307777"/>
          </a:xfrm>
          <a:prstGeom prst="rect">
            <a:avLst/>
          </a:prstGeom>
          <a:solidFill>
            <a:srgbClr val="FFFF00"/>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latin typeface="游ゴシック" panose="020B0400000000000000" pitchFamily="50" charset="-128"/>
              </a:rPr>
              <a:t>７月</a:t>
            </a:r>
            <a:endParaRPr lang="en-US" altLang="ja-JP" sz="1400" dirty="0">
              <a:latin typeface="游ゴシック" panose="020B0400000000000000" pitchFamily="50" charset="-128"/>
            </a:endParaRPr>
          </a:p>
        </p:txBody>
      </p:sp>
    </p:spTree>
    <p:extLst>
      <p:ext uri="{BB962C8B-B14F-4D97-AF65-F5344CB8AC3E}">
        <p14:creationId xmlns:p14="http://schemas.microsoft.com/office/powerpoint/2010/main" val="152937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3605" y="134850"/>
            <a:ext cx="7772400" cy="720725"/>
          </a:xfrm>
        </p:spPr>
        <p:txBody>
          <a:bodyPr/>
          <a:lstStyle/>
          <a:p>
            <a:pPr eaLnBrk="1" hangingPunct="1"/>
            <a:r>
              <a:rPr lang="ja-JP" altLang="en-US" sz="3200" dirty="0">
                <a:ea typeface="ＭＳ Ｐゴシック" panose="020B0600070205080204" pitchFamily="50" charset="-128"/>
              </a:rPr>
              <a:t>太陽暦を分ける　二十四節季</a:t>
            </a:r>
            <a:endParaRPr lang="ja-JP" altLang="en-US" sz="24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graphicFrame>
        <p:nvGraphicFramePr>
          <p:cNvPr id="7" name="表 12">
            <a:extLst>
              <a:ext uri="{FF2B5EF4-FFF2-40B4-BE49-F238E27FC236}">
                <a16:creationId xmlns:a16="http://schemas.microsoft.com/office/drawing/2014/main" id="{586B0387-B20E-4AB6-A853-28C64E001F55}"/>
              </a:ext>
            </a:extLst>
          </p:cNvPr>
          <p:cNvGraphicFramePr>
            <a:graphicFrameLocks noGrp="1"/>
          </p:cNvGraphicFramePr>
          <p:nvPr>
            <p:extLst>
              <p:ext uri="{D42A27DB-BD31-4B8C-83A1-F6EECF244321}">
                <p14:modId xmlns:p14="http://schemas.microsoft.com/office/powerpoint/2010/main" val="463782285"/>
              </p:ext>
            </p:extLst>
          </p:nvPr>
        </p:nvGraphicFramePr>
        <p:xfrm>
          <a:off x="71950" y="798573"/>
          <a:ext cx="6665469" cy="4562141"/>
        </p:xfrm>
        <a:graphic>
          <a:graphicData uri="http://schemas.openxmlformats.org/drawingml/2006/table">
            <a:tbl>
              <a:tblPr firstRow="1" bandRow="1">
                <a:tableStyleId>{5C22544A-7EE6-4342-B048-85BDC9FD1C3A}</a:tableStyleId>
              </a:tblPr>
              <a:tblGrid>
                <a:gridCol w="497030">
                  <a:extLst>
                    <a:ext uri="{9D8B030D-6E8A-4147-A177-3AD203B41FA5}">
                      <a16:colId xmlns:a16="http://schemas.microsoft.com/office/drawing/2014/main" val="3280108058"/>
                    </a:ext>
                  </a:extLst>
                </a:gridCol>
                <a:gridCol w="2676689">
                  <a:extLst>
                    <a:ext uri="{9D8B030D-6E8A-4147-A177-3AD203B41FA5}">
                      <a16:colId xmlns:a16="http://schemas.microsoft.com/office/drawing/2014/main" val="2811592673"/>
                    </a:ext>
                  </a:extLst>
                </a:gridCol>
                <a:gridCol w="603705">
                  <a:extLst>
                    <a:ext uri="{9D8B030D-6E8A-4147-A177-3AD203B41FA5}">
                      <a16:colId xmlns:a16="http://schemas.microsoft.com/office/drawing/2014/main" val="2016397960"/>
                    </a:ext>
                  </a:extLst>
                </a:gridCol>
                <a:gridCol w="2888045">
                  <a:extLst>
                    <a:ext uri="{9D8B030D-6E8A-4147-A177-3AD203B41FA5}">
                      <a16:colId xmlns:a16="http://schemas.microsoft.com/office/drawing/2014/main" val="1541755667"/>
                    </a:ext>
                  </a:extLst>
                </a:gridCol>
              </a:tblGrid>
              <a:tr h="347541">
                <a:tc gridSpan="4">
                  <a:txBody>
                    <a:bodyPr/>
                    <a:lstStyle/>
                    <a:p>
                      <a:r>
                        <a:rPr kumimoji="1" lang="en-US" altLang="ja-JP" sz="1800" b="0" dirty="0">
                          <a:solidFill>
                            <a:schemeClr val="tx1"/>
                          </a:solidFill>
                        </a:rPr>
                        <a:t>1</a:t>
                      </a:r>
                      <a:r>
                        <a:rPr kumimoji="1" lang="ja-JP" altLang="en-US" sz="1800" b="0" dirty="0">
                          <a:solidFill>
                            <a:schemeClr val="tx1"/>
                          </a:solidFill>
                        </a:rPr>
                        <a:t>～</a:t>
                      </a:r>
                      <a:r>
                        <a:rPr kumimoji="1" lang="en-US" altLang="ja-JP" sz="1800" b="0" dirty="0">
                          <a:solidFill>
                            <a:schemeClr val="tx1"/>
                          </a:solidFill>
                        </a:rPr>
                        <a:t>6</a:t>
                      </a:r>
                      <a:r>
                        <a:rPr kumimoji="1" lang="ja-JP" altLang="en-US" sz="1800" b="0" dirty="0">
                          <a:solidFill>
                            <a:schemeClr val="tx1"/>
                          </a:solidFill>
                        </a:rPr>
                        <a:t>：春、</a:t>
                      </a:r>
                      <a:r>
                        <a:rPr kumimoji="1" lang="en-US" altLang="ja-JP" sz="1800" b="0" dirty="0">
                          <a:solidFill>
                            <a:schemeClr val="tx1"/>
                          </a:solidFill>
                        </a:rPr>
                        <a:t>7</a:t>
                      </a:r>
                      <a:r>
                        <a:rPr kumimoji="1" lang="ja-JP" altLang="en-US" sz="1800" b="0" dirty="0">
                          <a:solidFill>
                            <a:schemeClr val="tx1"/>
                          </a:solidFill>
                        </a:rPr>
                        <a:t>～</a:t>
                      </a:r>
                      <a:r>
                        <a:rPr kumimoji="1" lang="en-US" altLang="ja-JP" sz="1800" b="0" dirty="0">
                          <a:solidFill>
                            <a:schemeClr val="tx1"/>
                          </a:solidFill>
                        </a:rPr>
                        <a:t>12</a:t>
                      </a:r>
                      <a:r>
                        <a:rPr kumimoji="1" lang="ja-JP" altLang="en-US" sz="1800" b="0" dirty="0">
                          <a:solidFill>
                            <a:schemeClr val="tx1"/>
                          </a:solidFill>
                        </a:rPr>
                        <a:t>：夏、</a:t>
                      </a:r>
                      <a:r>
                        <a:rPr kumimoji="1" lang="en-US" altLang="ja-JP" sz="1800" b="0" dirty="0">
                          <a:solidFill>
                            <a:schemeClr val="tx1"/>
                          </a:solidFill>
                        </a:rPr>
                        <a:t>13</a:t>
                      </a:r>
                      <a:r>
                        <a:rPr kumimoji="1" lang="ja-JP" altLang="en-US" sz="1800" b="0" dirty="0">
                          <a:solidFill>
                            <a:schemeClr val="tx1"/>
                          </a:solidFill>
                        </a:rPr>
                        <a:t>～</a:t>
                      </a:r>
                      <a:r>
                        <a:rPr kumimoji="1" lang="en-US" altLang="ja-JP" sz="1800" b="0" dirty="0">
                          <a:solidFill>
                            <a:schemeClr val="tx1"/>
                          </a:solidFill>
                        </a:rPr>
                        <a:t>18</a:t>
                      </a:r>
                      <a:r>
                        <a:rPr kumimoji="1" lang="ja-JP" altLang="en-US" sz="1800" b="0" dirty="0">
                          <a:solidFill>
                            <a:schemeClr val="tx1"/>
                          </a:solidFill>
                        </a:rPr>
                        <a:t>：秋</a:t>
                      </a:r>
                      <a:r>
                        <a:rPr kumimoji="1" lang="en-US" altLang="ja-JP" sz="1800" b="0" dirty="0">
                          <a:solidFill>
                            <a:schemeClr val="tx1"/>
                          </a:solidFill>
                        </a:rPr>
                        <a:t>,19</a:t>
                      </a:r>
                      <a:r>
                        <a:rPr kumimoji="1" lang="ja-JP" altLang="en-US" sz="1800" b="0" dirty="0">
                          <a:solidFill>
                            <a:schemeClr val="tx1"/>
                          </a:solidFill>
                        </a:rPr>
                        <a:t>～</a:t>
                      </a:r>
                      <a:r>
                        <a:rPr kumimoji="1" lang="en-US" altLang="ja-JP" sz="1800" b="0" dirty="0">
                          <a:solidFill>
                            <a:schemeClr val="tx1"/>
                          </a:solidFill>
                        </a:rPr>
                        <a:t>24</a:t>
                      </a:r>
                      <a:r>
                        <a:rPr kumimoji="1" lang="ja-JP" altLang="en-US" sz="1800" b="0" dirty="0">
                          <a:solidFill>
                            <a:schemeClr val="tx1"/>
                          </a:solidFill>
                        </a:rPr>
                        <a:t>：冬</a:t>
                      </a:r>
                    </a:p>
                  </a:txBody>
                  <a:tcPr/>
                </a:tc>
                <a:tc hMerge="1">
                  <a:txBody>
                    <a:bodyPr/>
                    <a:lstStyle/>
                    <a:p>
                      <a:endParaRPr kumimoji="1" lang="ja-JP" altLang="en-US" sz="1200" dirty="0"/>
                    </a:p>
                  </a:txBody>
                  <a:tcPr/>
                </a:tc>
                <a:tc hMerge="1">
                  <a:txBody>
                    <a:bodyPr/>
                    <a:lstStyle/>
                    <a:p>
                      <a:endParaRPr kumimoji="1" lang="ja-JP" altLang="en-US" sz="1200"/>
                    </a:p>
                  </a:txBody>
                  <a:tcPr/>
                </a:tc>
                <a:tc hMerge="1">
                  <a:txBody>
                    <a:bodyPr/>
                    <a:lstStyle/>
                    <a:p>
                      <a:endParaRPr kumimoji="1" lang="ja-JP" altLang="en-US" sz="1200" dirty="0"/>
                    </a:p>
                  </a:txBody>
                  <a:tcPr/>
                </a:tc>
                <a:extLst>
                  <a:ext uri="{0D108BD9-81ED-4DB2-BD59-A6C34878D82A}">
                    <a16:rowId xmlns:a16="http://schemas.microsoft.com/office/drawing/2014/main" val="3364112739"/>
                  </a:ext>
                </a:extLst>
              </a:tr>
              <a:tr h="340022">
                <a:tc>
                  <a:txBody>
                    <a:bodyPr/>
                    <a:lstStyle/>
                    <a:p>
                      <a:r>
                        <a:rPr kumimoji="1" lang="ja-JP" altLang="en-US" sz="1600" dirty="0">
                          <a:latin typeface="メイリオ" panose="020B0604030504040204" pitchFamily="50" charset="-128"/>
                          <a:ea typeface="メイリオ" panose="020B0604030504040204" pitchFamily="50" charset="-128"/>
                        </a:rPr>
                        <a:t>１</a:t>
                      </a:r>
                    </a:p>
                  </a:txBody>
                  <a:tcPr>
                    <a:solidFill>
                      <a:srgbClr val="FFCCFF"/>
                    </a:solidFill>
                  </a:tcPr>
                </a:tc>
                <a:tc>
                  <a:txBody>
                    <a:bodyPr/>
                    <a:lstStyle/>
                    <a:p>
                      <a:r>
                        <a:rPr kumimoji="1" lang="ja-JP" altLang="en-US" sz="1600" b="1" i="0" kern="1200">
                          <a:solidFill>
                            <a:schemeClr val="dk1"/>
                          </a:solidFill>
                          <a:effectLst/>
                          <a:latin typeface="+mn-lt"/>
                          <a:ea typeface="+mn-ea"/>
                          <a:cs typeface="+mn-cs"/>
                        </a:rPr>
                        <a:t>立春（りっしゅん）</a:t>
                      </a:r>
                      <a:r>
                        <a:rPr kumimoji="1" lang="en-US" altLang="ja-JP" sz="1200" b="1" i="0" kern="1200">
                          <a:solidFill>
                            <a:schemeClr val="dk1"/>
                          </a:solidFill>
                          <a:effectLst/>
                          <a:latin typeface="+mn-lt"/>
                          <a:ea typeface="+mn-ea"/>
                          <a:cs typeface="+mn-cs"/>
                        </a:rPr>
                        <a:t>2</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4</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FFCCFF"/>
                    </a:solidFill>
                  </a:tcPr>
                </a:tc>
                <a:tc>
                  <a:txBody>
                    <a:bodyPr/>
                    <a:lstStyle/>
                    <a:p>
                      <a:r>
                        <a:rPr kumimoji="1" lang="en-US" altLang="ja-JP" sz="1600" dirty="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雨水（うすい）</a:t>
                      </a:r>
                      <a:r>
                        <a:rPr kumimoji="1" lang="en-US" altLang="ja-JP" sz="1200" b="1" i="0" kern="1200" dirty="0">
                          <a:solidFill>
                            <a:schemeClr val="dk1"/>
                          </a:solidFill>
                          <a:effectLst/>
                          <a:latin typeface="+mn-lt"/>
                          <a:ea typeface="+mn-ea"/>
                          <a:cs typeface="+mn-cs"/>
                        </a:rPr>
                        <a:t>2</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19</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FFCCFF"/>
                    </a:solidFill>
                  </a:tcPr>
                </a:tc>
                <a:extLst>
                  <a:ext uri="{0D108BD9-81ED-4DB2-BD59-A6C34878D82A}">
                    <a16:rowId xmlns:a16="http://schemas.microsoft.com/office/drawing/2014/main" val="3228170856"/>
                  </a:ext>
                </a:extLst>
              </a:tr>
              <a:tr h="318580">
                <a:tc>
                  <a:txBody>
                    <a:bodyPr/>
                    <a:lstStyle/>
                    <a:p>
                      <a:r>
                        <a:rPr kumimoji="1" lang="en-US" altLang="ja-JP" sz="1600" dirty="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a:solidFill>
                            <a:schemeClr val="dk1"/>
                          </a:solidFill>
                          <a:effectLst/>
                          <a:latin typeface="+mn-lt"/>
                          <a:ea typeface="+mn-ea"/>
                          <a:cs typeface="+mn-cs"/>
                        </a:rPr>
                        <a:t>啓蟄（けいちつ）</a:t>
                      </a:r>
                      <a:r>
                        <a:rPr kumimoji="1" lang="en-US" altLang="ja-JP" sz="1200" b="1" i="0" kern="1200">
                          <a:solidFill>
                            <a:schemeClr val="dk1"/>
                          </a:solidFill>
                          <a:effectLst/>
                          <a:latin typeface="+mn-lt"/>
                          <a:ea typeface="+mn-ea"/>
                          <a:cs typeface="+mn-cs"/>
                        </a:rPr>
                        <a:t>3</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5</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FFCCFF"/>
                    </a:solidFill>
                  </a:tcPr>
                </a:tc>
                <a:tc>
                  <a:txBody>
                    <a:bodyPr/>
                    <a:lstStyle/>
                    <a:p>
                      <a:r>
                        <a:rPr kumimoji="1" lang="en-US" altLang="ja-JP" sz="1600" dirty="0">
                          <a:latin typeface="メイリオ" panose="020B0604030504040204" pitchFamily="50" charset="-128"/>
                          <a:ea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endParaRPr>
                    </a:p>
                  </a:txBody>
                  <a:tcP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春分（しゅんぶん）</a:t>
                      </a:r>
                      <a:r>
                        <a:rPr kumimoji="1" lang="en-US" altLang="ja-JP" sz="1200" b="1" i="0" kern="1200" dirty="0">
                          <a:solidFill>
                            <a:schemeClr val="dk1"/>
                          </a:solidFill>
                          <a:effectLst/>
                          <a:latin typeface="+mn-lt"/>
                          <a:ea typeface="+mn-ea"/>
                          <a:cs typeface="+mn-cs"/>
                        </a:rPr>
                        <a:t>3</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21</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FFCCFF"/>
                    </a:solidFill>
                  </a:tcPr>
                </a:tc>
                <a:extLst>
                  <a:ext uri="{0D108BD9-81ED-4DB2-BD59-A6C34878D82A}">
                    <a16:rowId xmlns:a16="http://schemas.microsoft.com/office/drawing/2014/main" val="2092426382"/>
                  </a:ext>
                </a:extLst>
              </a:tr>
              <a:tr h="318580">
                <a:tc>
                  <a:txBody>
                    <a:bodyPr/>
                    <a:lstStyle/>
                    <a:p>
                      <a:r>
                        <a:rPr kumimoji="1" lang="en-US" altLang="ja-JP" sz="1600" dirty="0">
                          <a:latin typeface="メイリオ" panose="020B0604030504040204" pitchFamily="50" charset="-128"/>
                          <a:ea typeface="メイリオ" panose="020B0604030504040204" pitchFamily="50" charset="-128"/>
                        </a:rPr>
                        <a:t>5</a:t>
                      </a:r>
                      <a:endParaRPr kumimoji="1" lang="ja-JP" altLang="en-US" sz="1600" dirty="0">
                        <a:latin typeface="メイリオ" panose="020B0604030504040204" pitchFamily="50" charset="-128"/>
                        <a:ea typeface="メイリオ" panose="020B0604030504040204" pitchFamily="50" charset="-128"/>
                      </a:endParaRPr>
                    </a:p>
                  </a:txBody>
                  <a:tcP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a:solidFill>
                            <a:schemeClr val="dk1"/>
                          </a:solidFill>
                          <a:effectLst/>
                          <a:latin typeface="+mn-lt"/>
                          <a:ea typeface="+mn-ea"/>
                          <a:cs typeface="+mn-cs"/>
                        </a:rPr>
                        <a:t>清明（せいめい）</a:t>
                      </a:r>
                      <a:r>
                        <a:rPr kumimoji="1" lang="en-US" altLang="ja-JP" sz="1200" b="1" i="0" kern="1200">
                          <a:solidFill>
                            <a:schemeClr val="dk1"/>
                          </a:solidFill>
                          <a:effectLst/>
                          <a:latin typeface="+mn-lt"/>
                          <a:ea typeface="+mn-ea"/>
                          <a:cs typeface="+mn-cs"/>
                        </a:rPr>
                        <a:t>4</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5</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FFCCFF"/>
                    </a:solidFill>
                  </a:tcPr>
                </a:tc>
                <a:tc>
                  <a:txBody>
                    <a:bodyPr/>
                    <a:lstStyle/>
                    <a:p>
                      <a:r>
                        <a:rPr kumimoji="1" lang="en-US" altLang="ja-JP" sz="1600" dirty="0">
                          <a:latin typeface="メイリオ" panose="020B0604030504040204" pitchFamily="50" charset="-128"/>
                          <a:ea typeface="メイリオ" panose="020B0604030504040204" pitchFamily="50" charset="-128"/>
                        </a:rPr>
                        <a:t>6</a:t>
                      </a:r>
                      <a:endParaRPr kumimoji="1" lang="ja-JP" altLang="en-US" sz="1600" dirty="0">
                        <a:latin typeface="メイリオ" panose="020B0604030504040204" pitchFamily="50" charset="-128"/>
                        <a:ea typeface="メイリオ" panose="020B0604030504040204" pitchFamily="50" charset="-128"/>
                      </a:endParaRPr>
                    </a:p>
                  </a:txBody>
                  <a:tcP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穀雨（こくう）</a:t>
                      </a:r>
                      <a:r>
                        <a:rPr kumimoji="1" lang="en-US" altLang="ja-JP" sz="1200" b="1" i="0" kern="1200" dirty="0">
                          <a:solidFill>
                            <a:schemeClr val="dk1"/>
                          </a:solidFill>
                          <a:effectLst/>
                          <a:latin typeface="+mn-lt"/>
                          <a:ea typeface="+mn-ea"/>
                          <a:cs typeface="+mn-cs"/>
                        </a:rPr>
                        <a:t>4</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20</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FFCCFF"/>
                    </a:solidFill>
                  </a:tcPr>
                </a:tc>
                <a:extLst>
                  <a:ext uri="{0D108BD9-81ED-4DB2-BD59-A6C34878D82A}">
                    <a16:rowId xmlns:a16="http://schemas.microsoft.com/office/drawing/2014/main" val="3516063663"/>
                  </a:ext>
                </a:extLst>
              </a:tr>
              <a:tr h="318580">
                <a:tc>
                  <a:txBody>
                    <a:bodyPr/>
                    <a:lstStyle/>
                    <a:p>
                      <a:r>
                        <a:rPr kumimoji="1" lang="en-US" altLang="ja-JP" sz="1600" dirty="0">
                          <a:latin typeface="メイリオ" panose="020B0604030504040204" pitchFamily="50" charset="-128"/>
                          <a:ea typeface="メイリオ" panose="020B0604030504040204" pitchFamily="50" charset="-128"/>
                        </a:rPr>
                        <a:t>7</a:t>
                      </a:r>
                      <a:endParaRPr kumimoji="1" lang="ja-JP" altLang="en-US" sz="16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立夏（りっか）</a:t>
                      </a:r>
                      <a:r>
                        <a:rPr kumimoji="1" lang="en-US" altLang="ja-JP" sz="1200" b="1" i="0" kern="1200" dirty="0">
                          <a:solidFill>
                            <a:schemeClr val="dk1"/>
                          </a:solidFill>
                          <a:effectLst/>
                          <a:latin typeface="+mn-lt"/>
                          <a:ea typeface="+mn-ea"/>
                          <a:cs typeface="+mn-cs"/>
                        </a:rPr>
                        <a:t>5</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5</a:t>
                      </a:r>
                      <a:r>
                        <a:rPr kumimoji="1" lang="ja-JP" altLang="en-US" sz="1200" b="1" i="0" kern="1200" dirty="0">
                          <a:solidFill>
                            <a:schemeClr val="dk1"/>
                          </a:solidFill>
                          <a:effectLst/>
                          <a:latin typeface="+mn-lt"/>
                          <a:ea typeface="+mn-ea"/>
                          <a:cs typeface="+mn-cs"/>
                        </a:rPr>
                        <a:t>日頃</a:t>
                      </a:r>
                      <a:endParaRPr kumimoji="1" lang="en-US" altLang="ja-JP" sz="12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r>
                        <a:rPr kumimoji="1" lang="en-US" altLang="ja-JP" sz="1600" dirty="0">
                          <a:latin typeface="メイリオ" panose="020B0604030504040204" pitchFamily="50" charset="-128"/>
                          <a:ea typeface="メイリオ" panose="020B0604030504040204" pitchFamily="50" charset="-128"/>
                        </a:rPr>
                        <a:t>8</a:t>
                      </a:r>
                      <a:endParaRPr kumimoji="1" lang="ja-JP" altLang="en-US" sz="16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小満（しょうまん）</a:t>
                      </a:r>
                      <a:r>
                        <a:rPr kumimoji="1" lang="en-US" altLang="ja-JP" sz="1200" b="1" i="0" kern="1200" dirty="0">
                          <a:solidFill>
                            <a:schemeClr val="dk1"/>
                          </a:solidFill>
                          <a:effectLst/>
                          <a:latin typeface="+mn-lt"/>
                          <a:ea typeface="+mn-ea"/>
                          <a:cs typeface="+mn-cs"/>
                        </a:rPr>
                        <a:t>5</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21</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FF33"/>
                    </a:solidFill>
                  </a:tcPr>
                </a:tc>
                <a:extLst>
                  <a:ext uri="{0D108BD9-81ED-4DB2-BD59-A6C34878D82A}">
                    <a16:rowId xmlns:a16="http://schemas.microsoft.com/office/drawing/2014/main" val="1320688194"/>
                  </a:ext>
                </a:extLst>
              </a:tr>
              <a:tr h="318580">
                <a:tc>
                  <a:txBody>
                    <a:bodyPr/>
                    <a:lstStyle/>
                    <a:p>
                      <a:r>
                        <a:rPr kumimoji="1" lang="en-US" altLang="ja-JP" sz="1600" dirty="0">
                          <a:latin typeface="メイリオ" panose="020B0604030504040204" pitchFamily="50" charset="-128"/>
                          <a:ea typeface="メイリオ" panose="020B0604030504040204" pitchFamily="50" charset="-128"/>
                        </a:rPr>
                        <a:t>9</a:t>
                      </a:r>
                      <a:endParaRPr kumimoji="1" lang="ja-JP" altLang="en-US" sz="16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r>
                        <a:rPr kumimoji="1" lang="ja-JP" altLang="en-US" sz="1600" b="1" i="0" kern="1200">
                          <a:solidFill>
                            <a:schemeClr val="dk1"/>
                          </a:solidFill>
                          <a:effectLst/>
                          <a:latin typeface="+mn-lt"/>
                          <a:ea typeface="+mn-ea"/>
                          <a:cs typeface="+mn-cs"/>
                        </a:rPr>
                        <a:t>芒種（ぼうしゅ）</a:t>
                      </a:r>
                      <a:r>
                        <a:rPr kumimoji="1" lang="en-US" altLang="ja-JP" sz="1200" b="1" i="0" kern="1200">
                          <a:solidFill>
                            <a:schemeClr val="dk1"/>
                          </a:solidFill>
                          <a:effectLst/>
                          <a:latin typeface="+mn-lt"/>
                          <a:ea typeface="+mn-ea"/>
                          <a:cs typeface="+mn-cs"/>
                        </a:rPr>
                        <a:t>6</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6</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r>
                        <a:rPr kumimoji="1" lang="en-US" altLang="ja-JP" sz="1600" dirty="0">
                          <a:latin typeface="メイリオ" panose="020B0604030504040204" pitchFamily="50" charset="-128"/>
                          <a:ea typeface="メイリオ" panose="020B0604030504040204" pitchFamily="50" charset="-128"/>
                        </a:rPr>
                        <a:t>10</a:t>
                      </a:r>
                      <a:endParaRPr kumimoji="1" lang="ja-JP" altLang="en-US" sz="16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夏至（げし）</a:t>
                      </a:r>
                      <a:r>
                        <a:rPr kumimoji="1" lang="en-US" altLang="ja-JP" sz="1200" b="1" i="0" kern="1200" dirty="0">
                          <a:solidFill>
                            <a:schemeClr val="dk1"/>
                          </a:solidFill>
                          <a:effectLst/>
                          <a:latin typeface="+mn-lt"/>
                          <a:ea typeface="+mn-ea"/>
                          <a:cs typeface="+mn-cs"/>
                        </a:rPr>
                        <a:t>6</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21</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FF33"/>
                    </a:solidFill>
                  </a:tcPr>
                </a:tc>
                <a:extLst>
                  <a:ext uri="{0D108BD9-81ED-4DB2-BD59-A6C34878D82A}">
                    <a16:rowId xmlns:a16="http://schemas.microsoft.com/office/drawing/2014/main" val="3092951365"/>
                  </a:ext>
                </a:extLst>
              </a:tr>
              <a:tr h="370751">
                <a:tc>
                  <a:txBody>
                    <a:bodyPr/>
                    <a:lstStyle/>
                    <a:p>
                      <a:r>
                        <a:rPr kumimoji="1" lang="en-US" altLang="ja-JP" sz="1600" dirty="0">
                          <a:latin typeface="メイリオ" panose="020B0604030504040204" pitchFamily="50" charset="-128"/>
                          <a:ea typeface="メイリオ" panose="020B0604030504040204" pitchFamily="50" charset="-128"/>
                        </a:rPr>
                        <a:t>11</a:t>
                      </a:r>
                      <a:endParaRPr kumimoji="1" lang="ja-JP" altLang="en-US" sz="16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a:solidFill>
                            <a:schemeClr val="dk1"/>
                          </a:solidFill>
                          <a:effectLst/>
                          <a:latin typeface="+mn-lt"/>
                          <a:ea typeface="+mn-ea"/>
                          <a:cs typeface="+mn-cs"/>
                        </a:rPr>
                        <a:t>小暑（しょうしょ）</a:t>
                      </a:r>
                      <a:r>
                        <a:rPr kumimoji="1" lang="en-US" altLang="ja-JP" sz="1200" b="1" i="0" kern="1200">
                          <a:solidFill>
                            <a:schemeClr val="dk1"/>
                          </a:solidFill>
                          <a:effectLst/>
                          <a:latin typeface="+mn-lt"/>
                          <a:ea typeface="+mn-ea"/>
                          <a:cs typeface="+mn-cs"/>
                        </a:rPr>
                        <a:t>7</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7</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r>
                        <a:rPr kumimoji="1" lang="en-US" altLang="ja-JP" sz="1600" dirty="0">
                          <a:latin typeface="メイリオ" panose="020B0604030504040204" pitchFamily="50" charset="-128"/>
                          <a:ea typeface="メイリオ" panose="020B0604030504040204" pitchFamily="50" charset="-128"/>
                        </a:rPr>
                        <a:t>12</a:t>
                      </a:r>
                      <a:endParaRPr kumimoji="1" lang="ja-JP" altLang="en-US" sz="1600" dirty="0">
                        <a:latin typeface="メイリオ" panose="020B0604030504040204" pitchFamily="50" charset="-128"/>
                        <a:ea typeface="メイリオ" panose="020B0604030504040204" pitchFamily="50" charset="-128"/>
                      </a:endParaRPr>
                    </a:p>
                  </a:txBody>
                  <a:tcPr>
                    <a:solidFill>
                      <a:srgbClr val="CCFF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大暑（たいしょ）</a:t>
                      </a:r>
                      <a:r>
                        <a:rPr kumimoji="1" lang="en-US" altLang="ja-JP" sz="1200" b="1" i="0" kern="1200" dirty="0">
                          <a:solidFill>
                            <a:schemeClr val="dk1"/>
                          </a:solidFill>
                          <a:effectLst/>
                          <a:latin typeface="+mn-lt"/>
                          <a:ea typeface="+mn-ea"/>
                          <a:cs typeface="+mn-cs"/>
                        </a:rPr>
                        <a:t>7</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23</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FF33"/>
                    </a:solidFill>
                  </a:tcPr>
                </a:tc>
                <a:extLst>
                  <a:ext uri="{0D108BD9-81ED-4DB2-BD59-A6C34878D82A}">
                    <a16:rowId xmlns:a16="http://schemas.microsoft.com/office/drawing/2014/main" val="15003750"/>
                  </a:ext>
                </a:extLst>
              </a:tr>
              <a:tr h="327155">
                <a:tc>
                  <a:txBody>
                    <a:bodyPr/>
                    <a:lstStyle/>
                    <a:p>
                      <a:r>
                        <a:rPr kumimoji="1" lang="en-US" altLang="ja-JP" sz="1600" dirty="0">
                          <a:latin typeface="メイリオ" panose="020B0604030504040204" pitchFamily="50" charset="-128"/>
                          <a:ea typeface="メイリオ" panose="020B0604030504040204" pitchFamily="50" charset="-128"/>
                        </a:rPr>
                        <a:t>13</a:t>
                      </a:r>
                      <a:endParaRPr kumimoji="1" lang="ja-JP" altLang="en-US" sz="16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a:solidFill>
                            <a:schemeClr val="dk1"/>
                          </a:solidFill>
                          <a:effectLst/>
                          <a:latin typeface="+mn-lt"/>
                          <a:ea typeface="+mn-ea"/>
                          <a:cs typeface="+mn-cs"/>
                        </a:rPr>
                        <a:t>立秋（りっしゅう）</a:t>
                      </a:r>
                      <a:r>
                        <a:rPr kumimoji="1" lang="en-US" altLang="ja-JP" sz="1200" b="1" i="0" kern="1200">
                          <a:solidFill>
                            <a:schemeClr val="dk1"/>
                          </a:solidFill>
                          <a:effectLst/>
                          <a:latin typeface="+mn-lt"/>
                          <a:ea typeface="+mn-ea"/>
                          <a:cs typeface="+mn-cs"/>
                        </a:rPr>
                        <a:t>8</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8</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r>
                        <a:rPr kumimoji="1" lang="en-US" altLang="ja-JP" sz="1600" dirty="0">
                          <a:latin typeface="メイリオ" panose="020B0604030504040204" pitchFamily="50" charset="-128"/>
                          <a:ea typeface="メイリオ" panose="020B0604030504040204" pitchFamily="50" charset="-128"/>
                        </a:rPr>
                        <a:t>14</a:t>
                      </a:r>
                      <a:endParaRPr kumimoji="1" lang="ja-JP" altLang="en-US" sz="16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処暑（しょしょ）</a:t>
                      </a:r>
                      <a:r>
                        <a:rPr kumimoji="1" lang="en-US" altLang="ja-JP" sz="1200" b="1" i="0" kern="1200" dirty="0">
                          <a:solidFill>
                            <a:schemeClr val="dk1"/>
                          </a:solidFill>
                          <a:effectLst/>
                          <a:latin typeface="+mn-lt"/>
                          <a:ea typeface="+mn-ea"/>
                          <a:cs typeface="+mn-cs"/>
                        </a:rPr>
                        <a:t>8</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23</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9900"/>
                    </a:solidFill>
                  </a:tcPr>
                </a:tc>
                <a:extLst>
                  <a:ext uri="{0D108BD9-81ED-4DB2-BD59-A6C34878D82A}">
                    <a16:rowId xmlns:a16="http://schemas.microsoft.com/office/drawing/2014/main" val="2010314184"/>
                  </a:ext>
                </a:extLst>
              </a:tr>
              <a:tr h="318580">
                <a:tc>
                  <a:txBody>
                    <a:bodyPr/>
                    <a:lstStyle/>
                    <a:p>
                      <a:r>
                        <a:rPr kumimoji="1" lang="en-US" altLang="ja-JP" sz="1600" dirty="0">
                          <a:latin typeface="メイリオ" panose="020B0604030504040204" pitchFamily="50" charset="-128"/>
                          <a:ea typeface="メイリオ" panose="020B0604030504040204" pitchFamily="50" charset="-128"/>
                        </a:rPr>
                        <a:t>15</a:t>
                      </a:r>
                      <a:endParaRPr kumimoji="1" lang="ja-JP" altLang="en-US" sz="16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a:solidFill>
                            <a:schemeClr val="dk1"/>
                          </a:solidFill>
                          <a:effectLst/>
                          <a:latin typeface="+mn-lt"/>
                          <a:ea typeface="+mn-ea"/>
                          <a:cs typeface="+mn-cs"/>
                        </a:rPr>
                        <a:t>白露（はくろ）</a:t>
                      </a:r>
                      <a:r>
                        <a:rPr kumimoji="1" lang="en-US" altLang="ja-JP" sz="1200" b="1" i="0" kern="1200">
                          <a:solidFill>
                            <a:schemeClr val="dk1"/>
                          </a:solidFill>
                          <a:effectLst/>
                          <a:latin typeface="+mn-lt"/>
                          <a:ea typeface="+mn-ea"/>
                          <a:cs typeface="+mn-cs"/>
                        </a:rPr>
                        <a:t>9</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8</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r>
                        <a:rPr kumimoji="1" lang="en-US" altLang="ja-JP" sz="1600" dirty="0">
                          <a:latin typeface="メイリオ" panose="020B0604030504040204" pitchFamily="50" charset="-128"/>
                          <a:ea typeface="メイリオ" panose="020B0604030504040204" pitchFamily="50" charset="-128"/>
                        </a:rPr>
                        <a:t>16</a:t>
                      </a:r>
                      <a:endParaRPr kumimoji="1" lang="ja-JP" altLang="en-US" sz="16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秋分（しゅうぶん）</a:t>
                      </a:r>
                      <a:r>
                        <a:rPr kumimoji="1" lang="en-US" altLang="ja-JP" sz="1200" b="1" i="0" kern="1200" dirty="0">
                          <a:solidFill>
                            <a:schemeClr val="dk1"/>
                          </a:solidFill>
                          <a:effectLst/>
                          <a:latin typeface="+mn-lt"/>
                          <a:ea typeface="+mn-ea"/>
                          <a:cs typeface="+mn-cs"/>
                        </a:rPr>
                        <a:t>9</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23</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9900"/>
                    </a:solidFill>
                  </a:tcPr>
                </a:tc>
                <a:extLst>
                  <a:ext uri="{0D108BD9-81ED-4DB2-BD59-A6C34878D82A}">
                    <a16:rowId xmlns:a16="http://schemas.microsoft.com/office/drawing/2014/main" val="407781184"/>
                  </a:ext>
                </a:extLst>
              </a:tr>
              <a:tr h="318580">
                <a:tc>
                  <a:txBody>
                    <a:bodyPr/>
                    <a:lstStyle/>
                    <a:p>
                      <a:r>
                        <a:rPr kumimoji="1" lang="en-US" altLang="ja-JP" sz="1600" dirty="0">
                          <a:latin typeface="メイリオ" panose="020B0604030504040204" pitchFamily="50" charset="-128"/>
                          <a:ea typeface="メイリオ" panose="020B0604030504040204" pitchFamily="50" charset="-128"/>
                        </a:rPr>
                        <a:t>17</a:t>
                      </a:r>
                      <a:endParaRPr kumimoji="1" lang="ja-JP" altLang="en-US" sz="16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a:solidFill>
                            <a:schemeClr val="dk1"/>
                          </a:solidFill>
                          <a:effectLst/>
                          <a:latin typeface="+mn-lt"/>
                          <a:ea typeface="+mn-ea"/>
                          <a:cs typeface="+mn-cs"/>
                        </a:rPr>
                        <a:t>寒露（かんろ）</a:t>
                      </a:r>
                      <a:r>
                        <a:rPr kumimoji="1" lang="en-US" altLang="ja-JP" sz="1200" b="1" i="0" kern="1200">
                          <a:solidFill>
                            <a:schemeClr val="dk1"/>
                          </a:solidFill>
                          <a:effectLst/>
                          <a:latin typeface="+mn-lt"/>
                          <a:ea typeface="+mn-ea"/>
                          <a:cs typeface="+mn-cs"/>
                        </a:rPr>
                        <a:t>10</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8</a:t>
                      </a:r>
                      <a:r>
                        <a:rPr kumimoji="1" lang="ja-JP" altLang="en-US" sz="1200" b="1" i="0" kern="1200">
                          <a:solidFill>
                            <a:schemeClr val="dk1"/>
                          </a:solidFill>
                          <a:effectLst/>
                          <a:latin typeface="+mn-lt"/>
                          <a:ea typeface="+mn-ea"/>
                          <a:cs typeface="+mn-cs"/>
                        </a:rPr>
                        <a:t>日頃</a:t>
                      </a:r>
                      <a:endParaRPr kumimoji="1" lang="en-US" altLang="ja-JP" sz="12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r>
                        <a:rPr kumimoji="1" lang="en-US" altLang="ja-JP" sz="1600" dirty="0">
                          <a:latin typeface="メイリオ" panose="020B0604030504040204" pitchFamily="50" charset="-128"/>
                          <a:ea typeface="メイリオ" panose="020B0604030504040204" pitchFamily="50" charset="-128"/>
                        </a:rPr>
                        <a:t>18</a:t>
                      </a:r>
                      <a:endParaRPr kumimoji="1" lang="ja-JP" altLang="en-US" sz="1600" dirty="0">
                        <a:latin typeface="メイリオ" panose="020B0604030504040204" pitchFamily="50" charset="-128"/>
                        <a:ea typeface="メイリオ" panose="020B0604030504040204" pitchFamily="50" charset="-128"/>
                      </a:endParaRPr>
                    </a:p>
                  </a:txBody>
                  <a:tcPr>
                    <a:solidFill>
                      <a:srgbClr val="CC99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霜降（そうこう）</a:t>
                      </a:r>
                      <a:r>
                        <a:rPr kumimoji="1" lang="en-US" altLang="ja-JP" sz="1200" b="1" i="0" kern="1200" dirty="0">
                          <a:solidFill>
                            <a:schemeClr val="dk1"/>
                          </a:solidFill>
                          <a:effectLst/>
                          <a:latin typeface="+mn-lt"/>
                          <a:ea typeface="+mn-ea"/>
                          <a:cs typeface="+mn-cs"/>
                        </a:rPr>
                        <a:t>10</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24</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CC9900"/>
                    </a:solidFill>
                  </a:tcPr>
                </a:tc>
                <a:extLst>
                  <a:ext uri="{0D108BD9-81ED-4DB2-BD59-A6C34878D82A}">
                    <a16:rowId xmlns:a16="http://schemas.microsoft.com/office/drawing/2014/main" val="3971505397"/>
                  </a:ext>
                </a:extLst>
              </a:tr>
              <a:tr h="318580">
                <a:tc>
                  <a:txBody>
                    <a:bodyPr/>
                    <a:lstStyle/>
                    <a:p>
                      <a:r>
                        <a:rPr kumimoji="1" lang="en-US" altLang="ja-JP" sz="1600" dirty="0">
                          <a:latin typeface="メイリオ" panose="020B0604030504040204" pitchFamily="50" charset="-128"/>
                          <a:ea typeface="メイリオ" panose="020B0604030504040204" pitchFamily="50" charset="-128"/>
                        </a:rPr>
                        <a:t>19</a:t>
                      </a:r>
                      <a:endParaRPr kumimoji="1" lang="ja-JP" altLang="en-US" sz="1600" dirty="0">
                        <a:latin typeface="メイリオ" panose="020B0604030504040204" pitchFamily="50" charset="-128"/>
                        <a:ea typeface="メイリオ" panose="020B0604030504040204" pitchFamily="50" charset="-128"/>
                      </a:endParaRPr>
                    </a:p>
                  </a:txBody>
                  <a:tcPr>
                    <a:solidFill>
                      <a:srgbClr val="6666FF"/>
                    </a:solidFill>
                  </a:tcPr>
                </a:tc>
                <a:tc>
                  <a:txBody>
                    <a:bodyPr/>
                    <a:lstStyle/>
                    <a:p>
                      <a:r>
                        <a:rPr kumimoji="1" lang="ja-JP" altLang="en-US" sz="1600" b="1" i="0" kern="1200">
                          <a:solidFill>
                            <a:schemeClr val="dk1"/>
                          </a:solidFill>
                          <a:effectLst/>
                          <a:latin typeface="+mn-lt"/>
                          <a:ea typeface="+mn-ea"/>
                          <a:cs typeface="+mn-cs"/>
                        </a:rPr>
                        <a:t>立冬（りっとう）</a:t>
                      </a:r>
                      <a:r>
                        <a:rPr kumimoji="1" lang="en-US" altLang="ja-JP" sz="1200" b="1" i="0" kern="1200">
                          <a:solidFill>
                            <a:schemeClr val="dk1"/>
                          </a:solidFill>
                          <a:effectLst/>
                          <a:latin typeface="+mn-lt"/>
                          <a:ea typeface="+mn-ea"/>
                          <a:cs typeface="+mn-cs"/>
                        </a:rPr>
                        <a:t>11</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7</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6666FF"/>
                    </a:solidFill>
                  </a:tcPr>
                </a:tc>
                <a:tc>
                  <a:txBody>
                    <a:bodyPr/>
                    <a:lstStyle/>
                    <a:p>
                      <a:r>
                        <a:rPr kumimoji="1" lang="en-US" altLang="ja-JP" sz="1600" dirty="0">
                          <a:latin typeface="メイリオ" panose="020B0604030504040204" pitchFamily="50" charset="-128"/>
                          <a:ea typeface="メイリオ" panose="020B0604030504040204" pitchFamily="50" charset="-128"/>
                        </a:rPr>
                        <a:t>20</a:t>
                      </a:r>
                      <a:endParaRPr kumimoji="1" lang="ja-JP" altLang="en-US" sz="1600" dirty="0">
                        <a:latin typeface="メイリオ" panose="020B0604030504040204" pitchFamily="50" charset="-128"/>
                        <a:ea typeface="メイリオ" panose="020B0604030504040204" pitchFamily="50" charset="-128"/>
                      </a:endParaRPr>
                    </a:p>
                  </a:txBody>
                  <a:tcPr>
                    <a:solidFill>
                      <a:srgbClr val="66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小雪（しょうせつ）</a:t>
                      </a:r>
                      <a:r>
                        <a:rPr kumimoji="1" lang="en-US" altLang="ja-JP" sz="1200" b="1" i="0" kern="1200" dirty="0">
                          <a:solidFill>
                            <a:schemeClr val="dk1"/>
                          </a:solidFill>
                          <a:effectLst/>
                          <a:latin typeface="+mn-lt"/>
                          <a:ea typeface="+mn-ea"/>
                          <a:cs typeface="+mn-cs"/>
                        </a:rPr>
                        <a:t>11</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22</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6666FF"/>
                    </a:solidFill>
                  </a:tcPr>
                </a:tc>
                <a:extLst>
                  <a:ext uri="{0D108BD9-81ED-4DB2-BD59-A6C34878D82A}">
                    <a16:rowId xmlns:a16="http://schemas.microsoft.com/office/drawing/2014/main" val="2248346601"/>
                  </a:ext>
                </a:extLst>
              </a:tr>
              <a:tr h="318580">
                <a:tc>
                  <a:txBody>
                    <a:bodyPr/>
                    <a:lstStyle/>
                    <a:p>
                      <a:r>
                        <a:rPr kumimoji="1" lang="en-US" altLang="ja-JP" sz="1600" dirty="0">
                          <a:latin typeface="メイリオ" panose="020B0604030504040204" pitchFamily="50" charset="-128"/>
                          <a:ea typeface="メイリオ" panose="020B0604030504040204" pitchFamily="50" charset="-128"/>
                        </a:rPr>
                        <a:t>21</a:t>
                      </a:r>
                      <a:endParaRPr kumimoji="1" lang="ja-JP" altLang="en-US" sz="1600" dirty="0">
                        <a:latin typeface="メイリオ" panose="020B0604030504040204" pitchFamily="50" charset="-128"/>
                        <a:ea typeface="メイリオ" panose="020B0604030504040204" pitchFamily="50" charset="-128"/>
                      </a:endParaRPr>
                    </a:p>
                  </a:txBody>
                  <a:tcPr>
                    <a:solidFill>
                      <a:srgbClr val="66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a:solidFill>
                            <a:schemeClr val="dk1"/>
                          </a:solidFill>
                          <a:effectLst/>
                          <a:latin typeface="+mn-lt"/>
                          <a:ea typeface="+mn-ea"/>
                          <a:cs typeface="+mn-cs"/>
                        </a:rPr>
                        <a:t>大雪（たいせつ）</a:t>
                      </a:r>
                      <a:r>
                        <a:rPr kumimoji="1" lang="en-US" altLang="ja-JP" sz="1200" b="1" i="0" kern="1200">
                          <a:solidFill>
                            <a:schemeClr val="dk1"/>
                          </a:solidFill>
                          <a:effectLst/>
                          <a:latin typeface="+mn-lt"/>
                          <a:ea typeface="+mn-ea"/>
                          <a:cs typeface="+mn-cs"/>
                        </a:rPr>
                        <a:t>12</a:t>
                      </a:r>
                      <a:r>
                        <a:rPr kumimoji="1" lang="ja-JP" altLang="en-US" sz="1200" b="1" i="0" kern="1200">
                          <a:solidFill>
                            <a:schemeClr val="dk1"/>
                          </a:solidFill>
                          <a:effectLst/>
                          <a:latin typeface="+mn-lt"/>
                          <a:ea typeface="+mn-ea"/>
                          <a:cs typeface="+mn-cs"/>
                        </a:rPr>
                        <a:t>月</a:t>
                      </a:r>
                      <a:r>
                        <a:rPr kumimoji="1" lang="en-US" altLang="ja-JP" sz="1200" b="1" i="0" kern="1200">
                          <a:solidFill>
                            <a:schemeClr val="dk1"/>
                          </a:solidFill>
                          <a:effectLst/>
                          <a:latin typeface="+mn-lt"/>
                          <a:ea typeface="+mn-ea"/>
                          <a:cs typeface="+mn-cs"/>
                        </a:rPr>
                        <a:t>7</a:t>
                      </a:r>
                      <a:r>
                        <a:rPr kumimoji="1" lang="ja-JP" altLang="en-US" sz="1200" b="1" i="0" kern="120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6666FF"/>
                    </a:solidFill>
                  </a:tcPr>
                </a:tc>
                <a:tc>
                  <a:txBody>
                    <a:bodyPr/>
                    <a:lstStyle/>
                    <a:p>
                      <a:r>
                        <a:rPr kumimoji="1" lang="en-US" altLang="ja-JP" sz="1600" dirty="0">
                          <a:latin typeface="メイリオ" panose="020B0604030504040204" pitchFamily="50" charset="-128"/>
                          <a:ea typeface="メイリオ" panose="020B0604030504040204" pitchFamily="50" charset="-128"/>
                        </a:rPr>
                        <a:t>22</a:t>
                      </a:r>
                      <a:endParaRPr kumimoji="1" lang="ja-JP" altLang="en-US" sz="1600" dirty="0">
                        <a:latin typeface="メイリオ" panose="020B0604030504040204" pitchFamily="50" charset="-128"/>
                        <a:ea typeface="メイリオ" panose="020B0604030504040204" pitchFamily="50" charset="-128"/>
                      </a:endParaRPr>
                    </a:p>
                  </a:txBody>
                  <a:tcPr>
                    <a:solidFill>
                      <a:srgbClr val="66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冬至（とうじ）</a:t>
                      </a:r>
                      <a:r>
                        <a:rPr kumimoji="1" lang="en-US" altLang="ja-JP" sz="1200" b="1" i="0" kern="1200" dirty="0">
                          <a:solidFill>
                            <a:schemeClr val="dk1"/>
                          </a:solidFill>
                          <a:effectLst/>
                          <a:latin typeface="+mn-lt"/>
                          <a:ea typeface="+mn-ea"/>
                          <a:cs typeface="+mn-cs"/>
                        </a:rPr>
                        <a:t>12</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21</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6666FF"/>
                    </a:solidFill>
                  </a:tcPr>
                </a:tc>
                <a:extLst>
                  <a:ext uri="{0D108BD9-81ED-4DB2-BD59-A6C34878D82A}">
                    <a16:rowId xmlns:a16="http://schemas.microsoft.com/office/drawing/2014/main" val="3443154657"/>
                  </a:ext>
                </a:extLst>
              </a:tr>
              <a:tr h="468088">
                <a:tc>
                  <a:txBody>
                    <a:bodyPr/>
                    <a:lstStyle/>
                    <a:p>
                      <a:r>
                        <a:rPr kumimoji="1" lang="en-US" altLang="ja-JP" sz="1600" dirty="0">
                          <a:latin typeface="メイリオ" panose="020B0604030504040204" pitchFamily="50" charset="-128"/>
                          <a:ea typeface="メイリオ" panose="020B0604030504040204" pitchFamily="50" charset="-128"/>
                        </a:rPr>
                        <a:t>23</a:t>
                      </a:r>
                    </a:p>
                  </a:txBody>
                  <a:tcPr>
                    <a:solidFill>
                      <a:srgbClr val="66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a:solidFill>
                            <a:schemeClr val="dk1"/>
                          </a:solidFill>
                          <a:effectLst/>
                          <a:latin typeface="+mn-lt"/>
                          <a:ea typeface="+mn-ea"/>
                          <a:cs typeface="+mn-cs"/>
                        </a:rPr>
                        <a:t>小寒（しょうかん）</a:t>
                      </a:r>
                      <a:r>
                        <a:rPr kumimoji="1" lang="en-US" altLang="ja-JP" sz="1200" b="1" i="0" kern="1200" dirty="0">
                          <a:solidFill>
                            <a:schemeClr val="dk1"/>
                          </a:solidFill>
                          <a:effectLst/>
                          <a:latin typeface="+mn-lt"/>
                          <a:ea typeface="+mn-ea"/>
                          <a:cs typeface="+mn-cs"/>
                        </a:rPr>
                        <a:t>1</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5</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6666FF"/>
                    </a:solidFill>
                  </a:tcPr>
                </a:tc>
                <a:tc>
                  <a:txBody>
                    <a:bodyPr/>
                    <a:lstStyle/>
                    <a:p>
                      <a:r>
                        <a:rPr kumimoji="1" lang="en-US" altLang="ja-JP" sz="1600" dirty="0">
                          <a:latin typeface="メイリオ" panose="020B0604030504040204" pitchFamily="50" charset="-128"/>
                          <a:ea typeface="メイリオ" panose="020B0604030504040204" pitchFamily="50" charset="-128"/>
                        </a:rPr>
                        <a:t>24</a:t>
                      </a:r>
                      <a:endParaRPr kumimoji="1" lang="ja-JP" altLang="en-US" sz="1600" dirty="0">
                        <a:latin typeface="メイリオ" panose="020B0604030504040204" pitchFamily="50" charset="-128"/>
                        <a:ea typeface="メイリオ" panose="020B0604030504040204" pitchFamily="50" charset="-128"/>
                      </a:endParaRPr>
                    </a:p>
                  </a:txBody>
                  <a:tcPr>
                    <a:solidFill>
                      <a:srgbClr val="6666FF"/>
                    </a:solidFill>
                  </a:tcPr>
                </a:tc>
                <a:tc>
                  <a:txBody>
                    <a:bodyPr/>
                    <a:lstStyle/>
                    <a:p>
                      <a:r>
                        <a:rPr kumimoji="1" lang="ja-JP" altLang="en-US" sz="1600" b="1" i="0" kern="1200" dirty="0">
                          <a:solidFill>
                            <a:schemeClr val="dk1"/>
                          </a:solidFill>
                          <a:effectLst/>
                          <a:latin typeface="+mn-lt"/>
                          <a:ea typeface="+mn-ea"/>
                          <a:cs typeface="+mn-cs"/>
                        </a:rPr>
                        <a:t>大寒（だいかん）</a:t>
                      </a:r>
                      <a:r>
                        <a:rPr kumimoji="1" lang="en-US" altLang="ja-JP" sz="1200" b="1" i="0" kern="1200" dirty="0">
                          <a:solidFill>
                            <a:schemeClr val="dk1"/>
                          </a:solidFill>
                          <a:effectLst/>
                          <a:latin typeface="+mn-lt"/>
                          <a:ea typeface="+mn-ea"/>
                          <a:cs typeface="+mn-cs"/>
                        </a:rPr>
                        <a:t>1</a:t>
                      </a:r>
                      <a:r>
                        <a:rPr kumimoji="1" lang="ja-JP" altLang="en-US" sz="1200" b="1" i="0" kern="1200" dirty="0">
                          <a:solidFill>
                            <a:schemeClr val="dk1"/>
                          </a:solidFill>
                          <a:effectLst/>
                          <a:latin typeface="+mn-lt"/>
                          <a:ea typeface="+mn-ea"/>
                          <a:cs typeface="+mn-cs"/>
                        </a:rPr>
                        <a:t>月</a:t>
                      </a:r>
                      <a:r>
                        <a:rPr kumimoji="1" lang="en-US" altLang="ja-JP" sz="1200" b="1" i="0" kern="1200" dirty="0">
                          <a:solidFill>
                            <a:schemeClr val="dk1"/>
                          </a:solidFill>
                          <a:effectLst/>
                          <a:latin typeface="+mn-lt"/>
                          <a:ea typeface="+mn-ea"/>
                          <a:cs typeface="+mn-cs"/>
                        </a:rPr>
                        <a:t>21</a:t>
                      </a:r>
                      <a:r>
                        <a:rPr kumimoji="1" lang="ja-JP" altLang="en-US" sz="1200" b="1" i="0" kern="1200" dirty="0">
                          <a:solidFill>
                            <a:schemeClr val="dk1"/>
                          </a:solidFill>
                          <a:effectLst/>
                          <a:latin typeface="+mn-lt"/>
                          <a:ea typeface="+mn-ea"/>
                          <a:cs typeface="+mn-cs"/>
                        </a:rPr>
                        <a:t>日頃</a:t>
                      </a:r>
                      <a:endParaRPr kumimoji="1" lang="ja-JP" altLang="en-US" sz="1200" dirty="0">
                        <a:latin typeface="メイリオ" panose="020B0604030504040204" pitchFamily="50" charset="-128"/>
                        <a:ea typeface="メイリオ" panose="020B0604030504040204" pitchFamily="50" charset="-128"/>
                      </a:endParaRPr>
                    </a:p>
                  </a:txBody>
                  <a:tcPr>
                    <a:solidFill>
                      <a:srgbClr val="6666FF"/>
                    </a:solidFill>
                  </a:tcPr>
                </a:tc>
                <a:extLst>
                  <a:ext uri="{0D108BD9-81ED-4DB2-BD59-A6C34878D82A}">
                    <a16:rowId xmlns:a16="http://schemas.microsoft.com/office/drawing/2014/main" val="859208570"/>
                  </a:ext>
                </a:extLst>
              </a:tr>
            </a:tbl>
          </a:graphicData>
        </a:graphic>
      </p:graphicFrame>
      <p:sp>
        <p:nvSpPr>
          <p:cNvPr id="16" name="Text Box 5">
            <a:extLst>
              <a:ext uri="{FF2B5EF4-FFF2-40B4-BE49-F238E27FC236}">
                <a16:creationId xmlns:a16="http://schemas.microsoft.com/office/drawing/2014/main" id="{63F29794-9386-43AE-8450-59571A3BB65D}"/>
              </a:ext>
            </a:extLst>
          </p:cNvPr>
          <p:cNvSpPr txBox="1">
            <a:spLocks noChangeArrowheads="1"/>
          </p:cNvSpPr>
          <p:nvPr/>
        </p:nvSpPr>
        <p:spPr bwMode="auto">
          <a:xfrm>
            <a:off x="6949381" y="2659516"/>
            <a:ext cx="1884969"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太陽が回る１年を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に分ける（</a:t>
            </a:r>
            <a:r>
              <a:rPr lang="en-US" altLang="ja-JP" sz="2000" dirty="0">
                <a:latin typeface="游ゴシック" panose="020B0400000000000000" pitchFamily="50" charset="-128"/>
              </a:rPr>
              <a:t>360</a:t>
            </a:r>
            <a:r>
              <a:rPr lang="ja-JP" altLang="en-US" sz="2000" dirty="0">
                <a:latin typeface="游ゴシック" panose="020B0400000000000000" pitchFamily="50" charset="-128"/>
              </a:rPr>
              <a:t>度</a:t>
            </a:r>
            <a:r>
              <a:rPr lang="en-US" altLang="ja-JP" sz="2000" dirty="0">
                <a:latin typeface="游ゴシック" panose="020B0400000000000000" pitchFamily="50" charset="-128"/>
              </a:rPr>
              <a:t>/24=15</a:t>
            </a:r>
            <a:r>
              <a:rPr lang="ja-JP" altLang="en-US" sz="2000" dirty="0">
                <a:latin typeface="游ゴシック" panose="020B0400000000000000" pitchFamily="50" charset="-128"/>
              </a:rPr>
              <a:t>度　：約</a:t>
            </a:r>
            <a:r>
              <a:rPr lang="en-US" altLang="ja-JP" sz="2000" dirty="0">
                <a:latin typeface="游ゴシック" panose="020B0400000000000000" pitchFamily="50" charset="-128"/>
              </a:rPr>
              <a:t>15</a:t>
            </a:r>
            <a:r>
              <a:rPr lang="ja-JP" altLang="en-US" sz="2000" dirty="0">
                <a:latin typeface="游ゴシック" panose="020B0400000000000000" pitchFamily="50" charset="-128"/>
              </a:rPr>
              <a:t>日）　</a:t>
            </a:r>
            <a:endParaRPr lang="en-US" altLang="ja-JP" sz="2000" dirty="0">
              <a:latin typeface="游ゴシック" panose="020B0400000000000000" pitchFamily="50" charset="-128"/>
            </a:endParaRPr>
          </a:p>
        </p:txBody>
      </p:sp>
      <p:sp>
        <p:nvSpPr>
          <p:cNvPr id="18" name="Rectangle 2">
            <a:extLst>
              <a:ext uri="{FF2B5EF4-FFF2-40B4-BE49-F238E27FC236}">
                <a16:creationId xmlns:a16="http://schemas.microsoft.com/office/drawing/2014/main" id="{68C6DE37-A408-4DE5-BEB9-2B1BED0A60DE}"/>
              </a:ext>
            </a:extLst>
          </p:cNvPr>
          <p:cNvSpPr>
            <a:spLocks noChangeArrowheads="1"/>
          </p:cNvSpPr>
          <p:nvPr/>
        </p:nvSpPr>
        <p:spPr bwMode="gray">
          <a:xfrm>
            <a:off x="341953" y="-48663"/>
            <a:ext cx="5766752" cy="43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たいようれき　　　　　　　　　　　　　　　　　にじゅうし　せっき　　　　　</a:t>
            </a:r>
          </a:p>
        </p:txBody>
      </p:sp>
      <p:grpSp>
        <p:nvGrpSpPr>
          <p:cNvPr id="13" name="グループ化 12">
            <a:extLst>
              <a:ext uri="{FF2B5EF4-FFF2-40B4-BE49-F238E27FC236}">
                <a16:creationId xmlns:a16="http://schemas.microsoft.com/office/drawing/2014/main" id="{D94699F0-94EC-D1AD-EFCD-8ABD4CFD679E}"/>
              </a:ext>
            </a:extLst>
          </p:cNvPr>
          <p:cNvGrpSpPr/>
          <p:nvPr/>
        </p:nvGrpSpPr>
        <p:grpSpPr>
          <a:xfrm>
            <a:off x="6987482" y="3982955"/>
            <a:ext cx="2122445" cy="1765564"/>
            <a:chOff x="6987482" y="3982955"/>
            <a:chExt cx="2122445" cy="1765564"/>
          </a:xfrm>
        </p:grpSpPr>
        <p:sp>
          <p:nvSpPr>
            <p:cNvPr id="19" name="吹き出し: 角を丸めた四角形 18">
              <a:extLst>
                <a:ext uri="{FF2B5EF4-FFF2-40B4-BE49-F238E27FC236}">
                  <a16:creationId xmlns:a16="http://schemas.microsoft.com/office/drawing/2014/main" id="{D84EA70D-DC4E-4974-8391-3823A92C900E}"/>
                </a:ext>
              </a:extLst>
            </p:cNvPr>
            <p:cNvSpPr/>
            <p:nvPr/>
          </p:nvSpPr>
          <p:spPr>
            <a:xfrm>
              <a:off x="6987482" y="4391455"/>
              <a:ext cx="2122445" cy="1357064"/>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ＭＳ Ｐゴシック" panose="020B0600070205080204" pitchFamily="50" charset="-128"/>
                  <a:ea typeface="ＭＳ Ｐゴシック" panose="020B0600070205080204" pitchFamily="50" charset="-128"/>
                </a:rPr>
                <a:t>農民は、大小の月よりも二十四節季の方を大切にしていた</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矢印: 右 19">
              <a:extLst>
                <a:ext uri="{FF2B5EF4-FFF2-40B4-BE49-F238E27FC236}">
                  <a16:creationId xmlns:a16="http://schemas.microsoft.com/office/drawing/2014/main" id="{01FB93DC-4B15-467B-8A2B-102235C801F6}"/>
                </a:ext>
              </a:extLst>
            </p:cNvPr>
            <p:cNvSpPr/>
            <p:nvPr/>
          </p:nvSpPr>
          <p:spPr>
            <a:xfrm rot="5400000">
              <a:off x="7705254" y="3827906"/>
              <a:ext cx="373221" cy="6833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ysClr val="windowText" lastClr="000000"/>
                  </a:solidFill>
                </a:ln>
                <a:solidFill>
                  <a:srgbClr val="7030A0"/>
                </a:solidFill>
              </a:endParaRPr>
            </a:p>
          </p:txBody>
        </p:sp>
      </p:grpSp>
      <p:pic>
        <p:nvPicPr>
          <p:cNvPr id="10" name="図 9" descr="グラフ, サンバースト図&#10;&#10;自動的に生成された説明">
            <a:extLst>
              <a:ext uri="{FF2B5EF4-FFF2-40B4-BE49-F238E27FC236}">
                <a16:creationId xmlns:a16="http://schemas.microsoft.com/office/drawing/2014/main" id="{E09EFF75-402B-4066-989D-70CBE2208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960" y="317315"/>
            <a:ext cx="2549082" cy="2322161"/>
          </a:xfrm>
          <a:prstGeom prst="rect">
            <a:avLst/>
          </a:prstGeom>
        </p:spPr>
      </p:pic>
      <p:grpSp>
        <p:nvGrpSpPr>
          <p:cNvPr id="6" name="グループ化 5">
            <a:extLst>
              <a:ext uri="{FF2B5EF4-FFF2-40B4-BE49-F238E27FC236}">
                <a16:creationId xmlns:a16="http://schemas.microsoft.com/office/drawing/2014/main" id="{2101E8CD-4FB7-C877-3061-204D851037EE}"/>
              </a:ext>
            </a:extLst>
          </p:cNvPr>
          <p:cNvGrpSpPr/>
          <p:nvPr/>
        </p:nvGrpSpPr>
        <p:grpSpPr>
          <a:xfrm>
            <a:off x="232464" y="541967"/>
            <a:ext cx="8319364" cy="6232203"/>
            <a:chOff x="232464" y="541967"/>
            <a:chExt cx="8319364" cy="6232203"/>
          </a:xfrm>
        </p:grpSpPr>
        <p:sp>
          <p:nvSpPr>
            <p:cNvPr id="8" name="Text Box 5">
              <a:extLst>
                <a:ext uri="{FF2B5EF4-FFF2-40B4-BE49-F238E27FC236}">
                  <a16:creationId xmlns:a16="http://schemas.microsoft.com/office/drawing/2014/main" id="{F249FF35-D442-45F1-9626-7541E0297B29}"/>
                </a:ext>
              </a:extLst>
            </p:cNvPr>
            <p:cNvSpPr txBox="1">
              <a:spLocks noChangeArrowheads="1"/>
            </p:cNvSpPr>
            <p:nvPr/>
          </p:nvSpPr>
          <p:spPr bwMode="auto">
            <a:xfrm>
              <a:off x="232464" y="5435342"/>
              <a:ext cx="1872964" cy="1338828"/>
            </a:xfrm>
            <a:prstGeom prst="rect">
              <a:avLst/>
            </a:prstGeom>
            <a:noFill/>
            <a:ln w="444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メイリオ" panose="020B0604030504040204" pitchFamily="50" charset="-128"/>
                  <a:ea typeface="メイリオ" panose="020B0604030504040204" pitchFamily="50" charset="-128"/>
                </a:rPr>
                <a:t>６．こくう：</a:t>
              </a:r>
              <a:endParaRPr lang="en-US" altLang="ja-JP" sz="18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1800" dirty="0">
                  <a:latin typeface="メイリオ" panose="020B0604030504040204" pitchFamily="50" charset="-128"/>
                  <a:ea typeface="メイリオ" panose="020B0604030504040204" pitchFamily="50" charset="-128"/>
                </a:rPr>
                <a:t>春、雨が農作物をうるおす→種まき</a:t>
              </a:r>
              <a:endParaRPr lang="en-US" altLang="ja-JP" sz="1800"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46847E5A-86D2-4739-82DC-B1E7F5E8BFA2}"/>
                </a:ext>
              </a:extLst>
            </p:cNvPr>
            <p:cNvSpPr/>
            <p:nvPr/>
          </p:nvSpPr>
          <p:spPr>
            <a:xfrm>
              <a:off x="3252847" y="1775265"/>
              <a:ext cx="3056690" cy="3600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6126B3B1-AD50-4519-8FFB-63652C5A20FC}"/>
                </a:ext>
              </a:extLst>
            </p:cNvPr>
            <p:cNvSpPr/>
            <p:nvPr/>
          </p:nvSpPr>
          <p:spPr>
            <a:xfrm>
              <a:off x="8147052" y="541967"/>
              <a:ext cx="404776" cy="21730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E3B76CA2-C547-F02C-E7C1-BEF1F5C6CB17}"/>
              </a:ext>
            </a:extLst>
          </p:cNvPr>
          <p:cNvGrpSpPr/>
          <p:nvPr/>
        </p:nvGrpSpPr>
        <p:grpSpPr>
          <a:xfrm>
            <a:off x="1988257" y="885557"/>
            <a:ext cx="6874240" cy="5686649"/>
            <a:chOff x="1988257" y="885557"/>
            <a:chExt cx="6874240" cy="5686649"/>
          </a:xfrm>
        </p:grpSpPr>
        <p:sp>
          <p:nvSpPr>
            <p:cNvPr id="12" name="Text Box 5">
              <a:extLst>
                <a:ext uri="{FF2B5EF4-FFF2-40B4-BE49-F238E27FC236}">
                  <a16:creationId xmlns:a16="http://schemas.microsoft.com/office/drawing/2014/main" id="{8861D9DB-8E74-4787-BE84-AF9D6C40A898}"/>
                </a:ext>
              </a:extLst>
            </p:cNvPr>
            <p:cNvSpPr txBox="1">
              <a:spLocks noChangeArrowheads="1"/>
            </p:cNvSpPr>
            <p:nvPr/>
          </p:nvSpPr>
          <p:spPr bwMode="auto">
            <a:xfrm>
              <a:off x="1988257" y="5444886"/>
              <a:ext cx="1794232" cy="1061829"/>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メイリオ" panose="020B0604030504040204" pitchFamily="50" charset="-128"/>
                  <a:ea typeface="メイリオ" panose="020B0604030504040204" pitchFamily="50" charset="-128"/>
                </a:rPr>
                <a:t>8.</a:t>
              </a:r>
              <a:r>
                <a:rPr lang="ja-JP" altLang="en-US" sz="1800" dirty="0">
                  <a:latin typeface="メイリオ" panose="020B0604030504040204" pitchFamily="50" charset="-128"/>
                  <a:ea typeface="メイリオ" panose="020B0604030504040204" pitchFamily="50" charset="-128"/>
                </a:rPr>
                <a:t>しょうまん：</a:t>
              </a:r>
              <a:endParaRPr lang="en-US" altLang="ja-JP" sz="18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1800" dirty="0">
                  <a:latin typeface="メイリオ" panose="020B0604030504040204" pitchFamily="50" charset="-128"/>
                  <a:ea typeface="メイリオ" panose="020B0604030504040204" pitchFamily="50" charset="-128"/>
                </a:rPr>
                <a:t>夏の前、草木が茂る→田植え</a:t>
              </a:r>
              <a:endParaRPr lang="en-US" altLang="ja-JP" sz="1800" dirty="0">
                <a:latin typeface="メイリオ" panose="020B0604030504040204" pitchFamily="50" charset="-128"/>
                <a:ea typeface="メイリオ" panose="020B0604030504040204" pitchFamily="50" charset="-128"/>
              </a:endParaRPr>
            </a:p>
          </p:txBody>
        </p:sp>
        <p:pic>
          <p:nvPicPr>
            <p:cNvPr id="15" name="図 14" descr="湖の隣に立っている人&#10;&#10;低い精度で自動的に生成された説明">
              <a:extLst>
                <a:ext uri="{FF2B5EF4-FFF2-40B4-BE49-F238E27FC236}">
                  <a16:creationId xmlns:a16="http://schemas.microsoft.com/office/drawing/2014/main" id="{40A0F945-ACC4-4BD5-86C3-82F3602BB7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4407" y="5830967"/>
              <a:ext cx="1114087" cy="741239"/>
            </a:xfrm>
            <a:prstGeom prst="rect">
              <a:avLst/>
            </a:prstGeom>
          </p:spPr>
        </p:pic>
        <p:sp>
          <p:nvSpPr>
            <p:cNvPr id="23" name="四角形: 角を丸くする 22">
              <a:extLst>
                <a:ext uri="{FF2B5EF4-FFF2-40B4-BE49-F238E27FC236}">
                  <a16:creationId xmlns:a16="http://schemas.microsoft.com/office/drawing/2014/main" id="{D044C4D9-6039-4305-8DE1-F1CF34A9FEA8}"/>
                </a:ext>
              </a:extLst>
            </p:cNvPr>
            <p:cNvSpPr/>
            <p:nvPr/>
          </p:nvSpPr>
          <p:spPr>
            <a:xfrm>
              <a:off x="3225329" y="2177355"/>
              <a:ext cx="3056690" cy="360004"/>
            </a:xfrm>
            <a:prstGeom prst="round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C88785D-B701-4385-833A-FB28229BF765}"/>
                </a:ext>
              </a:extLst>
            </p:cNvPr>
            <p:cNvSpPr/>
            <p:nvPr/>
          </p:nvSpPr>
          <p:spPr>
            <a:xfrm>
              <a:off x="8384161" y="885557"/>
              <a:ext cx="478336" cy="217300"/>
            </a:xfrm>
            <a:prstGeom prst="round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四角形: 角を丸くする 24">
            <a:extLst>
              <a:ext uri="{FF2B5EF4-FFF2-40B4-BE49-F238E27FC236}">
                <a16:creationId xmlns:a16="http://schemas.microsoft.com/office/drawing/2014/main" id="{DA4BD78A-7FBA-4755-9715-2F33D9D8C0C3}"/>
              </a:ext>
            </a:extLst>
          </p:cNvPr>
          <p:cNvSpPr/>
          <p:nvPr/>
        </p:nvSpPr>
        <p:spPr>
          <a:xfrm>
            <a:off x="164014" y="3502285"/>
            <a:ext cx="3056690" cy="3600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6BFE6BE6-2184-D23C-8034-6A0FD880B4D8}"/>
              </a:ext>
            </a:extLst>
          </p:cNvPr>
          <p:cNvGrpSpPr/>
          <p:nvPr/>
        </p:nvGrpSpPr>
        <p:grpSpPr>
          <a:xfrm>
            <a:off x="5020412" y="2320058"/>
            <a:ext cx="3565432" cy="4285798"/>
            <a:chOff x="5020412" y="2320058"/>
            <a:chExt cx="3565432" cy="4285798"/>
          </a:xfrm>
        </p:grpSpPr>
        <p:sp>
          <p:nvSpPr>
            <p:cNvPr id="14" name="Text Box 5">
              <a:extLst>
                <a:ext uri="{FF2B5EF4-FFF2-40B4-BE49-F238E27FC236}">
                  <a16:creationId xmlns:a16="http://schemas.microsoft.com/office/drawing/2014/main" id="{05A6392D-A239-4A40-8608-4495EE1AB56A}"/>
                </a:ext>
              </a:extLst>
            </p:cNvPr>
            <p:cNvSpPr txBox="1">
              <a:spLocks noChangeArrowheads="1"/>
            </p:cNvSpPr>
            <p:nvPr/>
          </p:nvSpPr>
          <p:spPr bwMode="auto">
            <a:xfrm>
              <a:off x="5020412" y="5439762"/>
              <a:ext cx="2026634" cy="1061829"/>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はくろ</a:t>
              </a:r>
              <a:endParaRPr lang="en-US" altLang="ja-JP" sz="18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1800" dirty="0">
                  <a:latin typeface="メイリオ" panose="020B0604030504040204" pitchFamily="50" charset="-128"/>
                  <a:ea typeface="メイリオ" panose="020B0604030504040204" pitchFamily="50" charset="-128"/>
                </a:rPr>
                <a:t>：あさがたにつゆがおりる→稲刈り</a:t>
              </a:r>
              <a:endParaRPr lang="en-US" altLang="ja-JP" sz="1800" dirty="0">
                <a:latin typeface="メイリオ" panose="020B0604030504040204" pitchFamily="50" charset="-128"/>
                <a:ea typeface="メイリオ" panose="020B0604030504040204" pitchFamily="50" charset="-128"/>
              </a:endParaRPr>
            </a:p>
          </p:txBody>
        </p:sp>
        <p:pic>
          <p:nvPicPr>
            <p:cNvPr id="17" name="図 16" descr="工場, 屋外, 草, 座る が含まれている画像&#10;&#10;自動的に生成された説明">
              <a:extLst>
                <a:ext uri="{FF2B5EF4-FFF2-40B4-BE49-F238E27FC236}">
                  <a16:creationId xmlns:a16="http://schemas.microsoft.com/office/drawing/2014/main" id="{41C228E4-D388-4796-8D7A-3FBFC0A7CF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3032" y="5797315"/>
              <a:ext cx="1212812" cy="808541"/>
            </a:xfrm>
            <a:prstGeom prst="rect">
              <a:avLst/>
            </a:prstGeom>
          </p:spPr>
        </p:pic>
        <p:sp>
          <p:nvSpPr>
            <p:cNvPr id="26" name="四角形: 角を丸くする 25">
              <a:extLst>
                <a:ext uri="{FF2B5EF4-FFF2-40B4-BE49-F238E27FC236}">
                  <a16:creationId xmlns:a16="http://schemas.microsoft.com/office/drawing/2014/main" id="{7D58FB49-B88A-472E-8D49-AB4FBCC2FE80}"/>
                </a:ext>
              </a:extLst>
            </p:cNvPr>
            <p:cNvSpPr/>
            <p:nvPr/>
          </p:nvSpPr>
          <p:spPr>
            <a:xfrm>
              <a:off x="7863538" y="2320058"/>
              <a:ext cx="404776" cy="21730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矢印: 左カーブ 3">
            <a:extLst>
              <a:ext uri="{FF2B5EF4-FFF2-40B4-BE49-F238E27FC236}">
                <a16:creationId xmlns:a16="http://schemas.microsoft.com/office/drawing/2014/main" id="{50D4A5F9-8342-4276-9C71-9D8010EF1524}"/>
              </a:ext>
            </a:extLst>
          </p:cNvPr>
          <p:cNvSpPr/>
          <p:nvPr/>
        </p:nvSpPr>
        <p:spPr>
          <a:xfrm>
            <a:off x="7876005" y="134850"/>
            <a:ext cx="1297907" cy="2689458"/>
          </a:xfrm>
          <a:prstGeom prst="curvedLeftArrow">
            <a:avLst>
              <a:gd name="adj1" fmla="val 25000"/>
              <a:gd name="adj2" fmla="val 50000"/>
              <a:gd name="adj3" fmla="val 25000"/>
            </a:avLst>
          </a:prstGeom>
          <a:solidFill>
            <a:srgbClr val="92D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矢印: 左カーブ 26">
            <a:extLst>
              <a:ext uri="{FF2B5EF4-FFF2-40B4-BE49-F238E27FC236}">
                <a16:creationId xmlns:a16="http://schemas.microsoft.com/office/drawing/2014/main" id="{C7B52FAF-BAFA-403A-BD68-3D9F3C2E71F6}"/>
              </a:ext>
            </a:extLst>
          </p:cNvPr>
          <p:cNvSpPr/>
          <p:nvPr/>
        </p:nvSpPr>
        <p:spPr>
          <a:xfrm rot="10800000">
            <a:off x="6487510" y="-13732"/>
            <a:ext cx="1198579" cy="2689458"/>
          </a:xfrm>
          <a:prstGeom prst="curvedLeftArrow">
            <a:avLst>
              <a:gd name="adj1" fmla="val 25000"/>
              <a:gd name="adj2" fmla="val 50000"/>
              <a:gd name="adj3" fmla="val 25000"/>
            </a:avLst>
          </a:prstGeom>
          <a:solidFill>
            <a:srgbClr val="92D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61263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5316" y="57009"/>
            <a:ext cx="8787635" cy="720725"/>
          </a:xfrm>
        </p:spPr>
        <p:txBody>
          <a:bodyPr/>
          <a:lstStyle/>
          <a:p>
            <a:pPr eaLnBrk="1" hangingPunct="1"/>
            <a:r>
              <a:rPr lang="ja-JP" altLang="en-US" sz="3200" dirty="0">
                <a:ea typeface="ＭＳ Ｐゴシック" panose="020B0600070205080204" pitchFamily="50" charset="-128"/>
              </a:rPr>
              <a:t>太陰暦　大（</a:t>
            </a:r>
            <a:r>
              <a:rPr lang="en-US" altLang="ja-JP" sz="3200" dirty="0">
                <a:ea typeface="ＭＳ Ｐゴシック" panose="020B0600070205080204" pitchFamily="50" charset="-128"/>
              </a:rPr>
              <a:t>30</a:t>
            </a:r>
            <a:r>
              <a:rPr lang="ja-JP" altLang="en-US" sz="3200" dirty="0">
                <a:ea typeface="ＭＳ Ｐゴシック" panose="020B0600070205080204" pitchFamily="50" charset="-128"/>
              </a:rPr>
              <a:t>日）小（</a:t>
            </a:r>
            <a:r>
              <a:rPr lang="en-US" altLang="ja-JP" sz="3200" dirty="0">
                <a:ea typeface="ＭＳ Ｐゴシック" panose="020B0600070205080204" pitchFamily="50" charset="-128"/>
              </a:rPr>
              <a:t>29</a:t>
            </a:r>
            <a:r>
              <a:rPr lang="ja-JP" altLang="en-US" sz="3200" dirty="0">
                <a:ea typeface="ＭＳ Ｐゴシック" panose="020B0600070205080204" pitchFamily="50" charset="-128"/>
              </a:rPr>
              <a:t>日）の平均は２９．５３日</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grpSp>
        <p:nvGrpSpPr>
          <p:cNvPr id="2" name="グループ化 1">
            <a:extLst>
              <a:ext uri="{FF2B5EF4-FFF2-40B4-BE49-F238E27FC236}">
                <a16:creationId xmlns:a16="http://schemas.microsoft.com/office/drawing/2014/main" id="{7A5B027E-8F2B-38B0-DF22-33BBB6E1809A}"/>
              </a:ext>
            </a:extLst>
          </p:cNvPr>
          <p:cNvGrpSpPr/>
          <p:nvPr/>
        </p:nvGrpSpPr>
        <p:grpSpPr>
          <a:xfrm>
            <a:off x="20361" y="735980"/>
            <a:ext cx="4261073" cy="5733539"/>
            <a:chOff x="20361" y="735980"/>
            <a:chExt cx="4261073" cy="5733539"/>
          </a:xfrm>
        </p:grpSpPr>
        <p:sp>
          <p:nvSpPr>
            <p:cNvPr id="5" name="Text Box 5">
              <a:extLst>
                <a:ext uri="{FF2B5EF4-FFF2-40B4-BE49-F238E27FC236}">
                  <a16:creationId xmlns:a16="http://schemas.microsoft.com/office/drawing/2014/main" id="{825CA03D-1C0A-47CF-8914-D8A6CE09B7F7}"/>
                </a:ext>
              </a:extLst>
            </p:cNvPr>
            <p:cNvSpPr txBox="1">
              <a:spLocks noChangeArrowheads="1"/>
            </p:cNvSpPr>
            <p:nvPr/>
          </p:nvSpPr>
          <p:spPr bwMode="auto">
            <a:xfrm>
              <a:off x="40870" y="2166224"/>
              <a:ext cx="365814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大小の月は毎年同じ？</a:t>
              </a:r>
              <a:endParaRPr lang="en-US" altLang="ja-JP" sz="2000" dirty="0">
                <a:latin typeface="游ゴシック" panose="020B0400000000000000" pitchFamily="50" charset="-128"/>
              </a:endParaRPr>
            </a:p>
          </p:txBody>
        </p:sp>
        <p:sp>
          <p:nvSpPr>
            <p:cNvPr id="15" name="Text Box 5">
              <a:extLst>
                <a:ext uri="{FF2B5EF4-FFF2-40B4-BE49-F238E27FC236}">
                  <a16:creationId xmlns:a16="http://schemas.microsoft.com/office/drawing/2014/main" id="{10EFACBC-FD68-45C8-9659-A3BC52091B9B}"/>
                </a:ext>
              </a:extLst>
            </p:cNvPr>
            <p:cNvSpPr txBox="1">
              <a:spLocks noChangeArrowheads="1"/>
            </p:cNvSpPr>
            <p:nvPr/>
          </p:nvSpPr>
          <p:spPr bwMode="auto">
            <a:xfrm>
              <a:off x="48447" y="735980"/>
              <a:ext cx="3650571" cy="132343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太陽を回る地球や、月の軌道が丸い円で、「かたむき」がなければ、ほぼ一定に大小の月が決まるが</a:t>
              </a:r>
              <a:r>
                <a:rPr lang="en-US" altLang="ja-JP" sz="2000" dirty="0">
                  <a:latin typeface="ＭＳ Ｐゴシック" panose="020B0600070205080204" pitchFamily="50" charset="-128"/>
                </a:rPr>
                <a:t>‥‥</a:t>
              </a:r>
              <a:endParaRPr lang="en-US" altLang="ja-JP" sz="1800" dirty="0">
                <a:latin typeface="ＭＳ Ｐゴシック" panose="020B0600070205080204" pitchFamily="50" charset="-128"/>
              </a:endParaRPr>
            </a:p>
          </p:txBody>
        </p:sp>
        <p:cxnSp>
          <p:nvCxnSpPr>
            <p:cNvPr id="21" name="直線コネクタ 20">
              <a:extLst>
                <a:ext uri="{FF2B5EF4-FFF2-40B4-BE49-F238E27FC236}">
                  <a16:creationId xmlns:a16="http://schemas.microsoft.com/office/drawing/2014/main" id="{E9E06AD7-DA28-495A-8EB7-CD552BD70633}"/>
                </a:ext>
              </a:extLst>
            </p:cNvPr>
            <p:cNvCxnSpPr>
              <a:cxnSpLocks/>
            </p:cNvCxnSpPr>
            <p:nvPr/>
          </p:nvCxnSpPr>
          <p:spPr>
            <a:xfrm flipV="1">
              <a:off x="69380" y="4640082"/>
              <a:ext cx="3793419" cy="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B93A3A39-9C99-4E3E-A369-9A30C832FFCE}"/>
                </a:ext>
              </a:extLst>
            </p:cNvPr>
            <p:cNvCxnSpPr>
              <a:cxnSpLocks/>
            </p:cNvCxnSpPr>
            <p:nvPr/>
          </p:nvCxnSpPr>
          <p:spPr>
            <a:xfrm>
              <a:off x="1841199" y="2757675"/>
              <a:ext cx="30552" cy="364608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30" name="円弧 29">
              <a:extLst>
                <a:ext uri="{FF2B5EF4-FFF2-40B4-BE49-F238E27FC236}">
                  <a16:creationId xmlns:a16="http://schemas.microsoft.com/office/drawing/2014/main" id="{83EDFBDF-51CA-415B-9917-68FA00E3B0C3}"/>
                </a:ext>
              </a:extLst>
            </p:cNvPr>
            <p:cNvSpPr/>
            <p:nvPr/>
          </p:nvSpPr>
          <p:spPr>
            <a:xfrm>
              <a:off x="20361" y="2757675"/>
              <a:ext cx="3820853" cy="3711844"/>
            </a:xfrm>
            <a:prstGeom prst="arc">
              <a:avLst>
                <a:gd name="adj1" fmla="val 30791"/>
                <a:gd name="adj2" fmla="val 0"/>
              </a:avLst>
            </a:prstGeom>
            <a:ln w="2222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7ED17A5-B9D4-4F61-B64F-43B3F0459C13}"/>
                </a:ext>
              </a:extLst>
            </p:cNvPr>
            <p:cNvSpPr/>
            <p:nvPr/>
          </p:nvSpPr>
          <p:spPr>
            <a:xfrm>
              <a:off x="1694910" y="4456776"/>
              <a:ext cx="360040" cy="3343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24CC9A11-7F45-40DB-9051-CBF9067AFCD6}"/>
                </a:ext>
              </a:extLst>
            </p:cNvPr>
            <p:cNvSpPr/>
            <p:nvPr/>
          </p:nvSpPr>
          <p:spPr>
            <a:xfrm>
              <a:off x="3502759" y="3787640"/>
              <a:ext cx="360040" cy="33436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弧 30">
              <a:extLst>
                <a:ext uri="{FF2B5EF4-FFF2-40B4-BE49-F238E27FC236}">
                  <a16:creationId xmlns:a16="http://schemas.microsoft.com/office/drawing/2014/main" id="{6426E417-BD49-405B-A0A7-472D4936D2CF}"/>
                </a:ext>
              </a:extLst>
            </p:cNvPr>
            <p:cNvSpPr/>
            <p:nvPr/>
          </p:nvSpPr>
          <p:spPr>
            <a:xfrm>
              <a:off x="3057213" y="3353726"/>
              <a:ext cx="1224221" cy="1202194"/>
            </a:xfrm>
            <a:prstGeom prst="arc">
              <a:avLst>
                <a:gd name="adj1" fmla="val 30791"/>
                <a:gd name="adj2" fmla="val 0"/>
              </a:avLst>
            </a:prstGeom>
            <a:ln w="22225">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D740DBB5-F6D3-4736-8587-B6A51B81D467}"/>
                </a:ext>
              </a:extLst>
            </p:cNvPr>
            <p:cNvSpPr/>
            <p:nvPr/>
          </p:nvSpPr>
          <p:spPr>
            <a:xfrm>
              <a:off x="3980418" y="3398230"/>
              <a:ext cx="180038" cy="1528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 name="グループ化 5">
            <a:extLst>
              <a:ext uri="{FF2B5EF4-FFF2-40B4-BE49-F238E27FC236}">
                <a16:creationId xmlns:a16="http://schemas.microsoft.com/office/drawing/2014/main" id="{E6F367A5-94A6-47CF-2210-C2A6526D97CA}"/>
              </a:ext>
            </a:extLst>
          </p:cNvPr>
          <p:cNvGrpSpPr/>
          <p:nvPr/>
        </p:nvGrpSpPr>
        <p:grpSpPr>
          <a:xfrm>
            <a:off x="2792185" y="685015"/>
            <a:ext cx="6336191" cy="6163328"/>
            <a:chOff x="2792185" y="685015"/>
            <a:chExt cx="6336191" cy="6163328"/>
          </a:xfrm>
        </p:grpSpPr>
        <p:sp>
          <p:nvSpPr>
            <p:cNvPr id="4" name="Text Box 5">
              <a:extLst>
                <a:ext uri="{FF2B5EF4-FFF2-40B4-BE49-F238E27FC236}">
                  <a16:creationId xmlns:a16="http://schemas.microsoft.com/office/drawing/2014/main" id="{F803FAC3-7953-47B2-8143-8A86F5D3DA0C}"/>
                </a:ext>
              </a:extLst>
            </p:cNvPr>
            <p:cNvSpPr txBox="1">
              <a:spLocks noChangeArrowheads="1"/>
            </p:cNvSpPr>
            <p:nvPr/>
          </p:nvSpPr>
          <p:spPr bwMode="auto">
            <a:xfrm>
              <a:off x="4474964" y="685015"/>
              <a:ext cx="4542134" cy="142603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lnSpc>
                  <a:spcPts val="2000"/>
                </a:lnSpc>
                <a:spcBef>
                  <a:spcPct val="50000"/>
                </a:spcBef>
              </a:pPr>
              <a:r>
                <a:rPr lang="ja-JP" altLang="en-US" sz="2000" dirty="0">
                  <a:latin typeface="ＭＳ Ｐゴシック" panose="020B0600070205080204" pitchFamily="50" charset="-128"/>
                </a:rPr>
                <a:t>・太陽を回る地球や、月の軌道は丸い円ではない。</a:t>
              </a:r>
              <a:endParaRPr lang="en-US" altLang="ja-JP" sz="2000" dirty="0">
                <a:latin typeface="ＭＳ Ｐゴシック" panose="020B0600070205080204" pitchFamily="50" charset="-128"/>
              </a:endParaRPr>
            </a:p>
            <a:p>
              <a:pPr marL="85725" indent="-85725" eaLnBrk="1" hangingPunct="1">
                <a:lnSpc>
                  <a:spcPts val="2000"/>
                </a:lnSpc>
                <a:spcBef>
                  <a:spcPct val="50000"/>
                </a:spcBef>
              </a:pPr>
              <a:r>
                <a:rPr lang="ja-JP" altLang="en-US" sz="2000" dirty="0">
                  <a:latin typeface="ＭＳ Ｐゴシック" panose="020B0600070205080204" pitchFamily="50" charset="-128"/>
                </a:rPr>
                <a:t>・回る速度も変わる。</a:t>
              </a:r>
              <a:endParaRPr lang="en-US" altLang="ja-JP" sz="2000" dirty="0">
                <a:latin typeface="ＭＳ Ｐゴシック" panose="020B0600070205080204" pitchFamily="50" charset="-128"/>
              </a:endParaRPr>
            </a:p>
            <a:p>
              <a:pPr marL="85725" indent="-85725" eaLnBrk="1" hangingPunct="1">
                <a:lnSpc>
                  <a:spcPts val="2000"/>
                </a:lnSpc>
                <a:spcBef>
                  <a:spcPct val="50000"/>
                </a:spcBef>
              </a:pPr>
              <a:r>
                <a:rPr lang="ja-JP" altLang="en-US" sz="2000" dirty="0">
                  <a:latin typeface="ＭＳ Ｐゴシック" panose="020B0600070205080204" pitchFamily="50" charset="-128"/>
                </a:rPr>
                <a:t>・月の軌道はかたむいている。</a:t>
              </a:r>
              <a:endParaRPr lang="en-US" altLang="ja-JP" sz="2000" dirty="0">
                <a:latin typeface="ＭＳ Ｐゴシック" panose="020B0600070205080204" pitchFamily="50" charset="-128"/>
              </a:endParaRPr>
            </a:p>
          </p:txBody>
        </p:sp>
        <p:pic>
          <p:nvPicPr>
            <p:cNvPr id="7" name="図 6" descr="ダイアグラム&#10;&#10;自動的に生成された説明">
              <a:extLst>
                <a:ext uri="{FF2B5EF4-FFF2-40B4-BE49-F238E27FC236}">
                  <a16:creationId xmlns:a16="http://schemas.microsoft.com/office/drawing/2014/main" id="{4C258E37-3A94-4291-811D-B3D3C71280A8}"/>
                </a:ext>
              </a:extLst>
            </p:cNvPr>
            <p:cNvPicPr>
              <a:picLocks noChangeAspect="1"/>
            </p:cNvPicPr>
            <p:nvPr/>
          </p:nvPicPr>
          <p:blipFill rotWithShape="1">
            <a:blip r:embed="rId3">
              <a:extLst>
                <a:ext uri="{28A0092B-C50C-407E-A947-70E740481C1C}">
                  <a14:useLocalDpi xmlns:a14="http://schemas.microsoft.com/office/drawing/2010/main" val="0"/>
                </a:ext>
              </a:extLst>
            </a:blip>
            <a:srcRect t="23883" b="21034"/>
            <a:stretch/>
          </p:blipFill>
          <p:spPr>
            <a:xfrm>
              <a:off x="2792185" y="5826368"/>
              <a:ext cx="2978498" cy="1021975"/>
            </a:xfrm>
            <a:prstGeom prst="rect">
              <a:avLst/>
            </a:prstGeom>
          </p:spPr>
        </p:pic>
        <p:sp>
          <p:nvSpPr>
            <p:cNvPr id="20" name="楕円 19">
              <a:extLst>
                <a:ext uri="{FF2B5EF4-FFF2-40B4-BE49-F238E27FC236}">
                  <a16:creationId xmlns:a16="http://schemas.microsoft.com/office/drawing/2014/main" id="{59F1598E-51B7-4C52-9129-B2178FBC6782}"/>
                </a:ext>
              </a:extLst>
            </p:cNvPr>
            <p:cNvSpPr/>
            <p:nvPr/>
          </p:nvSpPr>
          <p:spPr>
            <a:xfrm>
              <a:off x="8772320" y="3215056"/>
              <a:ext cx="180038" cy="1528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4D617738-B98D-4EC6-BE99-E5874F56FCF8}"/>
                </a:ext>
              </a:extLst>
            </p:cNvPr>
            <p:cNvCxnSpPr/>
            <p:nvPr/>
          </p:nvCxnSpPr>
          <p:spPr>
            <a:xfrm flipV="1">
              <a:off x="4559656" y="4613597"/>
              <a:ext cx="3793419" cy="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336D8F8-31C8-4B76-9948-0AF1A857D2F8}"/>
                </a:ext>
              </a:extLst>
            </p:cNvPr>
            <p:cNvCxnSpPr>
              <a:cxnSpLocks/>
            </p:cNvCxnSpPr>
            <p:nvPr/>
          </p:nvCxnSpPr>
          <p:spPr>
            <a:xfrm>
              <a:off x="6628166" y="2724273"/>
              <a:ext cx="64265" cy="3474039"/>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29" name="Text Box 5">
              <a:extLst>
                <a:ext uri="{FF2B5EF4-FFF2-40B4-BE49-F238E27FC236}">
                  <a16:creationId xmlns:a16="http://schemas.microsoft.com/office/drawing/2014/main" id="{2CF4375C-C901-4921-98BF-383DBDC8BE53}"/>
                </a:ext>
              </a:extLst>
            </p:cNvPr>
            <p:cNvSpPr txBox="1">
              <a:spLocks noChangeArrowheads="1"/>
            </p:cNvSpPr>
            <p:nvPr/>
          </p:nvSpPr>
          <p:spPr bwMode="auto">
            <a:xfrm>
              <a:off x="4533838" y="2197783"/>
              <a:ext cx="451822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大小の月は年によって変わっていく</a:t>
              </a:r>
              <a:endParaRPr lang="en-US" altLang="ja-JP" sz="2000" dirty="0">
                <a:latin typeface="游ゴシック" panose="020B0400000000000000" pitchFamily="50" charset="-128"/>
              </a:endParaRPr>
            </a:p>
          </p:txBody>
        </p:sp>
        <p:sp>
          <p:nvSpPr>
            <p:cNvPr id="32" name="円弧 31">
              <a:extLst>
                <a:ext uri="{FF2B5EF4-FFF2-40B4-BE49-F238E27FC236}">
                  <a16:creationId xmlns:a16="http://schemas.microsoft.com/office/drawing/2014/main" id="{EEF4FDB9-5890-4CC2-8A22-B8F0CD5C605A}"/>
                </a:ext>
              </a:extLst>
            </p:cNvPr>
            <p:cNvSpPr/>
            <p:nvPr/>
          </p:nvSpPr>
          <p:spPr>
            <a:xfrm>
              <a:off x="4554767" y="2681378"/>
              <a:ext cx="4220483" cy="3711844"/>
            </a:xfrm>
            <a:prstGeom prst="arc">
              <a:avLst>
                <a:gd name="adj1" fmla="val 30791"/>
                <a:gd name="adj2" fmla="val 0"/>
              </a:avLst>
            </a:prstGeom>
            <a:ln w="2222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E79BBBD2-DE45-4162-B3B8-35A6047CB6CF}"/>
                </a:ext>
              </a:extLst>
            </p:cNvPr>
            <p:cNvSpPr/>
            <p:nvPr/>
          </p:nvSpPr>
          <p:spPr>
            <a:xfrm>
              <a:off x="6760279" y="4446413"/>
              <a:ext cx="360040" cy="3343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3E99BECC-FA11-4825-8294-841B46B8919A}"/>
                </a:ext>
              </a:extLst>
            </p:cNvPr>
            <p:cNvSpPr/>
            <p:nvPr/>
          </p:nvSpPr>
          <p:spPr>
            <a:xfrm>
              <a:off x="8398652" y="3682777"/>
              <a:ext cx="360040" cy="33436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弧 32">
              <a:extLst>
                <a:ext uri="{FF2B5EF4-FFF2-40B4-BE49-F238E27FC236}">
                  <a16:creationId xmlns:a16="http://schemas.microsoft.com/office/drawing/2014/main" id="{F8BD4D8E-0AEB-4E78-A579-E863E9E3C628}"/>
                </a:ext>
              </a:extLst>
            </p:cNvPr>
            <p:cNvSpPr/>
            <p:nvPr/>
          </p:nvSpPr>
          <p:spPr>
            <a:xfrm rot="20838724">
              <a:off x="7904155" y="3171424"/>
              <a:ext cx="1224221" cy="1321231"/>
            </a:xfrm>
            <a:prstGeom prst="arc">
              <a:avLst>
                <a:gd name="adj1" fmla="val 30791"/>
                <a:gd name="adj2" fmla="val 0"/>
              </a:avLst>
            </a:prstGeom>
            <a:ln w="22225">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243F85C2-B6E7-4E1F-9A46-063F25E2A097}"/>
                </a:ext>
              </a:extLst>
            </p:cNvPr>
            <p:cNvSpPr/>
            <p:nvPr/>
          </p:nvSpPr>
          <p:spPr>
            <a:xfrm>
              <a:off x="3810775" y="1243909"/>
              <a:ext cx="581223"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005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13859" y="115325"/>
            <a:ext cx="9058715" cy="629141"/>
          </a:xfrm>
        </p:spPr>
        <p:txBody>
          <a:bodyPr/>
          <a:lstStyle/>
          <a:p>
            <a:pPr eaLnBrk="1" hangingPunct="1"/>
            <a:r>
              <a:rPr lang="ja-JP" altLang="en-US" sz="3200" dirty="0">
                <a:ea typeface="ＭＳ Ｐゴシック" panose="020B0600070205080204" pitchFamily="50" charset="-128"/>
              </a:rPr>
              <a:t>昔のこよみ　天保</a:t>
            </a:r>
            <a:r>
              <a:rPr lang="ja-JP" altLang="en-US" sz="2000" dirty="0">
                <a:ea typeface="ＭＳ Ｐゴシック" panose="020B0600070205080204" pitchFamily="50" charset="-128"/>
              </a:rPr>
              <a:t>（てんぽう）</a:t>
            </a:r>
            <a:r>
              <a:rPr lang="ja-JP" altLang="en-US" sz="3200" dirty="0">
                <a:ea typeface="ＭＳ Ｐゴシック" panose="020B0600070205080204" pitchFamily="50" charset="-128"/>
              </a:rPr>
              <a:t>１５（</a:t>
            </a:r>
            <a:r>
              <a:rPr lang="en-US" altLang="ja-JP" sz="3200" dirty="0">
                <a:ea typeface="ＭＳ Ｐゴシック" panose="020B0600070205080204" pitchFamily="50" charset="-128"/>
              </a:rPr>
              <a:t>1844</a:t>
            </a:r>
            <a:r>
              <a:rPr lang="ja-JP" altLang="en-US" sz="3200" dirty="0">
                <a:ea typeface="ＭＳ Ｐゴシック" panose="020B0600070205080204" pitchFamily="50" charset="-128"/>
              </a:rPr>
              <a:t>）年</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pic>
        <p:nvPicPr>
          <p:cNvPr id="4" name="図 3">
            <a:extLst>
              <a:ext uri="{FF2B5EF4-FFF2-40B4-BE49-F238E27FC236}">
                <a16:creationId xmlns:a16="http://schemas.microsoft.com/office/drawing/2014/main" id="{D81FBD4A-D3E7-4F42-A181-A804E013B652}"/>
              </a:ext>
            </a:extLst>
          </p:cNvPr>
          <p:cNvPicPr>
            <a:picLocks noChangeAspect="1"/>
          </p:cNvPicPr>
          <p:nvPr/>
        </p:nvPicPr>
        <p:blipFill>
          <a:blip r:embed="rId3"/>
          <a:stretch>
            <a:fillRect/>
          </a:stretch>
        </p:blipFill>
        <p:spPr>
          <a:xfrm>
            <a:off x="2385987" y="683658"/>
            <a:ext cx="4009479" cy="6174342"/>
          </a:xfrm>
          <a:prstGeom prst="rect">
            <a:avLst/>
          </a:prstGeom>
        </p:spPr>
      </p:pic>
      <p:sp>
        <p:nvSpPr>
          <p:cNvPr id="9" name="Text Box 5">
            <a:extLst>
              <a:ext uri="{FF2B5EF4-FFF2-40B4-BE49-F238E27FC236}">
                <a16:creationId xmlns:a16="http://schemas.microsoft.com/office/drawing/2014/main" id="{7857F4CB-2168-47E6-ABB4-D643DCA848C1}"/>
              </a:ext>
            </a:extLst>
          </p:cNvPr>
          <p:cNvSpPr txBox="1">
            <a:spLocks noChangeArrowheads="1"/>
          </p:cNvSpPr>
          <p:nvPr/>
        </p:nvSpPr>
        <p:spPr bwMode="auto">
          <a:xfrm>
            <a:off x="2591979" y="1718980"/>
            <a:ext cx="180002" cy="3630161"/>
          </a:xfrm>
          <a:prstGeom prst="rect">
            <a:avLst/>
          </a:prstGeom>
          <a:solidFill>
            <a:srgbClr val="7030A0">
              <a:alpha val="33000"/>
            </a:srgbClr>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en-US" altLang="ja-JP" sz="1800" dirty="0">
              <a:latin typeface="メイリオ" panose="020B0604030504040204" pitchFamily="50" charset="-128"/>
              <a:ea typeface="メイリオ" panose="020B0604030504040204" pitchFamily="50" charset="-128"/>
            </a:endParaRPr>
          </a:p>
        </p:txBody>
      </p:sp>
      <p:sp>
        <p:nvSpPr>
          <p:cNvPr id="10" name="Text Box 5">
            <a:extLst>
              <a:ext uri="{FF2B5EF4-FFF2-40B4-BE49-F238E27FC236}">
                <a16:creationId xmlns:a16="http://schemas.microsoft.com/office/drawing/2014/main" id="{60092B45-45F8-4C53-9E72-4A1CE9E4F87E}"/>
              </a:ext>
            </a:extLst>
          </p:cNvPr>
          <p:cNvSpPr txBox="1">
            <a:spLocks noChangeArrowheads="1"/>
          </p:cNvSpPr>
          <p:nvPr/>
        </p:nvSpPr>
        <p:spPr bwMode="auto">
          <a:xfrm>
            <a:off x="3250562" y="1691967"/>
            <a:ext cx="180002" cy="3630161"/>
          </a:xfrm>
          <a:prstGeom prst="rect">
            <a:avLst/>
          </a:prstGeom>
          <a:solidFill>
            <a:srgbClr val="7030A0">
              <a:alpha val="33000"/>
            </a:srgbClr>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en-US" altLang="ja-JP" sz="18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9E215E45-DD98-44FA-A111-C19C104D6BB1}"/>
              </a:ext>
            </a:extLst>
          </p:cNvPr>
          <p:cNvSpPr txBox="1">
            <a:spLocks noChangeArrowheads="1"/>
          </p:cNvSpPr>
          <p:nvPr/>
        </p:nvSpPr>
        <p:spPr bwMode="auto">
          <a:xfrm>
            <a:off x="5347675" y="1691967"/>
            <a:ext cx="180002" cy="3630161"/>
          </a:xfrm>
          <a:prstGeom prst="rect">
            <a:avLst/>
          </a:prstGeom>
          <a:solidFill>
            <a:srgbClr val="7030A0">
              <a:alpha val="33000"/>
            </a:srgbClr>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en-US" altLang="ja-JP" sz="18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1F4CD586-5D84-4A7D-B70B-C72204AA7238}"/>
              </a:ext>
            </a:extLst>
          </p:cNvPr>
          <p:cNvSpPr txBox="1">
            <a:spLocks noChangeArrowheads="1"/>
          </p:cNvSpPr>
          <p:nvPr/>
        </p:nvSpPr>
        <p:spPr bwMode="auto">
          <a:xfrm>
            <a:off x="5934387" y="1672917"/>
            <a:ext cx="180002" cy="3630161"/>
          </a:xfrm>
          <a:prstGeom prst="rect">
            <a:avLst/>
          </a:prstGeom>
          <a:solidFill>
            <a:srgbClr val="7030A0">
              <a:alpha val="33000"/>
            </a:srgbClr>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en-US" altLang="ja-JP" sz="1800"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8B47EA3A-1DFD-4277-988E-1EC1A8C080D1}"/>
              </a:ext>
            </a:extLst>
          </p:cNvPr>
          <p:cNvSpPr/>
          <p:nvPr/>
        </p:nvSpPr>
        <p:spPr>
          <a:xfrm>
            <a:off x="5521332" y="1073031"/>
            <a:ext cx="370105" cy="4230047"/>
          </a:xfrm>
          <a:prstGeom prst="rect">
            <a:avLst/>
          </a:prstGeom>
          <a:noFill/>
          <a:ln w="3492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151CCBFA-B932-48E1-85CE-56E926A345F6}"/>
              </a:ext>
            </a:extLst>
          </p:cNvPr>
          <p:cNvSpPr txBox="1">
            <a:spLocks noChangeArrowheads="1"/>
          </p:cNvSpPr>
          <p:nvPr/>
        </p:nvSpPr>
        <p:spPr bwMode="auto">
          <a:xfrm>
            <a:off x="6668590" y="301860"/>
            <a:ext cx="243685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大小の月と二四節季</a:t>
            </a:r>
            <a:endParaRPr lang="en-US" altLang="ja-JP" sz="2000" dirty="0">
              <a:latin typeface="游ゴシック" panose="020B0400000000000000" pitchFamily="50" charset="-128"/>
            </a:endParaRPr>
          </a:p>
        </p:txBody>
      </p:sp>
      <p:grpSp>
        <p:nvGrpSpPr>
          <p:cNvPr id="14" name="グループ化 13">
            <a:extLst>
              <a:ext uri="{FF2B5EF4-FFF2-40B4-BE49-F238E27FC236}">
                <a16:creationId xmlns:a16="http://schemas.microsoft.com/office/drawing/2014/main" id="{B6B26DBA-966D-5F25-739B-7506505F3ED9}"/>
              </a:ext>
            </a:extLst>
          </p:cNvPr>
          <p:cNvGrpSpPr/>
          <p:nvPr/>
        </p:nvGrpSpPr>
        <p:grpSpPr>
          <a:xfrm>
            <a:off x="5886992" y="875429"/>
            <a:ext cx="2678134" cy="3970318"/>
            <a:chOff x="5886992" y="875429"/>
            <a:chExt cx="2678134" cy="3970318"/>
          </a:xfrm>
        </p:grpSpPr>
        <p:sp>
          <p:nvSpPr>
            <p:cNvPr id="6" name="Text Box 5">
              <a:extLst>
                <a:ext uri="{FF2B5EF4-FFF2-40B4-BE49-F238E27FC236}">
                  <a16:creationId xmlns:a16="http://schemas.microsoft.com/office/drawing/2014/main" id="{814859C9-9255-4415-B0F1-DB08FCA0C2DB}"/>
                </a:ext>
              </a:extLst>
            </p:cNvPr>
            <p:cNvSpPr txBox="1">
              <a:spLocks noChangeArrowheads="1"/>
            </p:cNvSpPr>
            <p:nvPr/>
          </p:nvSpPr>
          <p:spPr bwMode="auto">
            <a:xfrm>
              <a:off x="6656946" y="875429"/>
              <a:ext cx="1908180" cy="3970318"/>
            </a:xfrm>
            <a:prstGeom prst="rect">
              <a:avLst/>
            </a:prstGeom>
            <a:solidFill>
              <a:srgbClr val="FFC000"/>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ct val="50000"/>
                </a:spcBef>
              </a:pPr>
              <a:r>
                <a:rPr lang="ja-JP" altLang="en-US" dirty="0">
                  <a:latin typeface="メイリオ" panose="020B0604030504040204" pitchFamily="50" charset="-128"/>
                  <a:ea typeface="メイリオ" panose="020B0604030504040204" pitchFamily="50" charset="-128"/>
                </a:rPr>
                <a:t>大（</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dirty="0">
                  <a:latin typeface="メイリオ" panose="020B0604030504040204" pitchFamily="50" charset="-128"/>
                  <a:ea typeface="メイリオ" panose="020B0604030504040204" pitchFamily="50" charset="-128"/>
                </a:rPr>
                <a:t>の月</a:t>
              </a:r>
              <a:endParaRPr lang="en-US" altLang="ja-JP"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正月（１月）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2000" dirty="0">
                  <a:latin typeface="メイリオ" panose="020B0604030504040204" pitchFamily="50" charset="-128"/>
                  <a:ea typeface="メイリオ" panose="020B0604030504040204" pitchFamily="50" charset="-128"/>
                </a:rPr>
                <a:t>２月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2000" dirty="0">
                  <a:latin typeface="メイリオ" panose="020B0604030504040204" pitchFamily="50" charset="-128"/>
                  <a:ea typeface="メイリオ" panose="020B0604030504040204" pitchFamily="50" charset="-128"/>
                </a:rPr>
                <a:t>４月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2000" dirty="0">
                  <a:latin typeface="メイリオ" panose="020B0604030504040204" pitchFamily="50" charset="-128"/>
                  <a:ea typeface="メイリオ" panose="020B0604030504040204" pitchFamily="50" charset="-128"/>
                </a:rPr>
                <a:t>６月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2000" dirty="0">
                  <a:latin typeface="メイリオ" panose="020B0604030504040204" pitchFamily="50" charset="-128"/>
                  <a:ea typeface="メイリオ" panose="020B0604030504040204" pitchFamily="50" charset="-128"/>
                </a:rPr>
                <a:t>８月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en-US" altLang="ja-JP" sz="2000" dirty="0">
                  <a:latin typeface="メイリオ" panose="020B0604030504040204" pitchFamily="50" charset="-128"/>
                  <a:ea typeface="メイリオ" panose="020B0604030504040204" pitchFamily="50" charset="-128"/>
                </a:rPr>
                <a:t>12</a:t>
              </a:r>
              <a:r>
                <a:rPr lang="ja-JP" altLang="en-US" sz="2000" dirty="0">
                  <a:latin typeface="メイリオ" panose="020B0604030504040204" pitchFamily="50" charset="-128"/>
                  <a:ea typeface="メイリオ" panose="020B0604030504040204" pitchFamily="50" charset="-128"/>
                </a:rPr>
                <a:t>月</a:t>
              </a:r>
              <a:endParaRPr lang="en-US" altLang="ja-JP" sz="2000" dirty="0">
                <a:latin typeface="メイリオ" panose="020B0604030504040204" pitchFamily="50" charset="-128"/>
                <a:ea typeface="メイリオ" panose="020B0604030504040204" pitchFamily="50" charset="-128"/>
              </a:endParaRPr>
            </a:p>
          </p:txBody>
        </p:sp>
        <p:sp>
          <p:nvSpPr>
            <p:cNvPr id="15" name="矢印: 左 14">
              <a:extLst>
                <a:ext uri="{FF2B5EF4-FFF2-40B4-BE49-F238E27FC236}">
                  <a16:creationId xmlns:a16="http://schemas.microsoft.com/office/drawing/2014/main" id="{6D4460E0-5B33-4259-8B95-17FA0C5E6277}"/>
                </a:ext>
              </a:extLst>
            </p:cNvPr>
            <p:cNvSpPr/>
            <p:nvPr/>
          </p:nvSpPr>
          <p:spPr>
            <a:xfrm rot="20675788">
              <a:off x="5886992" y="941665"/>
              <a:ext cx="804745" cy="51352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solidFill>
              </a:endParaRPr>
            </a:p>
          </p:txBody>
        </p:sp>
      </p:grpSp>
      <p:grpSp>
        <p:nvGrpSpPr>
          <p:cNvPr id="5" name="グループ化 4">
            <a:extLst>
              <a:ext uri="{FF2B5EF4-FFF2-40B4-BE49-F238E27FC236}">
                <a16:creationId xmlns:a16="http://schemas.microsoft.com/office/drawing/2014/main" id="{2BF84D85-4E1B-CDC5-86FA-9A5526FE6A37}"/>
              </a:ext>
            </a:extLst>
          </p:cNvPr>
          <p:cNvGrpSpPr/>
          <p:nvPr/>
        </p:nvGrpSpPr>
        <p:grpSpPr>
          <a:xfrm>
            <a:off x="202638" y="819807"/>
            <a:ext cx="3046566" cy="4589215"/>
            <a:chOff x="202638" y="819807"/>
            <a:chExt cx="3046566" cy="4589215"/>
          </a:xfrm>
        </p:grpSpPr>
        <p:sp>
          <p:nvSpPr>
            <p:cNvPr id="7" name="Text Box 5">
              <a:extLst>
                <a:ext uri="{FF2B5EF4-FFF2-40B4-BE49-F238E27FC236}">
                  <a16:creationId xmlns:a16="http://schemas.microsoft.com/office/drawing/2014/main" id="{62A9B847-31D4-4CBA-AF53-A43F30445C45}"/>
                </a:ext>
              </a:extLst>
            </p:cNvPr>
            <p:cNvSpPr txBox="1">
              <a:spLocks noChangeArrowheads="1"/>
            </p:cNvSpPr>
            <p:nvPr/>
          </p:nvSpPr>
          <p:spPr bwMode="auto">
            <a:xfrm>
              <a:off x="202638" y="819807"/>
              <a:ext cx="1894176" cy="4021614"/>
            </a:xfrm>
            <a:prstGeom prst="rect">
              <a:avLst/>
            </a:prstGeom>
            <a:solidFill>
              <a:srgbClr val="99FF99"/>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ct val="50000"/>
                </a:spcBef>
              </a:pPr>
              <a:r>
                <a:rPr lang="ja-JP" altLang="en-US" dirty="0">
                  <a:latin typeface="メイリオ" panose="020B0604030504040204" pitchFamily="50" charset="-128"/>
                  <a:ea typeface="メイリオ" panose="020B0604030504040204" pitchFamily="50" charset="-128"/>
                </a:rPr>
                <a:t>小（</a:t>
              </a:r>
              <a:r>
                <a:rPr lang="en-US" altLang="ja-JP" dirty="0">
                  <a:latin typeface="メイリオ" panose="020B0604030504040204" pitchFamily="50" charset="-128"/>
                  <a:ea typeface="メイリオ" panose="020B0604030504040204" pitchFamily="50" charset="-128"/>
                </a:rPr>
                <a:t>29</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dirty="0">
                  <a:latin typeface="メイリオ" panose="020B0604030504040204" pitchFamily="50" charset="-128"/>
                  <a:ea typeface="メイリオ" panose="020B0604030504040204" pitchFamily="50" charset="-128"/>
                </a:rPr>
                <a:t>の月</a:t>
              </a:r>
              <a:endParaRPr lang="en-US" altLang="ja-JP" dirty="0">
                <a:latin typeface="メイリオ" panose="020B0604030504040204" pitchFamily="50" charset="-128"/>
                <a:ea typeface="メイリオ" panose="020B0604030504040204" pitchFamily="50" charset="-128"/>
              </a:endParaRPr>
            </a:p>
            <a:p>
              <a:pPr eaLnBrk="1" hangingPunct="1">
                <a:spcBef>
                  <a:spcPct val="50000"/>
                </a:spcBef>
              </a:pP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2000" dirty="0">
                  <a:latin typeface="メイリオ" panose="020B0604030504040204" pitchFamily="50" charset="-128"/>
                  <a:ea typeface="メイリオ" panose="020B0604030504040204" pitchFamily="50" charset="-128"/>
                </a:rPr>
                <a:t>３月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2000" dirty="0">
                  <a:latin typeface="メイリオ" panose="020B0604030504040204" pitchFamily="50" charset="-128"/>
                  <a:ea typeface="メイリオ" panose="020B0604030504040204" pitchFamily="50" charset="-128"/>
                </a:rPr>
                <a:t>５月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2000" dirty="0">
                  <a:latin typeface="メイリオ" panose="020B0604030504040204" pitchFamily="50" charset="-128"/>
                  <a:ea typeface="メイリオ" panose="020B0604030504040204" pitchFamily="50" charset="-128"/>
                </a:rPr>
                <a:t>７月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ja-JP" altLang="en-US" sz="2000" dirty="0">
                  <a:latin typeface="メイリオ" panose="020B0604030504040204" pitchFamily="50" charset="-128"/>
                  <a:ea typeface="メイリオ" panose="020B0604030504040204" pitchFamily="50" charset="-128"/>
                </a:rPr>
                <a:t>９月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１月</a:t>
              </a:r>
              <a:endParaRPr lang="en-US" altLang="ja-JP" sz="2000" dirty="0">
                <a:latin typeface="メイリオ" panose="020B0604030504040204" pitchFamily="50" charset="-128"/>
                <a:ea typeface="メイリオ" panose="020B0604030504040204" pitchFamily="50" charset="-128"/>
              </a:endParaRPr>
            </a:p>
            <a:p>
              <a:pPr eaLnBrk="1" hangingPunct="1">
                <a:spcBef>
                  <a:spcPct val="50000"/>
                </a:spcBef>
              </a:pPr>
              <a:endParaRPr lang="en-US" altLang="ja-JP"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1EED5B2-2308-402B-B323-E42271791065}"/>
                </a:ext>
              </a:extLst>
            </p:cNvPr>
            <p:cNvSpPr/>
            <p:nvPr/>
          </p:nvSpPr>
          <p:spPr>
            <a:xfrm>
              <a:off x="2848412" y="1178975"/>
              <a:ext cx="400792" cy="4230047"/>
            </a:xfrm>
            <a:prstGeom prst="rect">
              <a:avLst/>
            </a:prstGeom>
            <a:noFill/>
            <a:ln w="349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左 15">
              <a:extLst>
                <a:ext uri="{FF2B5EF4-FFF2-40B4-BE49-F238E27FC236}">
                  <a16:creationId xmlns:a16="http://schemas.microsoft.com/office/drawing/2014/main" id="{3B0B2D30-B252-4707-8A47-22EA5B43673A}"/>
                </a:ext>
              </a:extLst>
            </p:cNvPr>
            <p:cNvSpPr/>
            <p:nvPr/>
          </p:nvSpPr>
          <p:spPr>
            <a:xfrm rot="12215695">
              <a:off x="1747682" y="1051680"/>
              <a:ext cx="1036788" cy="51352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solidFill>
              </a:endParaRPr>
            </a:p>
          </p:txBody>
        </p:sp>
      </p:grpSp>
      <p:sp>
        <p:nvSpPr>
          <p:cNvPr id="18" name="Rectangle 2">
            <a:extLst>
              <a:ext uri="{FF2B5EF4-FFF2-40B4-BE49-F238E27FC236}">
                <a16:creationId xmlns:a16="http://schemas.microsoft.com/office/drawing/2014/main" id="{45B9D830-A33B-447B-9F7C-4899B4440A7A}"/>
              </a:ext>
            </a:extLst>
          </p:cNvPr>
          <p:cNvSpPr>
            <a:spLocks noChangeArrowheads="1"/>
          </p:cNvSpPr>
          <p:nvPr/>
        </p:nvSpPr>
        <p:spPr bwMode="gray">
          <a:xfrm>
            <a:off x="139454" y="-69759"/>
            <a:ext cx="5766752" cy="43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むかし　　　にほん　　　　　　　　　　　　　　　　　　　　　　</a:t>
            </a:r>
          </a:p>
        </p:txBody>
      </p:sp>
      <p:grpSp>
        <p:nvGrpSpPr>
          <p:cNvPr id="20" name="グループ化 19">
            <a:extLst>
              <a:ext uri="{FF2B5EF4-FFF2-40B4-BE49-F238E27FC236}">
                <a16:creationId xmlns:a16="http://schemas.microsoft.com/office/drawing/2014/main" id="{8F5B5CC5-13A7-C9EB-21BC-5C8A0015F93C}"/>
              </a:ext>
            </a:extLst>
          </p:cNvPr>
          <p:cNvGrpSpPr/>
          <p:nvPr/>
        </p:nvGrpSpPr>
        <p:grpSpPr>
          <a:xfrm>
            <a:off x="106904" y="3887081"/>
            <a:ext cx="5958190" cy="2875513"/>
            <a:chOff x="106904" y="3887081"/>
            <a:chExt cx="5958190" cy="2875513"/>
          </a:xfrm>
        </p:grpSpPr>
        <p:sp>
          <p:nvSpPr>
            <p:cNvPr id="8" name="Text Box 5">
              <a:extLst>
                <a:ext uri="{FF2B5EF4-FFF2-40B4-BE49-F238E27FC236}">
                  <a16:creationId xmlns:a16="http://schemas.microsoft.com/office/drawing/2014/main" id="{C01C15DE-8CC0-4A2C-ACCA-94BC2FAF4666}"/>
                </a:ext>
              </a:extLst>
            </p:cNvPr>
            <p:cNvSpPr txBox="1">
              <a:spLocks noChangeArrowheads="1"/>
            </p:cNvSpPr>
            <p:nvPr/>
          </p:nvSpPr>
          <p:spPr bwMode="auto">
            <a:xfrm>
              <a:off x="106904" y="4956330"/>
              <a:ext cx="2215974" cy="1806264"/>
            </a:xfrm>
            <a:prstGeom prst="rect">
              <a:avLst/>
            </a:prstGeom>
            <a:solidFill>
              <a:srgbClr val="FFCC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二十四節季</a:t>
              </a:r>
              <a:endParaRPr lang="en-US" altLang="ja-JP" dirty="0">
                <a:latin typeface="メイリオ" panose="020B0604030504040204" pitchFamily="50" charset="-128"/>
                <a:ea typeface="メイリオ" panose="020B0604030504040204" pitchFamily="50" charset="-128"/>
              </a:endParaRPr>
            </a:p>
            <a:p>
              <a:pPr eaLnBrk="1" hangingPunct="1">
                <a:lnSpc>
                  <a:spcPts val="1500"/>
                </a:lnSpc>
                <a:spcBef>
                  <a:spcPct val="50000"/>
                </a:spcBef>
              </a:pPr>
              <a:r>
                <a:rPr lang="ja-JP" altLang="en-US" sz="1800" dirty="0">
                  <a:latin typeface="メイリオ" panose="020B0604030504040204" pitchFamily="50" charset="-128"/>
                  <a:ea typeface="メイリオ" panose="020B0604030504040204" pitchFamily="50" charset="-128"/>
                </a:rPr>
                <a:t>正月：雨水、啓蟄</a:t>
              </a:r>
              <a:endParaRPr lang="en-US" altLang="ja-JP" sz="1800" dirty="0">
                <a:latin typeface="メイリオ" panose="020B0604030504040204" pitchFamily="50" charset="-128"/>
                <a:ea typeface="メイリオ" panose="020B0604030504040204" pitchFamily="50" charset="-128"/>
              </a:endParaRPr>
            </a:p>
            <a:p>
              <a:pPr eaLnBrk="1" hangingPunct="1">
                <a:lnSpc>
                  <a:spcPts val="1500"/>
                </a:lnSpc>
                <a:spcBef>
                  <a:spcPct val="50000"/>
                </a:spcBef>
              </a:pPr>
              <a:r>
                <a:rPr lang="ja-JP" altLang="en-US" sz="1800" dirty="0">
                  <a:latin typeface="メイリオ" panose="020B0604030504040204" pitchFamily="50" charset="-128"/>
                  <a:ea typeface="メイリオ" panose="020B0604030504040204" pitchFamily="50" charset="-128"/>
                </a:rPr>
                <a:t>２月：春分、清明</a:t>
              </a:r>
              <a:endParaRPr lang="en-US" altLang="ja-JP" sz="1800" dirty="0">
                <a:latin typeface="メイリオ" panose="020B0604030504040204" pitchFamily="50" charset="-128"/>
                <a:ea typeface="メイリオ" panose="020B0604030504040204" pitchFamily="50" charset="-128"/>
              </a:endParaRPr>
            </a:p>
            <a:p>
              <a:pPr eaLnBrk="1" hangingPunct="1">
                <a:lnSpc>
                  <a:spcPts val="1500"/>
                </a:lnSpc>
                <a:spcBef>
                  <a:spcPct val="50000"/>
                </a:spcBef>
              </a:pPr>
              <a:r>
                <a:rPr lang="ja-JP" altLang="en-US" sz="1800" dirty="0">
                  <a:latin typeface="メイリオ" panose="020B0604030504040204" pitchFamily="50" charset="-128"/>
                  <a:ea typeface="メイリオ" panose="020B0604030504040204" pitchFamily="50" charset="-128"/>
                </a:rPr>
                <a:t>３月：穀雨、立夏</a:t>
              </a:r>
              <a:endParaRPr lang="en-US" altLang="ja-JP" sz="1800" dirty="0">
                <a:latin typeface="メイリオ" panose="020B0604030504040204" pitchFamily="50" charset="-128"/>
                <a:ea typeface="メイリオ" panose="020B0604030504040204" pitchFamily="50" charset="-128"/>
              </a:endParaRPr>
            </a:p>
            <a:p>
              <a:pPr eaLnBrk="1" hangingPunct="1">
                <a:lnSpc>
                  <a:spcPts val="1500"/>
                </a:lnSpc>
                <a:spcBef>
                  <a:spcPct val="50000"/>
                </a:spcBef>
              </a:pPr>
              <a:r>
                <a:rPr lang="en-US" altLang="ja-JP" sz="1800" dirty="0">
                  <a:latin typeface="メイリオ" panose="020B0604030504040204" pitchFamily="50" charset="-128"/>
                  <a:ea typeface="メイリオ" panose="020B0604030504040204" pitchFamily="50" charset="-128"/>
                </a:rPr>
                <a:t>……</a:t>
              </a:r>
            </a:p>
          </p:txBody>
        </p:sp>
        <p:cxnSp>
          <p:nvCxnSpPr>
            <p:cNvPr id="19" name="直線矢印コネクタ 18">
              <a:extLst>
                <a:ext uri="{FF2B5EF4-FFF2-40B4-BE49-F238E27FC236}">
                  <a16:creationId xmlns:a16="http://schemas.microsoft.com/office/drawing/2014/main" id="{35A7A394-8A43-4040-B233-DBAA2BE9FC9D}"/>
                </a:ext>
              </a:extLst>
            </p:cNvPr>
            <p:cNvCxnSpPr>
              <a:cxnSpLocks/>
            </p:cNvCxnSpPr>
            <p:nvPr/>
          </p:nvCxnSpPr>
          <p:spPr>
            <a:xfrm flipV="1">
              <a:off x="2266076" y="4296647"/>
              <a:ext cx="434465" cy="660313"/>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8A2ED5B2-C8C3-4054-A550-8868AAD62921}"/>
                </a:ext>
              </a:extLst>
            </p:cNvPr>
            <p:cNvCxnSpPr>
              <a:cxnSpLocks/>
            </p:cNvCxnSpPr>
            <p:nvPr/>
          </p:nvCxnSpPr>
          <p:spPr>
            <a:xfrm flipV="1">
              <a:off x="2267504" y="4098287"/>
              <a:ext cx="1163060" cy="832873"/>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BF5BCEA-C001-4B45-9132-DB4B9E7BB68E}"/>
                </a:ext>
              </a:extLst>
            </p:cNvPr>
            <p:cNvCxnSpPr>
              <a:cxnSpLocks/>
            </p:cNvCxnSpPr>
            <p:nvPr/>
          </p:nvCxnSpPr>
          <p:spPr>
            <a:xfrm flipV="1">
              <a:off x="2282038" y="3904466"/>
              <a:ext cx="3154959" cy="1009309"/>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818F24E-EDBA-483B-A059-09634F5AB4B9}"/>
                </a:ext>
              </a:extLst>
            </p:cNvPr>
            <p:cNvCxnSpPr>
              <a:cxnSpLocks/>
            </p:cNvCxnSpPr>
            <p:nvPr/>
          </p:nvCxnSpPr>
          <p:spPr>
            <a:xfrm flipV="1">
              <a:off x="2282038" y="3887081"/>
              <a:ext cx="3783056" cy="1022466"/>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9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40695"/>
            <a:ext cx="9540106" cy="720725"/>
          </a:xfrm>
        </p:spPr>
        <p:txBody>
          <a:bodyPr>
            <a:normAutofit fontScale="90000"/>
          </a:bodyPr>
          <a:lstStyle/>
          <a:p>
            <a:pPr eaLnBrk="1" hangingPunct="1"/>
            <a:r>
              <a:rPr lang="ja-JP" altLang="en-US" sz="3200" dirty="0">
                <a:ea typeface="ＭＳ Ｐゴシック" panose="020B0600070205080204" pitchFamily="50" charset="-128"/>
              </a:rPr>
              <a:t>大小の月が分からないと困る？　</a:t>
            </a:r>
            <a:r>
              <a:rPr lang="en-US" altLang="ja-JP" dirty="0">
                <a:ea typeface="ＭＳ Ｐゴシック" panose="020B0600070205080204" pitchFamily="50" charset="-128"/>
              </a:rPr>
              <a:t>29</a:t>
            </a:r>
            <a:r>
              <a:rPr lang="ja-JP" altLang="en-US" dirty="0">
                <a:ea typeface="ＭＳ Ｐゴシック" panose="020B0600070205080204" pitchFamily="50" charset="-128"/>
              </a:rPr>
              <a:t>日と３０日のちがい</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grpSp>
        <p:nvGrpSpPr>
          <p:cNvPr id="2" name="グループ化 1">
            <a:extLst>
              <a:ext uri="{FF2B5EF4-FFF2-40B4-BE49-F238E27FC236}">
                <a16:creationId xmlns:a16="http://schemas.microsoft.com/office/drawing/2014/main" id="{24D88921-AC64-12AE-30B1-3FC6A37FF38E}"/>
              </a:ext>
            </a:extLst>
          </p:cNvPr>
          <p:cNvGrpSpPr/>
          <p:nvPr/>
        </p:nvGrpSpPr>
        <p:grpSpPr>
          <a:xfrm>
            <a:off x="159425" y="695724"/>
            <a:ext cx="3138508" cy="5931793"/>
            <a:chOff x="159425" y="695724"/>
            <a:chExt cx="3138508" cy="5931793"/>
          </a:xfrm>
        </p:grpSpPr>
        <p:pic>
          <p:nvPicPr>
            <p:cNvPr id="4" name="図 3" descr="文字の書かれた紙&#10;&#10;中程度の精度で自動的に生成された説明">
              <a:extLst>
                <a:ext uri="{FF2B5EF4-FFF2-40B4-BE49-F238E27FC236}">
                  <a16:creationId xmlns:a16="http://schemas.microsoft.com/office/drawing/2014/main" id="{51ABB56F-114D-4128-AB3B-9DCDA478095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87629" y="1638411"/>
              <a:ext cx="1610304" cy="2109623"/>
            </a:xfrm>
            <a:prstGeom prst="rect">
              <a:avLst/>
            </a:prstGeom>
          </p:spPr>
        </p:pic>
        <p:pic>
          <p:nvPicPr>
            <p:cNvPr id="9" name="図 8" descr="テーブル が含まれている画像&#10;&#10;自動的に生成された説明">
              <a:extLst>
                <a:ext uri="{FF2B5EF4-FFF2-40B4-BE49-F238E27FC236}">
                  <a16:creationId xmlns:a16="http://schemas.microsoft.com/office/drawing/2014/main" id="{3BDE3B61-7EE4-4237-92CB-752A77B3EDB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1951" y="5207305"/>
              <a:ext cx="1247863" cy="1420212"/>
            </a:xfrm>
            <a:prstGeom prst="rect">
              <a:avLst/>
            </a:prstGeom>
          </p:spPr>
        </p:pic>
        <p:pic>
          <p:nvPicPr>
            <p:cNvPr id="8" name="図 7" descr="ダイアグラム が含まれている画像&#10;&#10;自動的に生成された説明">
              <a:extLst>
                <a:ext uri="{FF2B5EF4-FFF2-40B4-BE49-F238E27FC236}">
                  <a16:creationId xmlns:a16="http://schemas.microsoft.com/office/drawing/2014/main" id="{12ED085D-DBCF-40EE-9F19-E0EE620F3779}"/>
                </a:ext>
              </a:extLst>
            </p:cNvPr>
            <p:cNvPicPr>
              <a:picLocks noChangeAspect="1"/>
            </p:cNvPicPr>
            <p:nvPr/>
          </p:nvPicPr>
          <p:blipFill rotWithShape="1">
            <a:blip r:embed="rId7">
              <a:extLst>
                <a:ext uri="{28A0092B-C50C-407E-A947-70E740481C1C}">
                  <a14:useLocalDpi xmlns:a14="http://schemas.microsoft.com/office/drawing/2010/main" val="0"/>
                </a:ext>
              </a:extLst>
            </a:blip>
            <a:srcRect l="51131" t="24472" r="27692" b="19409"/>
            <a:stretch/>
          </p:blipFill>
          <p:spPr>
            <a:xfrm>
              <a:off x="319506" y="1660380"/>
              <a:ext cx="1170013" cy="2068519"/>
            </a:xfrm>
            <a:prstGeom prst="rect">
              <a:avLst/>
            </a:prstGeom>
          </p:spPr>
        </p:pic>
        <p:sp>
          <p:nvSpPr>
            <p:cNvPr id="12" name="Text Box 5">
              <a:extLst>
                <a:ext uri="{FF2B5EF4-FFF2-40B4-BE49-F238E27FC236}">
                  <a16:creationId xmlns:a16="http://schemas.microsoft.com/office/drawing/2014/main" id="{F5CA60AF-DFDF-4B5F-BEEE-DB5F4350165E}"/>
                </a:ext>
              </a:extLst>
            </p:cNvPr>
            <p:cNvSpPr txBox="1">
              <a:spLocks noChangeArrowheads="1"/>
            </p:cNvSpPr>
            <p:nvPr/>
          </p:nvSpPr>
          <p:spPr bwMode="auto">
            <a:xfrm>
              <a:off x="159425" y="3875209"/>
              <a:ext cx="3103908"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月末にまとめて、お金をしはらう。まちがえると、お金を貸した人が損をする。</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5BF31A03-9B2E-4B6B-B0DD-CBDC202007EB}"/>
                </a:ext>
              </a:extLst>
            </p:cNvPr>
            <p:cNvSpPr txBox="1">
              <a:spLocks noChangeArrowheads="1"/>
            </p:cNvSpPr>
            <p:nvPr/>
          </p:nvSpPr>
          <p:spPr bwMode="auto">
            <a:xfrm>
              <a:off x="194025" y="695724"/>
              <a:ext cx="3103908"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１．商人は？→お金のしはらい</a:t>
              </a:r>
              <a:endParaRPr lang="en-US" altLang="ja-JP" dirty="0">
                <a:latin typeface="游ゴシック" panose="020B0400000000000000" pitchFamily="50" charset="-128"/>
              </a:endParaRPr>
            </a:p>
          </p:txBody>
        </p:sp>
        <p:sp>
          <p:nvSpPr>
            <p:cNvPr id="17" name="吹き出し: 角を丸めた四角形 16">
              <a:extLst>
                <a:ext uri="{FF2B5EF4-FFF2-40B4-BE49-F238E27FC236}">
                  <a16:creationId xmlns:a16="http://schemas.microsoft.com/office/drawing/2014/main" id="{BB41DDC5-6654-488A-9B74-45F50B6A5B13}"/>
                </a:ext>
              </a:extLst>
            </p:cNvPr>
            <p:cNvSpPr/>
            <p:nvPr/>
          </p:nvSpPr>
          <p:spPr>
            <a:xfrm>
              <a:off x="1245788" y="4961062"/>
              <a:ext cx="1993795" cy="1356438"/>
            </a:xfrm>
            <a:prstGeom prst="wedgeRoundRectCallout">
              <a:avLst>
                <a:gd name="adj1" fmla="val -64287"/>
                <a:gd name="adj2" fmla="val -12796"/>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solidFill>
                    <a:schemeClr val="tx1"/>
                  </a:solidFill>
                  <a:latin typeface="ＭＳ Ｐゴシック" panose="020B0600070205080204" pitchFamily="50" charset="-128"/>
                  <a:ea typeface="ＭＳ Ｐゴシック" panose="020B0600070205080204" pitchFamily="50" charset="-128"/>
                </a:rPr>
                <a:t>今日は、月末でないのでお金は払いませんよ・・・</a:t>
              </a:r>
              <a:endParaRPr kumimoji="1" lang="en-US" altLang="ja-JP" sz="1800" dirty="0">
                <a:solidFill>
                  <a:schemeClr val="tx1"/>
                </a:solidFill>
                <a:latin typeface="ＭＳ Ｐゴシック" panose="020B0600070205080204" pitchFamily="50" charset="-128"/>
                <a:ea typeface="ＭＳ Ｐゴシック" panose="020B0600070205080204" pitchFamily="50" charset="-128"/>
              </a:endParaRPr>
            </a:p>
          </p:txBody>
        </p:sp>
      </p:grpSp>
      <p:grpSp>
        <p:nvGrpSpPr>
          <p:cNvPr id="10" name="グループ化 9">
            <a:extLst>
              <a:ext uri="{FF2B5EF4-FFF2-40B4-BE49-F238E27FC236}">
                <a16:creationId xmlns:a16="http://schemas.microsoft.com/office/drawing/2014/main" id="{76ED79E6-C3C4-C99B-9953-2F74E8EC6223}"/>
              </a:ext>
            </a:extLst>
          </p:cNvPr>
          <p:cNvGrpSpPr/>
          <p:nvPr/>
        </p:nvGrpSpPr>
        <p:grpSpPr>
          <a:xfrm>
            <a:off x="6869797" y="791100"/>
            <a:ext cx="2219531" cy="5787935"/>
            <a:chOff x="6869797" y="791100"/>
            <a:chExt cx="2219531" cy="5787935"/>
          </a:xfrm>
        </p:grpSpPr>
        <p:pic>
          <p:nvPicPr>
            <p:cNvPr id="5" name="図 4" descr="図形&#10;&#10;中程度の精度で自動的に生成された説明">
              <a:extLst>
                <a:ext uri="{FF2B5EF4-FFF2-40B4-BE49-F238E27FC236}">
                  <a16:creationId xmlns:a16="http://schemas.microsoft.com/office/drawing/2014/main" id="{7331B290-5203-42F1-80C7-CA81FEC55D47}"/>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906179" y="1384333"/>
              <a:ext cx="1828800" cy="1225296"/>
            </a:xfrm>
            <a:prstGeom prst="rect">
              <a:avLst/>
            </a:prstGeom>
          </p:spPr>
        </p:pic>
        <p:sp>
          <p:nvSpPr>
            <p:cNvPr id="18" name="Text Box 5">
              <a:extLst>
                <a:ext uri="{FF2B5EF4-FFF2-40B4-BE49-F238E27FC236}">
                  <a16:creationId xmlns:a16="http://schemas.microsoft.com/office/drawing/2014/main" id="{B81F372B-82D0-4A97-A2F1-791E9F868769}"/>
                </a:ext>
              </a:extLst>
            </p:cNvPr>
            <p:cNvSpPr txBox="1">
              <a:spLocks noChangeArrowheads="1"/>
            </p:cNvSpPr>
            <p:nvPr/>
          </p:nvSpPr>
          <p:spPr bwMode="auto">
            <a:xfrm>
              <a:off x="6869797" y="791100"/>
              <a:ext cx="2112252"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３．農民は？</a:t>
              </a:r>
              <a:endParaRPr lang="en-US" altLang="ja-JP" dirty="0">
                <a:latin typeface="游ゴシック" panose="020B0400000000000000" pitchFamily="50" charset="-128"/>
              </a:endParaRPr>
            </a:p>
          </p:txBody>
        </p:sp>
        <p:pic>
          <p:nvPicPr>
            <p:cNvPr id="20" name="図 19" descr="座席, 家具, チェアー が含まれている画像&#10;&#10;自動的に生成された説明">
              <a:extLst>
                <a:ext uri="{FF2B5EF4-FFF2-40B4-BE49-F238E27FC236}">
                  <a16:creationId xmlns:a16="http://schemas.microsoft.com/office/drawing/2014/main" id="{D3A6FE0D-9926-431C-80E4-4E27CADBBB54}"/>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594932" y="1660656"/>
              <a:ext cx="1486047" cy="1415645"/>
            </a:xfrm>
            <a:prstGeom prst="rect">
              <a:avLst/>
            </a:prstGeom>
          </p:spPr>
        </p:pic>
        <p:sp>
          <p:nvSpPr>
            <p:cNvPr id="22" name="Text Box 5">
              <a:extLst>
                <a:ext uri="{FF2B5EF4-FFF2-40B4-BE49-F238E27FC236}">
                  <a16:creationId xmlns:a16="http://schemas.microsoft.com/office/drawing/2014/main" id="{574B4D9A-7299-40B0-94D6-670E2FDAEA3A}"/>
                </a:ext>
              </a:extLst>
            </p:cNvPr>
            <p:cNvSpPr txBox="1">
              <a:spLocks noChangeArrowheads="1"/>
            </p:cNvSpPr>
            <p:nvPr/>
          </p:nvSpPr>
          <p:spPr bwMode="auto">
            <a:xfrm>
              <a:off x="6906179" y="3137516"/>
              <a:ext cx="2139449"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道具の修理で、お金のしはらいを少しは待ってくれた。</a:t>
              </a:r>
              <a:endParaRPr lang="en-US" altLang="ja-JP" sz="2000" dirty="0">
                <a:latin typeface="游ゴシック" panose="020B0400000000000000" pitchFamily="50" charset="-128"/>
              </a:endParaRPr>
            </a:p>
          </p:txBody>
        </p:sp>
        <p:sp>
          <p:nvSpPr>
            <p:cNvPr id="23" name="吹き出し: 角を丸めた四角形 22">
              <a:extLst>
                <a:ext uri="{FF2B5EF4-FFF2-40B4-BE49-F238E27FC236}">
                  <a16:creationId xmlns:a16="http://schemas.microsoft.com/office/drawing/2014/main" id="{02C6AE67-FFE3-4D21-89ED-D03DB74DCE2E}"/>
                </a:ext>
              </a:extLst>
            </p:cNvPr>
            <p:cNvSpPr/>
            <p:nvPr/>
          </p:nvSpPr>
          <p:spPr>
            <a:xfrm>
              <a:off x="6874684" y="4577275"/>
              <a:ext cx="2214644" cy="2001760"/>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ＭＳ Ｐゴシック" panose="020B0600070205080204" pitchFamily="50" charset="-128"/>
                  <a:ea typeface="ＭＳ Ｐゴシック" panose="020B0600070205080204" pitchFamily="50" charset="-128"/>
                </a:rPr>
                <a:t>種まき、田植えなど、</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年の時期をまちがえないこと</a:t>
              </a:r>
              <a:r>
                <a:rPr kumimoji="1" lang="ja-JP" altLang="en-US" sz="1800" dirty="0">
                  <a:solidFill>
                    <a:schemeClr val="tx1"/>
                  </a:solidFill>
                  <a:latin typeface="ＭＳ Ｐゴシック" panose="020B0600070205080204" pitchFamily="50" charset="-128"/>
                  <a:ea typeface="ＭＳ Ｐゴシック" panose="020B0600070205080204" pitchFamily="50" charset="-128"/>
                </a:rPr>
                <a:t>（大小月よりも太陽の動きが大切）</a:t>
              </a:r>
              <a:endParaRPr kumimoji="1" lang="en-US" altLang="ja-JP" sz="1800"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矢印: 右 25">
              <a:extLst>
                <a:ext uri="{FF2B5EF4-FFF2-40B4-BE49-F238E27FC236}">
                  <a16:creationId xmlns:a16="http://schemas.microsoft.com/office/drawing/2014/main" id="{FCE664AE-8894-44BD-9EB4-BFCDC0CFACE8}"/>
                </a:ext>
              </a:extLst>
            </p:cNvPr>
            <p:cNvSpPr/>
            <p:nvPr/>
          </p:nvSpPr>
          <p:spPr>
            <a:xfrm rot="5400000">
              <a:off x="7789294" y="4068108"/>
              <a:ext cx="373221" cy="6833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ysClr val="windowText" lastClr="000000"/>
                  </a:solidFill>
                </a:ln>
                <a:solidFill>
                  <a:srgbClr val="7030A0"/>
                </a:solidFill>
              </a:endParaRPr>
            </a:p>
          </p:txBody>
        </p:sp>
      </p:grpSp>
      <p:sp>
        <p:nvSpPr>
          <p:cNvPr id="24" name="Rectangle 2">
            <a:extLst>
              <a:ext uri="{FF2B5EF4-FFF2-40B4-BE49-F238E27FC236}">
                <a16:creationId xmlns:a16="http://schemas.microsoft.com/office/drawing/2014/main" id="{6C7EC84D-2168-447F-87E8-F353968E1FF7}"/>
              </a:ext>
            </a:extLst>
          </p:cNvPr>
          <p:cNvSpPr>
            <a:spLocks noChangeArrowheads="1"/>
          </p:cNvSpPr>
          <p:nvPr/>
        </p:nvSpPr>
        <p:spPr bwMode="gray">
          <a:xfrm>
            <a:off x="194025" y="5659"/>
            <a:ext cx="5766752" cy="43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だいしょう　　　　　つき　　　わか　　　　　　　　　　　　　　　　こま　　　　　</a:t>
            </a:r>
          </a:p>
        </p:txBody>
      </p:sp>
      <p:grpSp>
        <p:nvGrpSpPr>
          <p:cNvPr id="6" name="グループ化 5">
            <a:extLst>
              <a:ext uri="{FF2B5EF4-FFF2-40B4-BE49-F238E27FC236}">
                <a16:creationId xmlns:a16="http://schemas.microsoft.com/office/drawing/2014/main" id="{B73FF5C2-B608-A7D9-2C3E-E6EEFC838C31}"/>
              </a:ext>
            </a:extLst>
          </p:cNvPr>
          <p:cNvGrpSpPr/>
          <p:nvPr/>
        </p:nvGrpSpPr>
        <p:grpSpPr>
          <a:xfrm>
            <a:off x="3298303" y="695724"/>
            <a:ext cx="3590636" cy="6029503"/>
            <a:chOff x="3306621" y="695724"/>
            <a:chExt cx="3590636" cy="6029503"/>
          </a:xfrm>
        </p:grpSpPr>
        <p:pic>
          <p:nvPicPr>
            <p:cNvPr id="7" name="図 6" descr="男性の絵&#10;&#10;低い精度で自動的に生成された説明">
              <a:extLst>
                <a:ext uri="{FF2B5EF4-FFF2-40B4-BE49-F238E27FC236}">
                  <a16:creationId xmlns:a16="http://schemas.microsoft.com/office/drawing/2014/main" id="{72D80EBD-53D8-41AC-93FE-1DFBCF2725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87331" y="1617259"/>
              <a:ext cx="1971705" cy="2106522"/>
            </a:xfrm>
            <a:prstGeom prst="rect">
              <a:avLst/>
            </a:prstGeom>
          </p:spPr>
        </p:pic>
        <p:pic>
          <p:nvPicPr>
            <p:cNvPr id="11" name="図 10" descr="タイムライン が含まれている画像&#10;&#10;自動的に生成された説明">
              <a:extLst>
                <a:ext uri="{FF2B5EF4-FFF2-40B4-BE49-F238E27FC236}">
                  <a16:creationId xmlns:a16="http://schemas.microsoft.com/office/drawing/2014/main" id="{18BEE615-2CAB-489B-918D-281CEB396D3D}"/>
                </a:ext>
              </a:extLst>
            </p:cNvPr>
            <p:cNvPicPr>
              <a:picLocks noChangeAspect="1"/>
            </p:cNvPicPr>
            <p:nvPr/>
          </p:nvPicPr>
          <p:blipFill rotWithShape="1">
            <a:blip r:embed="rId13">
              <a:extLst>
                <a:ext uri="{28A0092B-C50C-407E-A947-70E740481C1C}">
                  <a14:useLocalDpi xmlns:a14="http://schemas.microsoft.com/office/drawing/2010/main" val="0"/>
                </a:ext>
              </a:extLst>
            </a:blip>
            <a:srcRect l="41715" r="38766" b="76225"/>
            <a:stretch/>
          </p:blipFill>
          <p:spPr>
            <a:xfrm>
              <a:off x="5586241" y="2179844"/>
              <a:ext cx="1311016" cy="1300907"/>
            </a:xfrm>
            <a:prstGeom prst="rect">
              <a:avLst/>
            </a:prstGeom>
          </p:spPr>
        </p:pic>
        <p:sp>
          <p:nvSpPr>
            <p:cNvPr id="14" name="Text Box 5">
              <a:extLst>
                <a:ext uri="{FF2B5EF4-FFF2-40B4-BE49-F238E27FC236}">
                  <a16:creationId xmlns:a16="http://schemas.microsoft.com/office/drawing/2014/main" id="{5D45E133-EA7A-48D9-92B5-BB5CFCAF5B3C}"/>
                </a:ext>
              </a:extLst>
            </p:cNvPr>
            <p:cNvSpPr txBox="1">
              <a:spLocks noChangeArrowheads="1"/>
            </p:cNvSpPr>
            <p:nvPr/>
          </p:nvSpPr>
          <p:spPr bwMode="auto">
            <a:xfrm>
              <a:off x="3548046" y="695724"/>
              <a:ext cx="3103908"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２．さむらいは？→「ころもがえ」</a:t>
              </a:r>
              <a:endParaRPr lang="en-US" altLang="ja-JP" dirty="0">
                <a:latin typeface="游ゴシック" panose="020B0400000000000000" pitchFamily="50" charset="-128"/>
              </a:endParaRPr>
            </a:p>
          </p:txBody>
        </p:sp>
        <p:sp>
          <p:nvSpPr>
            <p:cNvPr id="15" name="Text Box 5">
              <a:extLst>
                <a:ext uri="{FF2B5EF4-FFF2-40B4-BE49-F238E27FC236}">
                  <a16:creationId xmlns:a16="http://schemas.microsoft.com/office/drawing/2014/main" id="{D60C62A8-2953-4E58-9A95-076ABA3E4290}"/>
                </a:ext>
              </a:extLst>
            </p:cNvPr>
            <p:cNvSpPr txBox="1">
              <a:spLocks noChangeArrowheads="1"/>
            </p:cNvSpPr>
            <p:nvPr/>
          </p:nvSpPr>
          <p:spPr bwMode="auto">
            <a:xfrm>
              <a:off x="3540542" y="3827540"/>
              <a:ext cx="3103908"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季節の変わりの１日目に「ころもがえ」がある。日にちを間違えると笑いもの。</a:t>
              </a:r>
              <a:endParaRPr lang="en-US" altLang="ja-JP" sz="2000" dirty="0">
                <a:latin typeface="游ゴシック" panose="020B0400000000000000" pitchFamily="50" charset="-128"/>
              </a:endParaRPr>
            </a:p>
          </p:txBody>
        </p:sp>
        <p:pic>
          <p:nvPicPr>
            <p:cNvPr id="16" name="図 15" descr="抽象, 挿絵, 部屋, 冷蔵庫 が含まれている画像&#10;&#10;自動的に生成された説明">
              <a:extLst>
                <a:ext uri="{FF2B5EF4-FFF2-40B4-BE49-F238E27FC236}">
                  <a16:creationId xmlns:a16="http://schemas.microsoft.com/office/drawing/2014/main" id="{42282A23-1BC4-4F5B-87A2-DA75D91F0778}"/>
                </a:ext>
              </a:extLst>
            </p:cNvPr>
            <p:cNvPicPr>
              <a:picLocks noChangeAspect="1"/>
            </p:cNvPicPr>
            <p:nvPr/>
          </p:nvPicPr>
          <p:blipFill rotWithShape="1">
            <a:blip r:embed="rId14">
              <a:extLst>
                <a:ext uri="{28A0092B-C50C-407E-A947-70E740481C1C}">
                  <a14:useLocalDpi xmlns:a14="http://schemas.microsoft.com/office/drawing/2010/main" val="0"/>
                </a:ext>
              </a:extLst>
            </a:blip>
            <a:srcRect t="52970" r="64698" b="10187"/>
            <a:stretch/>
          </p:blipFill>
          <p:spPr>
            <a:xfrm>
              <a:off x="3306621" y="5313344"/>
              <a:ext cx="1710019" cy="1411883"/>
            </a:xfrm>
            <a:prstGeom prst="rect">
              <a:avLst/>
            </a:prstGeom>
          </p:spPr>
        </p:pic>
        <p:sp>
          <p:nvSpPr>
            <p:cNvPr id="19" name="吹き出し: 角を丸めた四角形 18">
              <a:extLst>
                <a:ext uri="{FF2B5EF4-FFF2-40B4-BE49-F238E27FC236}">
                  <a16:creationId xmlns:a16="http://schemas.microsoft.com/office/drawing/2014/main" id="{0E1962AA-6E75-4DC9-9853-4756249D2EA0}"/>
                </a:ext>
              </a:extLst>
            </p:cNvPr>
            <p:cNvSpPr/>
            <p:nvPr/>
          </p:nvSpPr>
          <p:spPr>
            <a:xfrm>
              <a:off x="4727761" y="5110277"/>
              <a:ext cx="1924193" cy="1565088"/>
            </a:xfrm>
            <a:prstGeom prst="wedgeRoundRectCallout">
              <a:avLst>
                <a:gd name="adj1" fmla="val -63691"/>
                <a:gd name="adj2" fmla="val -16998"/>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solidFill>
                    <a:schemeClr val="tx1"/>
                  </a:solidFill>
                  <a:latin typeface="ＭＳ Ｐゴシック" panose="020B0600070205080204" pitchFamily="50" charset="-128"/>
                  <a:ea typeface="ＭＳ Ｐゴシック" panose="020B0600070205080204" pitchFamily="50" charset="-128"/>
                </a:rPr>
                <a:t>着物をかえない人は「さむらい」　ではない！　もう来なくてもよい・・・・</a:t>
              </a:r>
              <a:endParaRPr kumimoji="1" lang="en-US" altLang="ja-JP" sz="18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25" name="直線コネクタ 24">
              <a:extLst>
                <a:ext uri="{FF2B5EF4-FFF2-40B4-BE49-F238E27FC236}">
                  <a16:creationId xmlns:a16="http://schemas.microsoft.com/office/drawing/2014/main" id="{4E290C77-A187-5848-DA13-CD81F34C3F11}"/>
                </a:ext>
              </a:extLst>
            </p:cNvPr>
            <p:cNvCxnSpPr>
              <a:cxnSpLocks/>
            </p:cNvCxnSpPr>
            <p:nvPr/>
          </p:nvCxnSpPr>
          <p:spPr>
            <a:xfrm>
              <a:off x="3407251" y="775894"/>
              <a:ext cx="8542" cy="53062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7" name="直線コネクタ 26">
            <a:extLst>
              <a:ext uri="{FF2B5EF4-FFF2-40B4-BE49-F238E27FC236}">
                <a16:creationId xmlns:a16="http://schemas.microsoft.com/office/drawing/2014/main" id="{35483F83-BE26-4107-9DE9-15C4C567286B}"/>
              </a:ext>
            </a:extLst>
          </p:cNvPr>
          <p:cNvCxnSpPr>
            <a:cxnSpLocks/>
          </p:cNvCxnSpPr>
          <p:nvPr/>
        </p:nvCxnSpPr>
        <p:spPr>
          <a:xfrm>
            <a:off x="6812118" y="617954"/>
            <a:ext cx="8542" cy="53062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0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7588" y="80181"/>
            <a:ext cx="7772400" cy="720725"/>
          </a:xfrm>
        </p:spPr>
        <p:txBody>
          <a:bodyPr/>
          <a:lstStyle/>
          <a:p>
            <a:pPr eaLnBrk="1" hangingPunct="1"/>
            <a:r>
              <a:rPr lang="ja-JP" altLang="en-US" sz="3200" dirty="0">
                <a:ea typeface="ＭＳ Ｐゴシック" panose="020B0600070205080204" pitchFamily="50" charset="-128"/>
              </a:rPr>
              <a:t>昔の日本の　こよみ　のつくりかた　</a:t>
            </a:r>
          </a:p>
        </p:txBody>
      </p:sp>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Text Box 5">
            <a:extLst>
              <a:ext uri="{FF2B5EF4-FFF2-40B4-BE49-F238E27FC236}">
                <a16:creationId xmlns:a16="http://schemas.microsoft.com/office/drawing/2014/main" id="{5D0331B5-C6D5-40DC-B692-FB397393967E}"/>
              </a:ext>
            </a:extLst>
          </p:cNvPr>
          <p:cNvSpPr txBox="1">
            <a:spLocks noChangeArrowheads="1"/>
          </p:cNvSpPr>
          <p:nvPr/>
        </p:nvSpPr>
        <p:spPr bwMode="auto">
          <a:xfrm>
            <a:off x="77073" y="825286"/>
            <a:ext cx="6874438"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１．</a:t>
            </a:r>
            <a:r>
              <a:rPr lang="en-US" altLang="ja-JP" sz="2000" dirty="0">
                <a:latin typeface="ＭＳ Ｐゴシック" panose="020B0600070205080204" pitchFamily="50" charset="-128"/>
              </a:rPr>
              <a:t>1700</a:t>
            </a:r>
            <a:r>
              <a:rPr lang="ja-JP" altLang="en-US" sz="2000" dirty="0">
                <a:latin typeface="ＭＳ Ｐゴシック" panose="020B0600070205080204" pitchFamily="50" charset="-128"/>
              </a:rPr>
              <a:t>年頃まで：中国からの太陽・太陰暦をそのまま使っていた→天皇の側近（陰陽師：おんみょうじ）が主に担当した</a:t>
            </a:r>
            <a:endParaRPr lang="en-US" altLang="ja-JP" sz="2000" dirty="0">
              <a:latin typeface="ＭＳ Ｐゴシック" panose="020B0600070205080204" pitchFamily="50" charset="-128"/>
            </a:endParaRPr>
          </a:p>
        </p:txBody>
      </p:sp>
      <p:pic>
        <p:nvPicPr>
          <p:cNvPr id="15" name="図 14" descr="シャツ が含まれている画像&#10;&#10;自動的に生成された説明">
            <a:extLst>
              <a:ext uri="{FF2B5EF4-FFF2-40B4-BE49-F238E27FC236}">
                <a16:creationId xmlns:a16="http://schemas.microsoft.com/office/drawing/2014/main" id="{E938E5A4-4652-4549-918D-953BF4335D7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39442" y="1005869"/>
            <a:ext cx="1087916" cy="1279902"/>
          </a:xfrm>
          <a:prstGeom prst="rect">
            <a:avLst/>
          </a:prstGeom>
        </p:spPr>
      </p:pic>
      <p:pic>
        <p:nvPicPr>
          <p:cNvPr id="16" name="図 15" descr="文字の書かれた紙&#10;&#10;低い精度で自動的に生成された説明">
            <a:extLst>
              <a:ext uri="{FF2B5EF4-FFF2-40B4-BE49-F238E27FC236}">
                <a16:creationId xmlns:a16="http://schemas.microsoft.com/office/drawing/2014/main" id="{2B6AF3D6-3DAB-4F35-800C-21F7E9C156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5443" y="149599"/>
            <a:ext cx="1975915" cy="760008"/>
          </a:xfrm>
          <a:prstGeom prst="rect">
            <a:avLst/>
          </a:prstGeom>
        </p:spPr>
      </p:pic>
      <p:pic>
        <p:nvPicPr>
          <p:cNvPr id="18" name="図 17">
            <a:extLst>
              <a:ext uri="{FF2B5EF4-FFF2-40B4-BE49-F238E27FC236}">
                <a16:creationId xmlns:a16="http://schemas.microsoft.com/office/drawing/2014/main" id="{07CC6004-32C9-4D2D-9F73-6821953290C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62556" y="3284312"/>
            <a:ext cx="1332061" cy="1332061"/>
          </a:xfrm>
          <a:prstGeom prst="rect">
            <a:avLst/>
          </a:prstGeom>
        </p:spPr>
      </p:pic>
      <p:grpSp>
        <p:nvGrpSpPr>
          <p:cNvPr id="2" name="グループ化 1">
            <a:extLst>
              <a:ext uri="{FF2B5EF4-FFF2-40B4-BE49-F238E27FC236}">
                <a16:creationId xmlns:a16="http://schemas.microsoft.com/office/drawing/2014/main" id="{95F4DEE0-DFFD-3527-559F-807A7FBFC08E}"/>
              </a:ext>
            </a:extLst>
          </p:cNvPr>
          <p:cNvGrpSpPr/>
          <p:nvPr/>
        </p:nvGrpSpPr>
        <p:grpSpPr>
          <a:xfrm>
            <a:off x="77073" y="1557552"/>
            <a:ext cx="8894285" cy="1578825"/>
            <a:chOff x="77073" y="1557552"/>
            <a:chExt cx="8894285" cy="1578825"/>
          </a:xfrm>
        </p:grpSpPr>
        <p:sp>
          <p:nvSpPr>
            <p:cNvPr id="9" name="Text Box 5">
              <a:extLst>
                <a:ext uri="{FF2B5EF4-FFF2-40B4-BE49-F238E27FC236}">
                  <a16:creationId xmlns:a16="http://schemas.microsoft.com/office/drawing/2014/main" id="{8E5F2CB8-1401-41BC-AF8E-ADC9523316DA}"/>
                </a:ext>
              </a:extLst>
            </p:cNvPr>
            <p:cNvSpPr txBox="1">
              <a:spLocks noChangeArrowheads="1"/>
            </p:cNvSpPr>
            <p:nvPr/>
          </p:nvSpPr>
          <p:spPr bwMode="auto">
            <a:xfrm>
              <a:off x="77073" y="1878764"/>
              <a:ext cx="6874438"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２．こよみ　を正確に作っていくと、地球の中では、中国と日本の間は　はなれている。余り不便がないのでこのまま使った。</a:t>
              </a:r>
              <a:endParaRPr lang="en-US" altLang="ja-JP" sz="2000" dirty="0">
                <a:latin typeface="ＭＳ Ｐゴシック" panose="020B0600070205080204" pitchFamily="50" charset="-128"/>
              </a:endParaRPr>
            </a:p>
          </p:txBody>
        </p:sp>
        <p:sp>
          <p:nvSpPr>
            <p:cNvPr id="17" name="吹き出し: 角を丸めた四角形 16">
              <a:extLst>
                <a:ext uri="{FF2B5EF4-FFF2-40B4-BE49-F238E27FC236}">
                  <a16:creationId xmlns:a16="http://schemas.microsoft.com/office/drawing/2014/main" id="{FAD56AE9-8344-4F32-9D9A-25344E7FBFBA}"/>
                </a:ext>
              </a:extLst>
            </p:cNvPr>
            <p:cNvSpPr/>
            <p:nvPr/>
          </p:nvSpPr>
          <p:spPr>
            <a:xfrm>
              <a:off x="7133987" y="2326368"/>
              <a:ext cx="1837371" cy="810009"/>
            </a:xfrm>
            <a:prstGeom prst="wedgeRoundRectCallout">
              <a:avLst>
                <a:gd name="adj1" fmla="val -59929"/>
                <a:gd name="adj2" fmla="val -2046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例：中国の日食が日本ではおきない</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矢印: 右 18">
              <a:extLst>
                <a:ext uri="{FF2B5EF4-FFF2-40B4-BE49-F238E27FC236}">
                  <a16:creationId xmlns:a16="http://schemas.microsoft.com/office/drawing/2014/main" id="{BDEC5735-5C5A-4C39-812E-BCE9AB7A5599}"/>
                </a:ext>
              </a:extLst>
            </p:cNvPr>
            <p:cNvSpPr/>
            <p:nvPr/>
          </p:nvSpPr>
          <p:spPr>
            <a:xfrm rot="5400000">
              <a:off x="3082752" y="1465297"/>
              <a:ext cx="339285"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 name="グループ化 3">
            <a:extLst>
              <a:ext uri="{FF2B5EF4-FFF2-40B4-BE49-F238E27FC236}">
                <a16:creationId xmlns:a16="http://schemas.microsoft.com/office/drawing/2014/main" id="{17E50807-5863-876A-1923-82D69904E2B5}"/>
              </a:ext>
            </a:extLst>
          </p:cNvPr>
          <p:cNvGrpSpPr/>
          <p:nvPr/>
        </p:nvGrpSpPr>
        <p:grpSpPr>
          <a:xfrm>
            <a:off x="104774" y="2624399"/>
            <a:ext cx="6874438" cy="1013856"/>
            <a:chOff x="104774" y="2624399"/>
            <a:chExt cx="6874438" cy="1013856"/>
          </a:xfrm>
        </p:grpSpPr>
        <p:sp>
          <p:nvSpPr>
            <p:cNvPr id="10" name="Text Box 5">
              <a:extLst>
                <a:ext uri="{FF2B5EF4-FFF2-40B4-BE49-F238E27FC236}">
                  <a16:creationId xmlns:a16="http://schemas.microsoft.com/office/drawing/2014/main" id="{2C2F9493-DD1C-4C9C-958C-AA9E123BFB60}"/>
                </a:ext>
              </a:extLst>
            </p:cNvPr>
            <p:cNvSpPr txBox="1">
              <a:spLocks noChangeArrowheads="1"/>
            </p:cNvSpPr>
            <p:nvPr/>
          </p:nvSpPr>
          <p:spPr bwMode="auto">
            <a:xfrm>
              <a:off x="104774" y="2930369"/>
              <a:ext cx="6874438"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３．</a:t>
              </a:r>
              <a:r>
                <a:rPr lang="en-US" altLang="ja-JP" sz="2000" dirty="0">
                  <a:latin typeface="ＭＳ Ｐゴシック" panose="020B0600070205080204" pitchFamily="50" charset="-128"/>
                </a:rPr>
                <a:t>1684</a:t>
              </a:r>
              <a:r>
                <a:rPr lang="ja-JP" altLang="en-US" sz="2000" dirty="0">
                  <a:latin typeface="ＭＳ Ｐゴシック" panose="020B0600070205080204" pitchFamily="50" charset="-128"/>
                </a:rPr>
                <a:t>年　渋川　春海</a:t>
              </a:r>
              <a:r>
                <a:rPr lang="ja-JP" altLang="en-US" sz="1600" dirty="0">
                  <a:latin typeface="ＭＳ Ｐゴシック" panose="020B0600070205080204" pitchFamily="50" charset="-128"/>
                </a:rPr>
                <a:t>（しぶかわ　しゅんかい、はるみ）：</a:t>
              </a:r>
              <a:r>
                <a:rPr lang="ja-JP" altLang="en-US" sz="2000" dirty="0">
                  <a:latin typeface="ＭＳ Ｐゴシック" panose="020B0600070205080204" pitchFamily="50" charset="-128"/>
                </a:rPr>
                <a:t>徳川幕府の家来の一人が　こよみ　の違いを発見した。（約２日のずれ）</a:t>
              </a:r>
              <a:endParaRPr lang="en-US" altLang="ja-JP" sz="2000" dirty="0">
                <a:latin typeface="ＭＳ Ｐゴシック" panose="020B0600070205080204" pitchFamily="50" charset="-128"/>
              </a:endParaRPr>
            </a:p>
          </p:txBody>
        </p:sp>
        <p:sp>
          <p:nvSpPr>
            <p:cNvPr id="20" name="矢印: 右 19">
              <a:extLst>
                <a:ext uri="{FF2B5EF4-FFF2-40B4-BE49-F238E27FC236}">
                  <a16:creationId xmlns:a16="http://schemas.microsoft.com/office/drawing/2014/main" id="{C7BEDB2C-D3B4-43A3-9573-E9940BCDA8B2}"/>
                </a:ext>
              </a:extLst>
            </p:cNvPr>
            <p:cNvSpPr/>
            <p:nvPr/>
          </p:nvSpPr>
          <p:spPr>
            <a:xfrm rot="5400000">
              <a:off x="3126684" y="2532144"/>
              <a:ext cx="339285"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a:extLst>
              <a:ext uri="{FF2B5EF4-FFF2-40B4-BE49-F238E27FC236}">
                <a16:creationId xmlns:a16="http://schemas.microsoft.com/office/drawing/2014/main" id="{D86462C7-2E49-F0E3-1DEF-5E203E4C0F4A}"/>
              </a:ext>
            </a:extLst>
          </p:cNvPr>
          <p:cNvGrpSpPr/>
          <p:nvPr/>
        </p:nvGrpSpPr>
        <p:grpSpPr>
          <a:xfrm>
            <a:off x="104774" y="3681763"/>
            <a:ext cx="6874438" cy="1335211"/>
            <a:chOff x="104774" y="3681763"/>
            <a:chExt cx="6874438" cy="1335211"/>
          </a:xfrm>
        </p:grpSpPr>
        <p:sp>
          <p:nvSpPr>
            <p:cNvPr id="12" name="Text Box 5">
              <a:extLst>
                <a:ext uri="{FF2B5EF4-FFF2-40B4-BE49-F238E27FC236}">
                  <a16:creationId xmlns:a16="http://schemas.microsoft.com/office/drawing/2014/main" id="{1163A4C5-8586-40DD-A881-2D4A5DD34B2C}"/>
                </a:ext>
              </a:extLst>
            </p:cNvPr>
            <p:cNvSpPr txBox="1">
              <a:spLocks noChangeArrowheads="1"/>
            </p:cNvSpPr>
            <p:nvPr/>
          </p:nvSpPr>
          <p:spPr bwMode="auto">
            <a:xfrm>
              <a:off x="104774" y="4001311"/>
              <a:ext cx="6874438"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４．江戸（東京）や京都では、いろいろな　こよみが多く作られていて困っていた。（たとえば、京都から東京へ移動すると、こよみ　が、１～２日　ずれてしまうこともあった）</a:t>
              </a:r>
              <a:endParaRPr lang="en-US" altLang="ja-JP" sz="2000" dirty="0">
                <a:latin typeface="ＭＳ Ｐゴシック" panose="020B0600070205080204" pitchFamily="50" charset="-128"/>
              </a:endParaRPr>
            </a:p>
          </p:txBody>
        </p:sp>
        <p:sp>
          <p:nvSpPr>
            <p:cNvPr id="22" name="矢印: 右 21">
              <a:extLst>
                <a:ext uri="{FF2B5EF4-FFF2-40B4-BE49-F238E27FC236}">
                  <a16:creationId xmlns:a16="http://schemas.microsoft.com/office/drawing/2014/main" id="{21E8943D-ED28-41D1-831E-078E7F356381}"/>
                </a:ext>
              </a:extLst>
            </p:cNvPr>
            <p:cNvSpPr/>
            <p:nvPr/>
          </p:nvSpPr>
          <p:spPr>
            <a:xfrm rot="5400000">
              <a:off x="3139085" y="3589508"/>
              <a:ext cx="339285"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 name="グループ化 5">
            <a:extLst>
              <a:ext uri="{FF2B5EF4-FFF2-40B4-BE49-F238E27FC236}">
                <a16:creationId xmlns:a16="http://schemas.microsoft.com/office/drawing/2014/main" id="{0187E3A2-C82D-73C4-A79D-5521D5B4701C}"/>
              </a:ext>
            </a:extLst>
          </p:cNvPr>
          <p:cNvGrpSpPr/>
          <p:nvPr/>
        </p:nvGrpSpPr>
        <p:grpSpPr>
          <a:xfrm>
            <a:off x="121005" y="5040745"/>
            <a:ext cx="6874438" cy="1092254"/>
            <a:chOff x="121005" y="5040745"/>
            <a:chExt cx="6874438" cy="1092254"/>
          </a:xfrm>
        </p:grpSpPr>
        <p:sp>
          <p:nvSpPr>
            <p:cNvPr id="14" name="Text Box 5">
              <a:extLst>
                <a:ext uri="{FF2B5EF4-FFF2-40B4-BE49-F238E27FC236}">
                  <a16:creationId xmlns:a16="http://schemas.microsoft.com/office/drawing/2014/main" id="{26F9F588-8A7E-4385-9F83-87504DBA733F}"/>
                </a:ext>
              </a:extLst>
            </p:cNvPr>
            <p:cNvSpPr txBox="1">
              <a:spLocks noChangeArrowheads="1"/>
            </p:cNvSpPr>
            <p:nvPr/>
          </p:nvSpPr>
          <p:spPr bwMode="auto">
            <a:xfrm>
              <a:off x="121005" y="5425113"/>
              <a:ext cx="6874438"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５．徳川幕府は　陰陽師の　こよみ　をもとにしながら、統一した　こよみ　をつくった</a:t>
              </a:r>
              <a:endParaRPr lang="en-US" altLang="ja-JP" sz="2000" dirty="0">
                <a:latin typeface="ＭＳ Ｐゴシック" panose="020B0600070205080204" pitchFamily="50" charset="-128"/>
              </a:endParaRPr>
            </a:p>
          </p:txBody>
        </p:sp>
        <p:sp>
          <p:nvSpPr>
            <p:cNvPr id="23" name="矢印: 右 22">
              <a:extLst>
                <a:ext uri="{FF2B5EF4-FFF2-40B4-BE49-F238E27FC236}">
                  <a16:creationId xmlns:a16="http://schemas.microsoft.com/office/drawing/2014/main" id="{D61816A3-3DE0-4E50-931D-5753B48BA41B}"/>
                </a:ext>
              </a:extLst>
            </p:cNvPr>
            <p:cNvSpPr/>
            <p:nvPr/>
          </p:nvSpPr>
          <p:spPr>
            <a:xfrm rot="5400000">
              <a:off x="3110453" y="4948490"/>
              <a:ext cx="339285" cy="5237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1" name="Rectangle 2">
            <a:extLst>
              <a:ext uri="{FF2B5EF4-FFF2-40B4-BE49-F238E27FC236}">
                <a16:creationId xmlns:a16="http://schemas.microsoft.com/office/drawing/2014/main" id="{82A1C6B8-C171-4BD1-8D90-CCEBD023A960}"/>
              </a:ext>
            </a:extLst>
          </p:cNvPr>
          <p:cNvSpPr>
            <a:spLocks noChangeArrowheads="1"/>
          </p:cNvSpPr>
          <p:nvPr/>
        </p:nvSpPr>
        <p:spPr bwMode="gray">
          <a:xfrm>
            <a:off x="104774" y="-46829"/>
            <a:ext cx="5766752" cy="43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むかし　　　にほん　　　　　　　　　　　　　　　　　　　　　　</a:t>
            </a:r>
          </a:p>
        </p:txBody>
      </p:sp>
    </p:spTree>
    <p:extLst>
      <p:ext uri="{BB962C8B-B14F-4D97-AF65-F5344CB8AC3E}">
        <p14:creationId xmlns:p14="http://schemas.microsoft.com/office/powerpoint/2010/main" val="35529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86831</TotalTime>
  <Words>3483</Words>
  <Application>Microsoft Office PowerPoint</Application>
  <PresentationFormat>画面に合わせる (4:3)</PresentationFormat>
  <Paragraphs>436</Paragraphs>
  <Slides>21</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21</vt:i4>
      </vt:variant>
    </vt:vector>
  </HeadingPairs>
  <TitlesOfParts>
    <vt:vector size="31" baseType="lpstr">
      <vt:lpstr>ＭＳ Ｐゴシック</vt:lpstr>
      <vt:lpstr>ＭＳ ゴシック</vt:lpstr>
      <vt:lpstr>Meiryo</vt:lpstr>
      <vt:lpstr>Meiryo</vt:lpstr>
      <vt:lpstr>游ゴシック</vt:lpstr>
      <vt:lpstr>游ゴシック Light</vt:lpstr>
      <vt:lpstr>游ゴシック体</vt:lpstr>
      <vt:lpstr>Arial</vt:lpstr>
      <vt:lpstr>デザインの設定</vt:lpstr>
      <vt:lpstr>Office テーマ</vt:lpstr>
      <vt:lpstr>　日時計を作る　カレンダーと暦について</vt:lpstr>
      <vt:lpstr>１年　約３６５日　の分け方　</vt:lpstr>
      <vt:lpstr>うるう月をどのようにいれるか？</vt:lpstr>
      <vt:lpstr>太陽暦と太陰暦の比較</vt:lpstr>
      <vt:lpstr>太陽暦を分ける　二十四節季</vt:lpstr>
      <vt:lpstr>太陰暦　大（30日）小（29日）の平均は２９．５３日</vt:lpstr>
      <vt:lpstr>昔のこよみ　天保（てんぽう）１５（1844）年</vt:lpstr>
      <vt:lpstr>大小の月が分からないと困る？　29日と３０日のちがい</vt:lpstr>
      <vt:lpstr>昔の日本の　こよみ　のつくりかた　</vt:lpstr>
      <vt:lpstr>江戸時代の　こよみ　のつくりかた</vt:lpstr>
      <vt:lpstr>日食は約18年で同じ時刻でおきる→6989日とは　</vt:lpstr>
      <vt:lpstr>昔の日本の日時計</vt:lpstr>
      <vt:lpstr>くみたてかた</vt:lpstr>
      <vt:lpstr>空様式　1</vt:lpstr>
      <vt:lpstr>昔の日時計とさしかえ式のちがい　と使い方</vt:lpstr>
      <vt:lpstr>日本で見られる皆既日食　2035年　9月2日</vt:lpstr>
      <vt:lpstr>ＭＩＳＴＥＥ　次のイベント　その２　</vt:lpstr>
      <vt:lpstr>ＭＩＳＴＥＥ　次のイベント　その２　</vt:lpstr>
      <vt:lpstr>準備物、配布リスト</vt:lpstr>
      <vt:lpstr>PowerPoint プレゼンテーション</vt:lpstr>
      <vt:lpstr>角度計算（北緯35度）</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1339</cp:revision>
  <cp:lastPrinted>2017-07-14T06:02:25Z</cp:lastPrinted>
  <dcterms:created xsi:type="dcterms:W3CDTF">2012-12-31T00:15:14Z</dcterms:created>
  <dcterms:modified xsi:type="dcterms:W3CDTF">2022-07-09T22:47:05Z</dcterms:modified>
</cp:coreProperties>
</file>