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11"/>
  </p:notesMasterIdLst>
  <p:handoutMasterIdLst>
    <p:handoutMasterId r:id="rId12"/>
  </p:handoutMasterIdLst>
  <p:sldIdLst>
    <p:sldId id="517" r:id="rId3"/>
    <p:sldId id="555" r:id="rId4"/>
    <p:sldId id="558" r:id="rId5"/>
    <p:sldId id="551" r:id="rId6"/>
    <p:sldId id="559" r:id="rId7"/>
    <p:sldId id="550" r:id="rId8"/>
    <p:sldId id="560" r:id="rId9"/>
    <p:sldId id="576" r:id="rId10"/>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0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CCFFFF"/>
    <a:srgbClr val="CCFF33"/>
    <a:srgbClr val="000066"/>
    <a:srgbClr val="99CC00"/>
    <a:srgbClr val="FFCCFF"/>
    <a:srgbClr val="FFFF66"/>
    <a:srgbClr val="66FF66"/>
    <a:srgbClr val="99FF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88" autoAdjust="0"/>
    <p:restoredTop sz="94670" autoAdjust="0"/>
  </p:normalViewPr>
  <p:slideViewPr>
    <p:cSldViewPr>
      <p:cViewPr varScale="1">
        <p:scale>
          <a:sx n="96" d="100"/>
          <a:sy n="96" d="100"/>
        </p:scale>
        <p:origin x="624" y="90"/>
      </p:cViewPr>
      <p:guideLst>
        <p:guide orient="horz" pos="2103"/>
        <p:guide pos="2880"/>
      </p:guideLst>
    </p:cSldViewPr>
  </p:slideViewPr>
  <p:outlineViewPr>
    <p:cViewPr>
      <p:scale>
        <a:sx n="25" d="100"/>
        <a:sy n="25"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2022/7/30</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troarts.co.jp/article/hl/a/10804_hayabusa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ja.wikipedia.org/wiki/APFSDS" TargetMode="External"/><Relationship Id="rId3" Type="http://schemas.openxmlformats.org/officeDocument/2006/relationships/hyperlink" Target="https://ja.wikipedia.org/wiki/%E9%AB%98%E9%80%9F%E7%88%86%E8%BD%9F" TargetMode="External"/><Relationship Id="rId7" Type="http://schemas.openxmlformats.org/officeDocument/2006/relationships/hyperlink" Target="https://ja.wikipedia.org/wiki/%E8%A3%85%E7%94%B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ja.wikipedia.org/wiki/%E6%88%A6%E8%BB%8A" TargetMode="External"/><Relationship Id="rId5" Type="http://schemas.openxmlformats.org/officeDocument/2006/relationships/hyperlink" Target="https://ja.wikipedia.org/wiki/%E9%8A%85" TargetMode="External"/><Relationship Id="rId4" Type="http://schemas.openxmlformats.org/officeDocument/2006/relationships/hyperlink" Target="https://ja.wikipedia.org/wiki/%E3%83%A6%E3%82%B4%E3%83%8B%E3%82%AA%E5%BC%BE%E6%80%A7%E9%99%90%E7%95%8C" TargetMode="External"/><Relationship Id="rId9" Type="http://schemas.openxmlformats.org/officeDocument/2006/relationships/hyperlink" Target="http://www.asahi.com/national/update/0207/TKY201102070364.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apple-system"/>
              </a:rPr>
              <a:t>なぜ、クレーターをつくって小惑星の内部を調べるのか。</a:t>
            </a:r>
            <a:br>
              <a:rPr lang="ja-JP" altLang="en-US" dirty="0"/>
            </a:br>
            <a:br>
              <a:rPr lang="ja-JP" altLang="en-US" dirty="0"/>
            </a:br>
            <a:r>
              <a:rPr lang="ja-JP" altLang="en-US" b="0" i="0" dirty="0">
                <a:solidFill>
                  <a:srgbClr val="333333"/>
                </a:solidFill>
                <a:effectLst/>
                <a:latin typeface="-apple-system"/>
              </a:rPr>
              <a:t>小惑星には地球のような大気や磁場がないため太陽から放出される粒子や宇宙を飛び交う放射線、また微少な隕石（いんせき）の衝突などに直接さらされています。</a:t>
            </a:r>
            <a:br>
              <a:rPr lang="ja-JP" altLang="en-US" dirty="0"/>
            </a:br>
            <a:br>
              <a:rPr lang="ja-JP" altLang="en-US" dirty="0"/>
            </a:br>
            <a:r>
              <a:rPr lang="ja-JP" altLang="en-US" b="0" i="0" dirty="0">
                <a:solidFill>
                  <a:srgbClr val="333333"/>
                </a:solidFill>
                <a:effectLst/>
                <a:latin typeface="-apple-system"/>
              </a:rPr>
              <a:t>このため地表にある岩石などは変質が進みます。</a:t>
            </a:r>
            <a:br>
              <a:rPr lang="ja-JP" altLang="en-US" dirty="0"/>
            </a:br>
            <a:br>
              <a:rPr lang="ja-JP" altLang="en-US" dirty="0"/>
            </a:br>
            <a:r>
              <a:rPr lang="ja-JP" altLang="en-US" b="0" i="0" dirty="0">
                <a:solidFill>
                  <a:srgbClr val="333333"/>
                </a:solidFill>
                <a:effectLst/>
                <a:latin typeface="-apple-system"/>
              </a:rPr>
              <a:t>これが「宇宙風化」と呼ばれるものです。</a:t>
            </a:r>
            <a:br>
              <a:rPr lang="ja-JP" altLang="en-US" dirty="0"/>
            </a:br>
            <a:br>
              <a:rPr lang="ja-JP" altLang="en-US" dirty="0"/>
            </a:br>
            <a:r>
              <a:rPr lang="ja-JP" altLang="en-US" b="0" i="0" dirty="0">
                <a:solidFill>
                  <a:srgbClr val="333333"/>
                </a:solidFill>
                <a:effectLst/>
                <a:latin typeface="-apple-system"/>
              </a:rPr>
              <a:t>しかし内部はこの「宇宙風化」の影響が少なく小惑星ができたころの”新鮮な”状態が残っていると考えられています。</a:t>
            </a:r>
            <a:br>
              <a:rPr lang="ja-JP" altLang="en-US" dirty="0"/>
            </a:br>
            <a:br>
              <a:rPr lang="ja-JP" altLang="en-US" dirty="0"/>
            </a:br>
            <a:r>
              <a:rPr lang="ja-JP" altLang="en-US" b="0" i="0" dirty="0">
                <a:solidFill>
                  <a:srgbClr val="333333"/>
                </a:solidFill>
                <a:effectLst/>
                <a:latin typeface="-apple-system"/>
              </a:rPr>
              <a:t>このためＪＡＸＡではクレーターをつくって内部を露出させ、上空から赤外線などで岩石の組成を調べたり、着陸して岩石を採取したりすることで変質が少ない小惑星の情報を入手しようとしているのです。</a:t>
            </a:r>
            <a:endParaRPr lang="en-US" altLang="ja-JP" b="0" i="0" dirty="0">
              <a:solidFill>
                <a:srgbClr val="333333"/>
              </a:solidFill>
              <a:effectLst/>
              <a:latin typeface="-apple-system"/>
            </a:endParaRPr>
          </a:p>
          <a:p>
            <a:pPr algn="ctr" fontAlgn="base"/>
            <a:r>
              <a:rPr lang="ja-JP" altLang="en-US" b="0" i="0" dirty="0">
                <a:solidFill>
                  <a:srgbClr val="333333"/>
                </a:solidFill>
                <a:effectLst/>
                <a:latin typeface="-apple-system"/>
              </a:rPr>
              <a:t>「着陸」と違った難しさ</a:t>
            </a:r>
          </a:p>
          <a:p>
            <a:pPr algn="l" fontAlgn="base"/>
            <a:r>
              <a:rPr lang="ja-JP" altLang="en-US" b="0" i="0" dirty="0">
                <a:solidFill>
                  <a:srgbClr val="333333"/>
                </a:solidFill>
                <a:effectLst/>
                <a:latin typeface="-apple-system"/>
              </a:rPr>
              <a:t>ことし２月に小惑星「リュウグウ」への着陸を成功させた探査機「はやぶさ２」ですが、ＪＡＸＡによりますと今回の小惑星表面にクレーターをつくるミッションは、着陸とは違った難しさがあるといい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それは「はやぶさ２」が、連続してさまざまな動きを求められることです。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「はやぶさ２」は、高度２万メートルから高度</a:t>
            </a:r>
            <a:r>
              <a:rPr lang="en-US" altLang="ja-JP" b="0" i="0" dirty="0">
                <a:solidFill>
                  <a:srgbClr val="333333"/>
                </a:solidFill>
                <a:effectLst/>
                <a:latin typeface="-apple-system"/>
              </a:rPr>
              <a:t>500</a:t>
            </a:r>
            <a:r>
              <a:rPr lang="ja-JP" altLang="en-US" b="0" i="0" dirty="0">
                <a:solidFill>
                  <a:srgbClr val="333333"/>
                </a:solidFill>
                <a:effectLst/>
                <a:latin typeface="-apple-system"/>
              </a:rPr>
              <a:t>メートル付近まで降下したところで「インパクタ」と呼ばれる衝突装置を切り離しますが、このとき、ガスを噴射して姿勢を制御する「スラスター」を使って、降下から上昇に転じます。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これは切り離す衝突装置の落下スピードを抑えるためで機体の速度は秒速</a:t>
            </a:r>
            <a:r>
              <a:rPr lang="en-US" altLang="ja-JP" b="0" i="0" dirty="0">
                <a:solidFill>
                  <a:srgbClr val="333333"/>
                </a:solidFill>
                <a:effectLst/>
                <a:latin typeface="-apple-system"/>
              </a:rPr>
              <a:t>14</a:t>
            </a:r>
            <a:r>
              <a:rPr lang="ja-JP" altLang="en-US" b="0" i="0" dirty="0">
                <a:solidFill>
                  <a:srgbClr val="333333"/>
                </a:solidFill>
                <a:effectLst/>
                <a:latin typeface="-apple-system"/>
              </a:rPr>
              <a:t>センチに制御する必要があります。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そのあともスラスターを噴射し、今度は水平に飛行、およそ１キロ移動したら次は再び飛ぶ方向を変えて垂直飛行に移り、インパクタの切り離しから</a:t>
            </a:r>
            <a:r>
              <a:rPr lang="en-US" altLang="ja-JP" b="0" i="0" dirty="0">
                <a:solidFill>
                  <a:srgbClr val="333333"/>
                </a:solidFill>
                <a:effectLst/>
                <a:latin typeface="-apple-system"/>
              </a:rPr>
              <a:t>40</a:t>
            </a:r>
            <a:r>
              <a:rPr lang="ja-JP" altLang="en-US" b="0" i="0" dirty="0">
                <a:solidFill>
                  <a:srgbClr val="333333"/>
                </a:solidFill>
                <a:effectLst/>
                <a:latin typeface="-apple-system"/>
              </a:rPr>
              <a:t>分以内に安全な小惑星の陰に退避します。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その途中に小型カメラの分離も行いこの時の機体の速度も決まっていてスラスターで調整します。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これらの機体の動きは、すべてプログラムに従って自動で行われます。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ＪＡＸＡの担当者は「加速や減速、姿勢の制御、そして分離など機体のイベントが連続するため１つの動作が予定と異なると、その後に続く機体の運用がすべて影響をうけることになる。前回の着陸ではここまでの連続した動作は求められず、はやぶさの初号機でもこうした運用は経験していない。そういった意味で前例がなく、難しいミッションとなる」と話しています。</a:t>
            </a:r>
            <a:endParaRPr lang="en-US" altLang="ja-JP" b="0" i="0" dirty="0">
              <a:solidFill>
                <a:srgbClr val="333333"/>
              </a:solidFill>
              <a:effectLst/>
              <a:latin typeface="-apple-system"/>
            </a:endParaRPr>
          </a:p>
          <a:p>
            <a:pPr algn="l" fontAlgn="base"/>
            <a:r>
              <a:rPr lang="ja-JP" altLang="en-US" b="0" i="0" dirty="0">
                <a:solidFill>
                  <a:srgbClr val="000000"/>
                </a:solidFill>
                <a:effectLst/>
                <a:latin typeface="ヒラギノ角ゴ Pro W3"/>
              </a:rPr>
              <a:t>搭載型小型衝突装置（</a:t>
            </a:r>
            <a:r>
              <a:rPr lang="en-US" altLang="ja-JP" b="0" i="0" dirty="0">
                <a:solidFill>
                  <a:srgbClr val="000000"/>
                </a:solidFill>
                <a:effectLst/>
                <a:latin typeface="ヒラギノ角ゴ Pro W3"/>
              </a:rPr>
              <a:t>SCI</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Small Carry-on Impactor</a:t>
            </a:r>
            <a:endParaRPr lang="ja-JP" altLang="en-US" b="0" i="0" dirty="0">
              <a:solidFill>
                <a:srgbClr val="333333"/>
              </a:solidFill>
              <a:effectLst/>
              <a:latin typeface="-apple-system"/>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dirty="0"/>
          </a:p>
        </p:txBody>
      </p:sp>
    </p:spTree>
    <p:extLst>
      <p:ext uri="{BB962C8B-B14F-4D97-AF65-F5344CB8AC3E}">
        <p14:creationId xmlns:p14="http://schemas.microsoft.com/office/powerpoint/2010/main" val="305477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ヒラギノ角ゴ Pro W3"/>
              </a:rPr>
              <a:t>、搭載型小型衝突装置（</a:t>
            </a:r>
            <a:r>
              <a:rPr lang="en-US" altLang="ja-JP" b="0" i="0" dirty="0">
                <a:solidFill>
                  <a:srgbClr val="000000"/>
                </a:solidFill>
                <a:effectLst/>
                <a:latin typeface="ヒラギノ角ゴ Pro W3"/>
              </a:rPr>
              <a:t>SCI</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Small Carry-on Impactor</a:t>
            </a:r>
            <a:r>
              <a:rPr lang="ja-JP" altLang="en-US" b="0" i="0" dirty="0">
                <a:solidFill>
                  <a:srgbClr val="000000"/>
                </a:solidFill>
                <a:effectLst/>
                <a:latin typeface="ヒラギノ角ゴ Pro W3"/>
              </a:rPr>
              <a:t>）です。</a:t>
            </a:r>
            <a:endParaRPr lang="en-US" altLang="ja-JP" b="0" i="0" dirty="0">
              <a:solidFill>
                <a:srgbClr val="000000"/>
              </a:solidFill>
              <a:effectLst/>
              <a:latin typeface="ヒラギノ角ゴ Pro W3"/>
            </a:endParaRPr>
          </a:p>
          <a:p>
            <a:r>
              <a:rPr lang="en-US" altLang="ja-JP" b="0" i="0" dirty="0">
                <a:solidFill>
                  <a:srgbClr val="336666"/>
                </a:solidFill>
                <a:effectLst/>
                <a:latin typeface="���C���I"/>
              </a:rPr>
              <a:t>Image Caption :</a:t>
            </a:r>
            <a:br>
              <a:rPr lang="ja-JP" altLang="en-US" dirty="0"/>
            </a:br>
            <a:r>
              <a:rPr lang="ja-JP" altLang="en-US" b="0" i="0" dirty="0">
                <a:solidFill>
                  <a:srgbClr val="336666"/>
                </a:solidFill>
                <a:effectLst/>
                <a:latin typeface="���C���I"/>
              </a:rPr>
              <a:t>図 </a:t>
            </a:r>
            <a:r>
              <a:rPr lang="en-US" altLang="ja-JP" b="0" i="0" dirty="0">
                <a:solidFill>
                  <a:srgbClr val="336666"/>
                </a:solidFill>
                <a:effectLst/>
                <a:latin typeface="���C���I"/>
              </a:rPr>
              <a:t>1a. </a:t>
            </a:r>
            <a:r>
              <a:rPr lang="ja-JP" altLang="en-US" b="0" i="0" dirty="0">
                <a:solidFill>
                  <a:srgbClr val="336666"/>
                </a:solidFill>
                <a:effectLst/>
                <a:latin typeface="���C���I"/>
              </a:rPr>
              <a:t>小型搭載型衝突装置（</a:t>
            </a:r>
            <a:r>
              <a:rPr lang="en-US" altLang="ja-JP" b="0" i="0" dirty="0">
                <a:solidFill>
                  <a:srgbClr val="336666"/>
                </a:solidFill>
                <a:effectLst/>
                <a:latin typeface="���C���I"/>
              </a:rPr>
              <a:t>SCI</a:t>
            </a:r>
            <a:r>
              <a:rPr lang="ja-JP" altLang="en-US" b="0" i="0" dirty="0">
                <a:solidFill>
                  <a:srgbClr val="336666"/>
                </a:solidFill>
                <a:effectLst/>
                <a:latin typeface="���C���I"/>
              </a:rPr>
              <a:t>）の概観．この装置の概略を図 </a:t>
            </a:r>
            <a:r>
              <a:rPr lang="en-US" altLang="ja-JP" b="0" i="0" dirty="0">
                <a:solidFill>
                  <a:srgbClr val="336666"/>
                </a:solidFill>
                <a:effectLst/>
                <a:latin typeface="���C���I"/>
              </a:rPr>
              <a:t>1a </a:t>
            </a:r>
            <a:r>
              <a:rPr lang="ja-JP" altLang="en-US" b="0" i="0" dirty="0">
                <a:solidFill>
                  <a:srgbClr val="336666"/>
                </a:solidFill>
                <a:effectLst/>
                <a:latin typeface="���C���I"/>
              </a:rPr>
              <a:t>に示す．サイズは直径 </a:t>
            </a:r>
            <a:r>
              <a:rPr lang="en-US" altLang="ja-JP" b="0" i="0" dirty="0">
                <a:solidFill>
                  <a:srgbClr val="336666"/>
                </a:solidFill>
                <a:effectLst/>
                <a:latin typeface="���C���I"/>
              </a:rPr>
              <a:t>30 cm</a:t>
            </a:r>
            <a:r>
              <a:rPr lang="ja-JP" altLang="en-US" b="0" i="0" dirty="0">
                <a:solidFill>
                  <a:srgbClr val="336666"/>
                </a:solidFill>
                <a:effectLst/>
                <a:latin typeface="���C���I"/>
              </a:rPr>
              <a:t>，高さ </a:t>
            </a:r>
            <a:r>
              <a:rPr lang="en-US" altLang="ja-JP" b="0" i="0" dirty="0">
                <a:solidFill>
                  <a:srgbClr val="336666"/>
                </a:solidFill>
                <a:effectLst/>
                <a:latin typeface="���C���I"/>
              </a:rPr>
              <a:t>30 cm </a:t>
            </a:r>
            <a:r>
              <a:rPr lang="ja-JP" altLang="en-US" b="0" i="0" dirty="0">
                <a:solidFill>
                  <a:srgbClr val="336666"/>
                </a:solidFill>
                <a:effectLst/>
                <a:latin typeface="���C���I"/>
              </a:rPr>
              <a:t>ほどで，質量は約 </a:t>
            </a:r>
            <a:r>
              <a:rPr lang="en-US" altLang="ja-JP" b="0" i="0" dirty="0">
                <a:solidFill>
                  <a:srgbClr val="336666"/>
                </a:solidFill>
                <a:effectLst/>
                <a:latin typeface="���C���I"/>
              </a:rPr>
              <a:t>20 kg </a:t>
            </a:r>
            <a:r>
              <a:rPr lang="ja-JP" altLang="en-US" b="0" i="0" dirty="0">
                <a:solidFill>
                  <a:srgbClr val="336666"/>
                </a:solidFill>
                <a:effectLst/>
                <a:latin typeface="���C���I"/>
              </a:rPr>
              <a:t>となっている．母船の </a:t>
            </a:r>
            <a:r>
              <a:rPr lang="en-US" altLang="ja-JP" b="0" i="0" dirty="0">
                <a:solidFill>
                  <a:srgbClr val="336666"/>
                </a:solidFill>
                <a:effectLst/>
                <a:latin typeface="���C���I"/>
              </a:rPr>
              <a:t>- Z </a:t>
            </a:r>
            <a:r>
              <a:rPr lang="ja-JP" altLang="en-US" b="0" i="0" dirty="0">
                <a:solidFill>
                  <a:srgbClr val="336666"/>
                </a:solidFill>
                <a:effectLst/>
                <a:latin typeface="���C���I"/>
              </a:rPr>
              <a:t>面（アンテナとは反対側の面で小惑星に対峙する）に設置され，分離機構により小惑星へと投下される．</a:t>
            </a:r>
            <a:br>
              <a:rPr lang="ja-JP" altLang="en-US" dirty="0"/>
            </a:br>
            <a:r>
              <a:rPr lang="en-US" altLang="ja-JP" b="0" i="0" dirty="0">
                <a:solidFill>
                  <a:srgbClr val="336666"/>
                </a:solidFill>
                <a:effectLst/>
                <a:latin typeface="���C���I"/>
              </a:rPr>
              <a:t>Image Credit : </a:t>
            </a:r>
            <a:r>
              <a:rPr lang="ja-JP" altLang="en-US" b="0" i="0" dirty="0">
                <a:solidFill>
                  <a:srgbClr val="336666"/>
                </a:solidFill>
                <a:effectLst/>
                <a:latin typeface="���C���I"/>
              </a:rPr>
              <a:t>遊星人</a:t>
            </a:r>
            <a:endParaRPr lang="en-US" altLang="ja-JP" b="0" i="0" dirty="0">
              <a:solidFill>
                <a:srgbClr val="336666"/>
              </a:solidFill>
              <a:effectLst/>
              <a:latin typeface="���C���I"/>
            </a:endParaRPr>
          </a:p>
          <a:p>
            <a:r>
              <a:rPr lang="en-US" altLang="ja-JP" b="0" i="0" dirty="0">
                <a:solidFill>
                  <a:srgbClr val="000000"/>
                </a:solidFill>
                <a:effectLst/>
                <a:latin typeface="ヒラギノ角ゴ Pro W3"/>
              </a:rPr>
              <a:t>500</a:t>
            </a:r>
            <a:r>
              <a:rPr lang="ja-JP" altLang="en-US" b="0" i="0" dirty="0">
                <a:solidFill>
                  <a:srgbClr val="000000"/>
                </a:solidFill>
                <a:effectLst/>
                <a:latin typeface="ヒラギノ角ゴ Pro W3"/>
              </a:rPr>
              <a:t>ｍ　上空で投下。</a:t>
            </a:r>
            <a:r>
              <a:rPr lang="en-US" altLang="ja-JP" b="0" i="0" dirty="0">
                <a:solidFill>
                  <a:srgbClr val="000000"/>
                </a:solidFill>
                <a:effectLst/>
                <a:latin typeface="ヒラギノ角ゴ Pro W3"/>
              </a:rPr>
              <a:t>1000</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a:t>
            </a:r>
            <a:r>
              <a:rPr lang="ja-JP" altLang="en-US" b="0" i="0" dirty="0">
                <a:solidFill>
                  <a:srgbClr val="000000"/>
                </a:solidFill>
                <a:effectLst/>
                <a:latin typeface="ヒラギノ角ゴ Pro W3"/>
              </a:rPr>
              <a:t>秒　</a:t>
            </a:r>
            <a:r>
              <a:rPr lang="en-US" altLang="ja-JP" b="0" i="0" dirty="0">
                <a:solidFill>
                  <a:srgbClr val="000000"/>
                </a:solidFill>
                <a:effectLst/>
                <a:latin typeface="ヒラギノ角ゴ Pro W3"/>
              </a:rPr>
              <a:t>7200</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a:t>
            </a:r>
            <a:r>
              <a:rPr lang="ja-JP" altLang="en-US" b="0" i="0" dirty="0">
                <a:solidFill>
                  <a:srgbClr val="000000"/>
                </a:solidFill>
                <a:effectLst/>
                <a:latin typeface="ヒラギノ角ゴ Pro W3"/>
              </a:rPr>
              <a:t>自足</a:t>
            </a:r>
            <a:endParaRPr lang="en-US" altLang="ja-JP" b="0" i="0" dirty="0">
              <a:solidFill>
                <a:srgbClr val="000000"/>
              </a:solidFill>
              <a:effectLst/>
              <a:latin typeface="ヒラギノ角ゴ Pro W3"/>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dirty="0"/>
          </a:p>
        </p:txBody>
      </p:sp>
    </p:spTree>
    <p:extLst>
      <p:ext uri="{BB962C8B-B14F-4D97-AF65-F5344CB8AC3E}">
        <p14:creationId xmlns:p14="http://schemas.microsoft.com/office/powerpoint/2010/main" val="407648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j-ea"/>
                <a:ea typeface="+mj-ea"/>
              </a:rPr>
              <a:t>直径　約</a:t>
            </a:r>
            <a:r>
              <a:rPr kumimoji="1" lang="en-US" altLang="ja-JP" dirty="0">
                <a:solidFill>
                  <a:schemeClr val="tx1"/>
                </a:solidFill>
                <a:latin typeface="+mj-ea"/>
                <a:ea typeface="+mj-ea"/>
              </a:rPr>
              <a:t>26㎝</a:t>
            </a:r>
            <a:r>
              <a:rPr kumimoji="1" lang="ja-JP" altLang="en-US" dirty="0">
                <a:solidFill>
                  <a:schemeClr val="tx1"/>
                </a:solidFill>
                <a:latin typeface="+mj-ea"/>
                <a:ea typeface="+mj-ea"/>
              </a:rPr>
              <a:t>　暑厚さ　</a:t>
            </a:r>
            <a:r>
              <a:rPr kumimoji="1" lang="en-US" altLang="ja-JP" dirty="0">
                <a:solidFill>
                  <a:schemeClr val="tx1"/>
                </a:solidFill>
                <a:latin typeface="+mj-ea"/>
                <a:ea typeface="+mj-ea"/>
              </a:rPr>
              <a:t>5㎜</a:t>
            </a:r>
            <a:r>
              <a:rPr kumimoji="1" lang="ja-JP" altLang="en-US" dirty="0">
                <a:solidFill>
                  <a:schemeClr val="tx1"/>
                </a:solidFill>
                <a:latin typeface="+mj-ea"/>
                <a:ea typeface="+mj-ea"/>
              </a:rPr>
              <a:t>の銅の板が、ステンレス容器の外側に溶接されてている。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ステンレス容器の中には、爆薬がつまっている。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爆薬が点火され、銅の板は、約　</a:t>
            </a:r>
            <a:r>
              <a:rPr kumimoji="1" lang="en-US" altLang="ja-JP" dirty="0">
                <a:solidFill>
                  <a:schemeClr val="tx1"/>
                </a:solidFill>
                <a:latin typeface="+mj-ea"/>
                <a:ea typeface="+mj-ea"/>
              </a:rPr>
              <a:t>2㎞</a:t>
            </a:r>
            <a:r>
              <a:rPr kumimoji="1" lang="ja-JP" altLang="en-US" dirty="0">
                <a:solidFill>
                  <a:schemeClr val="tx1"/>
                </a:solidFill>
                <a:latin typeface="+mj-ea"/>
                <a:ea typeface="+mj-ea"/>
              </a:rPr>
              <a:t>／秒の速さで発射される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爆薬により銅の板は、溶けて、直径　約</a:t>
            </a:r>
            <a:r>
              <a:rPr kumimoji="1" lang="en-US" altLang="ja-JP" dirty="0">
                <a:solidFill>
                  <a:schemeClr val="tx1"/>
                </a:solidFill>
                <a:latin typeface="+mj-ea"/>
                <a:ea typeface="+mj-ea"/>
              </a:rPr>
              <a:t>13㎝</a:t>
            </a:r>
            <a:r>
              <a:rPr kumimoji="1" lang="ja-JP" altLang="en-US" dirty="0">
                <a:solidFill>
                  <a:schemeClr val="tx1"/>
                </a:solidFill>
                <a:latin typeface="+mj-ea"/>
                <a:ea typeface="+mj-ea"/>
              </a:rPr>
              <a:t>の　ボールのような形となる。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ボールが小惑星「りゅうぐう」に衝突し、穴があき、クレーターができる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打ち上げ前の実験方法</a:t>
            </a:r>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dirty="0"/>
          </a:p>
        </p:txBody>
      </p:sp>
    </p:spTree>
    <p:extLst>
      <p:ext uri="{BB962C8B-B14F-4D97-AF65-F5344CB8AC3E}">
        <p14:creationId xmlns:p14="http://schemas.microsoft.com/office/powerpoint/2010/main" val="81885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Meiryo" panose="020B0604030504040204" pitchFamily="50" charset="-128"/>
                <a:ea typeface="Meiryo" panose="020B0604030504040204" pitchFamily="50" charset="-128"/>
              </a:rPr>
              <a:t>　実際にどのくらいの大きさのクレーターができるかは、撃ち込んだ場所の物質によっても異なる。理想的なのは砂場で、期待できる直径は数メートル程度。岩石だと少し小さくなるもののクレーターはできる。ちなみに、一番困るのは軽石のような状態で、これだとズボッと潜ってしまい大きくならない可能性がある。効果を最大にするためには、目標点の選定も重要だ。</a:t>
            </a:r>
            <a:endParaRPr lang="en-US" altLang="ja-JP" b="0" i="0" dirty="0">
              <a:solidFill>
                <a:srgbClr val="333333"/>
              </a:solidFill>
              <a:effectLst/>
              <a:latin typeface="Meiryo" panose="020B0604030504040204" pitchFamily="50" charset="-128"/>
              <a:ea typeface="Meiryo" panose="020B0604030504040204" pitchFamily="50" charset="-128"/>
            </a:endParaRPr>
          </a:p>
          <a:p>
            <a:r>
              <a:rPr lang="ja-JP" altLang="en-US" b="0" i="0" dirty="0">
                <a:solidFill>
                  <a:srgbClr val="333333"/>
                </a:solidFill>
                <a:effectLst/>
                <a:latin typeface="Meiryo" panose="020B0604030504040204" pitchFamily="50" charset="-128"/>
                <a:ea typeface="Meiryo" panose="020B0604030504040204" pitchFamily="50" charset="-128"/>
              </a:rPr>
              <a:t>分離が必要なのは、爆薬の威力が強力だからだ。分離せずにいると、衝突体の発射時にインパクタの本体ごと爆発しかねない。詳しくは</a:t>
            </a:r>
            <a:r>
              <a:rPr lang="en-US" altLang="ja-JP" b="0" i="0" dirty="0">
                <a:solidFill>
                  <a:srgbClr val="333333"/>
                </a:solidFill>
                <a:effectLst/>
                <a:latin typeface="Meiryo" panose="020B0604030504040204" pitchFamily="50" charset="-128"/>
                <a:ea typeface="Meiryo" panose="020B0604030504040204" pitchFamily="50" charset="-128"/>
              </a:rPr>
              <a:t>【</a:t>
            </a:r>
            <a:r>
              <a:rPr lang="ja-JP" altLang="en-US" b="0" i="0" dirty="0">
                <a:solidFill>
                  <a:srgbClr val="333333"/>
                </a:solidFill>
                <a:effectLst/>
                <a:latin typeface="Meiryo" panose="020B0604030504040204" pitchFamily="50" charset="-128"/>
                <a:ea typeface="Meiryo" panose="020B0604030504040204" pitchFamily="50" charset="-128"/>
              </a:rPr>
              <a:t>後編</a:t>
            </a:r>
            <a:r>
              <a:rPr lang="en-US" altLang="ja-JP" b="0" i="0" dirty="0">
                <a:solidFill>
                  <a:srgbClr val="333333"/>
                </a:solidFill>
                <a:effectLst/>
                <a:latin typeface="Meiryo" panose="020B0604030504040204" pitchFamily="50" charset="-128"/>
                <a:ea typeface="Meiryo" panose="020B0604030504040204" pitchFamily="50" charset="-128"/>
              </a:rPr>
              <a:t>】</a:t>
            </a:r>
            <a:r>
              <a:rPr lang="ja-JP" altLang="en-US" b="0" i="0" dirty="0">
                <a:solidFill>
                  <a:srgbClr val="333333"/>
                </a:solidFill>
                <a:effectLst/>
                <a:latin typeface="Meiryo" panose="020B0604030504040204" pitchFamily="50" charset="-128"/>
                <a:ea typeface="Meiryo" panose="020B0604030504040204" pitchFamily="50" charset="-128"/>
              </a:rPr>
              <a:t>で述べるが、四散する破片をよけるために、探査機は安全な場所まで退避しなければならない。その退避時間を稼ぐために、インパクタには「</a:t>
            </a:r>
            <a:r>
              <a:rPr lang="ja-JP" altLang="en-US" b="1" i="0" dirty="0">
                <a:solidFill>
                  <a:srgbClr val="333333"/>
                </a:solidFill>
                <a:effectLst/>
                <a:latin typeface="Meiryo" panose="020B0604030504040204" pitchFamily="50" charset="-128"/>
                <a:ea typeface="Meiryo" panose="020B0604030504040204" pitchFamily="50" charset="-128"/>
              </a:rPr>
              <a:t>シーケンサー</a:t>
            </a:r>
            <a:r>
              <a:rPr lang="ja-JP" altLang="en-US" b="0" i="0" dirty="0">
                <a:solidFill>
                  <a:srgbClr val="333333"/>
                </a:solidFill>
                <a:effectLst/>
                <a:latin typeface="Meiryo" panose="020B0604030504040204" pitchFamily="50" charset="-128"/>
                <a:ea typeface="Meiryo" panose="020B0604030504040204" pitchFamily="50" charset="-128"/>
              </a:rPr>
              <a:t>（タイマー）」が搭載されている。分離前に起爆時間をあらかじめセットしておくのだ</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dirty="0"/>
          </a:p>
        </p:txBody>
      </p:sp>
    </p:spTree>
    <p:extLst>
      <p:ext uri="{BB962C8B-B14F-4D97-AF65-F5344CB8AC3E}">
        <p14:creationId xmlns:p14="http://schemas.microsoft.com/office/powerpoint/2010/main" val="174403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i="0" dirty="0">
                <a:solidFill>
                  <a:srgbClr val="333333"/>
                </a:solidFill>
                <a:effectLst/>
                <a:latin typeface="Helvetica Neue"/>
              </a:rPr>
              <a:t>この人工クレーターには「おむすびころりんクレーター」という愛称がつけられており（参照：</a:t>
            </a:r>
            <a:r>
              <a:rPr lang="ja-JP" altLang="en-US" b="0" i="0" u="none" strike="noStrike" dirty="0">
                <a:solidFill>
                  <a:srgbClr val="337AB7"/>
                </a:solidFill>
                <a:effectLst/>
                <a:latin typeface="Helvetica Neue"/>
                <a:hlinkClick r:id="rId3"/>
              </a:rPr>
              <a:t>「「はやぶさ</a:t>
            </a:r>
            <a:r>
              <a:rPr lang="en-US" altLang="ja-JP" b="0" i="0" u="none" strike="noStrike" dirty="0">
                <a:solidFill>
                  <a:srgbClr val="337AB7"/>
                </a:solidFill>
                <a:effectLst/>
                <a:latin typeface="Helvetica Neue"/>
                <a:hlinkClick r:id="rId3"/>
              </a:rPr>
              <a:t>2</a:t>
            </a:r>
            <a:r>
              <a:rPr lang="ja-JP" altLang="en-US" b="0" i="0" u="none" strike="noStrike" dirty="0">
                <a:solidFill>
                  <a:srgbClr val="337AB7"/>
                </a:solidFill>
                <a:effectLst/>
                <a:latin typeface="Helvetica Neue"/>
                <a:hlinkClick r:id="rId3"/>
              </a:rPr>
              <a:t>」人工クレーターの愛称は「おむすびころりん」」</a:t>
            </a:r>
            <a:r>
              <a:rPr lang="ja-JP" altLang="en-US" b="0" i="0" dirty="0">
                <a:solidFill>
                  <a:srgbClr val="333333"/>
                </a:solidFill>
                <a:effectLst/>
                <a:latin typeface="Helvetica Neue"/>
              </a:rPr>
              <a:t>）、</a:t>
            </a:r>
            <a:r>
              <a:rPr lang="en-US" altLang="ja-JP" b="0" i="0" dirty="0">
                <a:solidFill>
                  <a:srgbClr val="333333"/>
                </a:solidFill>
                <a:effectLst/>
                <a:latin typeface="Helvetica Neue"/>
              </a:rPr>
              <a:t>2019</a:t>
            </a:r>
            <a:r>
              <a:rPr lang="ja-JP" altLang="en-US" b="0" i="0" dirty="0">
                <a:solidFill>
                  <a:srgbClr val="333333"/>
                </a:solidFill>
                <a:effectLst/>
                <a:latin typeface="Helvetica Neue"/>
              </a:rPr>
              <a:t>年の流行語大賞に選ばれたことで話題にもなった。</a:t>
            </a:r>
          </a:p>
          <a:p>
            <a:pPr algn="just"/>
            <a:r>
              <a:rPr lang="ja-JP" altLang="en-US" b="0" i="0" dirty="0">
                <a:solidFill>
                  <a:srgbClr val="333333"/>
                </a:solidFill>
                <a:effectLst/>
                <a:latin typeface="Helvetica Neue"/>
              </a:rPr>
              <a:t>「はやぶさ</a:t>
            </a:r>
            <a:r>
              <a:rPr lang="en-US" altLang="ja-JP" b="0" i="0" dirty="0">
                <a:solidFill>
                  <a:srgbClr val="333333"/>
                </a:solidFill>
                <a:effectLst/>
                <a:latin typeface="Helvetica Neue"/>
              </a:rPr>
              <a:t>2</a:t>
            </a:r>
            <a:r>
              <a:rPr lang="ja-JP" altLang="en-US" b="0" i="0" dirty="0">
                <a:solidFill>
                  <a:srgbClr val="333333"/>
                </a:solidFill>
                <a:effectLst/>
                <a:latin typeface="Helvetica Neue"/>
              </a:rPr>
              <a:t>」は小型搭載型衝突装置「</a:t>
            </a:r>
            <a:r>
              <a:rPr lang="en-US" altLang="ja-JP" b="0" i="0" dirty="0">
                <a:solidFill>
                  <a:srgbClr val="333333"/>
                </a:solidFill>
                <a:effectLst/>
                <a:latin typeface="Helvetica Neue"/>
              </a:rPr>
              <a:t>SCI</a:t>
            </a:r>
            <a:r>
              <a:rPr lang="ja-JP" altLang="en-US" b="0" i="0" dirty="0">
                <a:solidFill>
                  <a:srgbClr val="333333"/>
                </a:solidFill>
                <a:effectLst/>
                <a:latin typeface="Helvetica Neue"/>
              </a:rPr>
              <a:t>」と分離カメラ「</a:t>
            </a:r>
            <a:r>
              <a:rPr lang="en-US" altLang="ja-JP" b="0" i="0" dirty="0">
                <a:solidFill>
                  <a:srgbClr val="333333"/>
                </a:solidFill>
                <a:effectLst/>
                <a:latin typeface="Helvetica Neue"/>
              </a:rPr>
              <a:t>DCAM3</a:t>
            </a:r>
            <a:r>
              <a:rPr lang="ja-JP" altLang="en-US" b="0" i="0" dirty="0">
                <a:solidFill>
                  <a:srgbClr val="333333"/>
                </a:solidFill>
                <a:effectLst/>
                <a:latin typeface="Helvetica Neue"/>
              </a:rPr>
              <a:t>」をそれぞれ切り離してから破片の届かないところへ退避し、</a:t>
            </a:r>
            <a:r>
              <a:rPr lang="en-US" altLang="ja-JP" b="0" i="0" dirty="0">
                <a:solidFill>
                  <a:srgbClr val="333333"/>
                </a:solidFill>
                <a:effectLst/>
                <a:latin typeface="Helvetica Neue"/>
              </a:rPr>
              <a:t>2kg</a:t>
            </a:r>
            <a:r>
              <a:rPr lang="ja-JP" altLang="en-US" b="0" i="0" dirty="0">
                <a:solidFill>
                  <a:srgbClr val="333333"/>
                </a:solidFill>
                <a:effectLst/>
                <a:latin typeface="Helvetica Neue"/>
              </a:rPr>
              <a:t>の銅でできた衝突体を秒速</a:t>
            </a:r>
            <a:r>
              <a:rPr lang="en-US" altLang="ja-JP" b="0" i="0" dirty="0">
                <a:solidFill>
                  <a:srgbClr val="333333"/>
                </a:solidFill>
                <a:effectLst/>
                <a:latin typeface="Helvetica Neue"/>
              </a:rPr>
              <a:t>2km</a:t>
            </a:r>
            <a:r>
              <a:rPr lang="ja-JP" altLang="en-US" b="0" i="0" dirty="0">
                <a:solidFill>
                  <a:srgbClr val="333333"/>
                </a:solidFill>
                <a:effectLst/>
                <a:latin typeface="Helvetica Neue"/>
              </a:rPr>
              <a:t>で</a:t>
            </a:r>
            <a:r>
              <a:rPr lang="en-US" altLang="ja-JP" b="0" i="0" dirty="0">
                <a:solidFill>
                  <a:srgbClr val="333333"/>
                </a:solidFill>
                <a:effectLst/>
                <a:latin typeface="Helvetica Neue"/>
              </a:rPr>
              <a:t>SCI</a:t>
            </a:r>
            <a:r>
              <a:rPr lang="ja-JP" altLang="en-US" b="0" i="0" dirty="0">
                <a:solidFill>
                  <a:srgbClr val="333333"/>
                </a:solidFill>
                <a:effectLst/>
                <a:latin typeface="Helvetica Neue"/>
              </a:rPr>
              <a:t>からリュウグウへ向けて放つことでクレーターを作った。衝突の際に物質が円錐状に飛び散る「イジェクタカーテン（またはエジェクタカーテン）」が発生する様子を</a:t>
            </a:r>
            <a:r>
              <a:rPr lang="en-US" altLang="ja-JP" b="0" i="0" dirty="0">
                <a:solidFill>
                  <a:srgbClr val="333333"/>
                </a:solidFill>
                <a:effectLst/>
                <a:latin typeface="Helvetica Neue"/>
              </a:rPr>
              <a:t>DCAM3</a:t>
            </a:r>
            <a:r>
              <a:rPr lang="ja-JP" altLang="en-US" b="0" i="0" dirty="0">
                <a:solidFill>
                  <a:srgbClr val="333333"/>
                </a:solidFill>
                <a:effectLst/>
                <a:latin typeface="Helvetica Neue"/>
              </a:rPr>
              <a:t>がとらえている。</a:t>
            </a:r>
          </a:p>
          <a:p>
            <a:pPr algn="just"/>
            <a:r>
              <a:rPr lang="ja-JP" altLang="en-US" b="0" i="0" dirty="0">
                <a:solidFill>
                  <a:srgbClr val="333333"/>
                </a:solidFill>
                <a:effectLst/>
                <a:latin typeface="Helvetica Neue"/>
              </a:rPr>
              <a:t>イジェクタカーテンの広がり方から、クレーターは</a:t>
            </a:r>
            <a:r>
              <a:rPr lang="en-US" altLang="ja-JP" b="0" i="0" dirty="0">
                <a:solidFill>
                  <a:srgbClr val="333333"/>
                </a:solidFill>
                <a:effectLst/>
                <a:latin typeface="Helvetica Neue"/>
              </a:rPr>
              <a:t>200</a:t>
            </a:r>
            <a:r>
              <a:rPr lang="ja-JP" altLang="en-US" b="0" i="0" dirty="0">
                <a:solidFill>
                  <a:srgbClr val="333333"/>
                </a:solidFill>
                <a:effectLst/>
                <a:latin typeface="Helvetica Neue"/>
              </a:rPr>
              <a:t>秒かけて成長し、衝突体による掘削と巻き上げられた物質の堆積は衝突から</a:t>
            </a:r>
            <a:r>
              <a:rPr lang="en-US" altLang="ja-JP" b="0" i="0" dirty="0">
                <a:solidFill>
                  <a:srgbClr val="333333"/>
                </a:solidFill>
                <a:effectLst/>
                <a:latin typeface="Helvetica Neue"/>
              </a:rPr>
              <a:t>500</a:t>
            </a:r>
            <a:r>
              <a:rPr lang="ja-JP" altLang="en-US" b="0" i="0" dirty="0">
                <a:solidFill>
                  <a:srgbClr val="333333"/>
                </a:solidFill>
                <a:effectLst/>
                <a:latin typeface="Helvetica Neue"/>
              </a:rPr>
              <a:t>秒間以上継続していたものとみられる。また、カーテンは北へ広がる一方、南側へは物質が放出されていない。これは「オカモト岩」と呼ばれる大きな岩によってクレーターの成長が阻害されたためと考えられている。</a:t>
            </a:r>
          </a:p>
          <a:p>
            <a:pPr algn="just"/>
            <a:r>
              <a:rPr lang="ja-JP" altLang="en-US" b="0" i="0" dirty="0">
                <a:solidFill>
                  <a:srgbClr val="333333"/>
                </a:solidFill>
                <a:effectLst/>
                <a:latin typeface="Helvetica Neue"/>
              </a:rPr>
              <a:t>「はやぶさ</a:t>
            </a:r>
            <a:r>
              <a:rPr lang="en-US" altLang="ja-JP" b="0" i="0" dirty="0">
                <a:solidFill>
                  <a:srgbClr val="333333"/>
                </a:solidFill>
                <a:effectLst/>
                <a:latin typeface="Helvetica Neue"/>
              </a:rPr>
              <a:t>2</a:t>
            </a:r>
            <a:r>
              <a:rPr lang="ja-JP" altLang="en-US" b="0" i="0" dirty="0">
                <a:solidFill>
                  <a:srgbClr val="333333"/>
                </a:solidFill>
                <a:effectLst/>
                <a:latin typeface="Helvetica Neue"/>
              </a:rPr>
              <a:t>」は実験の約</a:t>
            </a:r>
            <a:r>
              <a:rPr lang="en-US" altLang="ja-JP" b="0" i="0" dirty="0">
                <a:solidFill>
                  <a:srgbClr val="333333"/>
                </a:solidFill>
                <a:effectLst/>
                <a:latin typeface="Helvetica Neue"/>
              </a:rPr>
              <a:t>3</a:t>
            </a:r>
            <a:r>
              <a:rPr lang="ja-JP" altLang="en-US" b="0" i="0" dirty="0">
                <a:solidFill>
                  <a:srgbClr val="333333"/>
                </a:solidFill>
                <a:effectLst/>
                <a:latin typeface="Helvetica Neue"/>
              </a:rPr>
              <a:t>週間後にリュウグウの上空</a:t>
            </a:r>
            <a:r>
              <a:rPr lang="en-US" altLang="ja-JP" b="0" i="0" dirty="0">
                <a:solidFill>
                  <a:srgbClr val="333333"/>
                </a:solidFill>
                <a:effectLst/>
                <a:latin typeface="Helvetica Neue"/>
              </a:rPr>
              <a:t>1.7km</a:t>
            </a:r>
            <a:r>
              <a:rPr lang="ja-JP" altLang="en-US" b="0" i="0" dirty="0">
                <a:solidFill>
                  <a:srgbClr val="333333"/>
                </a:solidFill>
                <a:effectLst/>
                <a:latin typeface="Helvetica Neue"/>
              </a:rPr>
              <a:t>まで近づき、</a:t>
            </a:r>
            <a:r>
              <a:rPr lang="en-US" altLang="ja-JP" b="0" i="0" dirty="0">
                <a:solidFill>
                  <a:srgbClr val="333333"/>
                </a:solidFill>
                <a:effectLst/>
                <a:latin typeface="Helvetica Neue"/>
              </a:rPr>
              <a:t>1</a:t>
            </a:r>
            <a:r>
              <a:rPr lang="ja-JP" altLang="en-US" b="0" i="0" dirty="0">
                <a:solidFill>
                  <a:srgbClr val="333333"/>
                </a:solidFill>
                <a:effectLst/>
                <a:latin typeface="Helvetica Neue"/>
              </a:rPr>
              <a:t>ピクセルあたり</a:t>
            </a:r>
            <a:r>
              <a:rPr lang="en-US" altLang="ja-JP" b="0" i="0" dirty="0">
                <a:solidFill>
                  <a:srgbClr val="333333"/>
                </a:solidFill>
                <a:effectLst/>
                <a:latin typeface="Helvetica Neue"/>
              </a:rPr>
              <a:t>18cm</a:t>
            </a:r>
            <a:r>
              <a:rPr lang="ja-JP" altLang="en-US" b="0" i="0" dirty="0">
                <a:solidFill>
                  <a:srgbClr val="333333"/>
                </a:solidFill>
                <a:effectLst/>
                <a:latin typeface="Helvetica Neue"/>
              </a:rPr>
              <a:t>の解像度でおむすびころりんクレーター付近を撮影した。この画像から、クレーターが北側へ半円状に広がっていること、数十</a:t>
            </a:r>
            <a:r>
              <a:rPr lang="en-US" altLang="ja-JP" b="0" i="0" dirty="0">
                <a:solidFill>
                  <a:srgbClr val="333333"/>
                </a:solidFill>
                <a:effectLst/>
                <a:latin typeface="Helvetica Neue"/>
              </a:rPr>
              <a:t>cm</a:t>
            </a:r>
            <a:r>
              <a:rPr lang="ja-JP" altLang="en-US" b="0" i="0" dirty="0">
                <a:solidFill>
                  <a:srgbClr val="333333"/>
                </a:solidFill>
                <a:effectLst/>
                <a:latin typeface="Helvetica Neue"/>
              </a:rPr>
              <a:t>ほどの岩塊が多数移動するとともに、大きさ</a:t>
            </a:r>
            <a:r>
              <a:rPr lang="en-US" altLang="ja-JP" b="0" i="0" dirty="0">
                <a:solidFill>
                  <a:srgbClr val="333333"/>
                </a:solidFill>
                <a:effectLst/>
                <a:latin typeface="Helvetica Neue"/>
              </a:rPr>
              <a:t>5m</a:t>
            </a:r>
            <a:r>
              <a:rPr lang="ja-JP" altLang="en-US" b="0" i="0" dirty="0">
                <a:solidFill>
                  <a:srgbClr val="333333"/>
                </a:solidFill>
                <a:effectLst/>
                <a:latin typeface="Helvetica Neue"/>
              </a:rPr>
              <a:t>ほどの「イイジマ岩」も掘り起こされ約</a:t>
            </a:r>
            <a:r>
              <a:rPr lang="en-US" altLang="ja-JP" b="0" i="0" dirty="0">
                <a:solidFill>
                  <a:srgbClr val="333333"/>
                </a:solidFill>
                <a:effectLst/>
                <a:latin typeface="Helvetica Neue"/>
              </a:rPr>
              <a:t>3m</a:t>
            </a:r>
            <a:r>
              <a:rPr lang="ja-JP" altLang="en-US" b="0" i="0" dirty="0">
                <a:solidFill>
                  <a:srgbClr val="333333"/>
                </a:solidFill>
                <a:effectLst/>
                <a:latin typeface="Helvetica Neue"/>
              </a:rPr>
              <a:t>移動していることが確認された。</a:t>
            </a:r>
            <a:endParaRPr lang="en-US" altLang="ja-JP" b="0" i="0" dirty="0">
              <a:solidFill>
                <a:srgbClr val="333333"/>
              </a:solidFill>
              <a:effectLst/>
              <a:latin typeface="Helvetica Neue"/>
            </a:endParaRPr>
          </a:p>
          <a:p>
            <a:r>
              <a:rPr lang="ja-JP" altLang="en-US" b="0" i="0" dirty="0">
                <a:solidFill>
                  <a:srgbClr val="333333"/>
                </a:solidFill>
                <a:effectLst/>
                <a:latin typeface="Helvetica Neue"/>
              </a:rPr>
              <a:t>イイジマ岩の東端には直径約</a:t>
            </a:r>
            <a:r>
              <a:rPr lang="en-US" altLang="ja-JP" b="0" i="0" dirty="0">
                <a:solidFill>
                  <a:srgbClr val="333333"/>
                </a:solidFill>
                <a:effectLst/>
                <a:latin typeface="Helvetica Neue"/>
              </a:rPr>
              <a:t>3m</a:t>
            </a:r>
            <a:r>
              <a:rPr lang="ja-JP" altLang="en-US" b="0" i="0" dirty="0">
                <a:solidFill>
                  <a:srgbClr val="333333"/>
                </a:solidFill>
                <a:effectLst/>
                <a:latin typeface="Helvetica Neue"/>
              </a:rPr>
              <a:t>のピット（くぼみ）が見つかり、人工クレーターはここを中心として直径約</a:t>
            </a:r>
            <a:r>
              <a:rPr lang="en-US" altLang="ja-JP" b="0" i="0" dirty="0">
                <a:solidFill>
                  <a:srgbClr val="333333"/>
                </a:solidFill>
                <a:effectLst/>
                <a:latin typeface="Helvetica Neue"/>
              </a:rPr>
              <a:t>14.5m</a:t>
            </a:r>
            <a:r>
              <a:rPr lang="ja-JP" altLang="en-US" b="0" i="0" dirty="0">
                <a:solidFill>
                  <a:srgbClr val="333333"/>
                </a:solidFill>
                <a:effectLst/>
                <a:latin typeface="Helvetica Neue"/>
              </a:rPr>
              <a:t>、周囲のリム（盛り上がり）も含めると</a:t>
            </a:r>
            <a:r>
              <a:rPr lang="en-US" altLang="ja-JP" b="0" i="0" dirty="0">
                <a:solidFill>
                  <a:srgbClr val="333333"/>
                </a:solidFill>
                <a:effectLst/>
                <a:latin typeface="Helvetica Neue"/>
              </a:rPr>
              <a:t>17.6m</a:t>
            </a:r>
            <a:r>
              <a:rPr lang="ja-JP" altLang="en-US" b="0" i="0" dirty="0">
                <a:solidFill>
                  <a:srgbClr val="333333"/>
                </a:solidFill>
                <a:effectLst/>
                <a:latin typeface="Helvetica Neue"/>
              </a:rPr>
              <a:t>まで広がっていた。これは地球で同様の衝突が起こった場合に形成されるクレーターと比べて</a:t>
            </a:r>
            <a:r>
              <a:rPr lang="en-US" altLang="ja-JP" b="0" i="0" dirty="0">
                <a:solidFill>
                  <a:srgbClr val="333333"/>
                </a:solidFill>
                <a:effectLst/>
                <a:latin typeface="Helvetica Neue"/>
              </a:rPr>
              <a:t>7</a:t>
            </a:r>
            <a:r>
              <a:rPr lang="ja-JP" altLang="en-US" b="0" i="0" dirty="0">
                <a:solidFill>
                  <a:srgbClr val="333333"/>
                </a:solidFill>
                <a:effectLst/>
                <a:latin typeface="Helvetica Neue"/>
              </a:rPr>
              <a:t>倍も大きいものだ。また、クレーターの深さは</a:t>
            </a:r>
            <a:r>
              <a:rPr lang="en-US" altLang="ja-JP" b="0" i="0" dirty="0">
                <a:solidFill>
                  <a:srgbClr val="333333"/>
                </a:solidFill>
                <a:effectLst/>
                <a:latin typeface="Helvetica Neue"/>
              </a:rPr>
              <a:t>1.7m</a:t>
            </a:r>
            <a:r>
              <a:rPr lang="ja-JP" altLang="en-US" b="0" i="0" dirty="0">
                <a:solidFill>
                  <a:srgbClr val="333333"/>
                </a:solidFill>
                <a:effectLst/>
                <a:latin typeface="Helvetica Neue"/>
              </a:rPr>
              <a:t>、リム頂上からピット底までの深さは約</a:t>
            </a:r>
            <a:r>
              <a:rPr lang="en-US" altLang="ja-JP" b="0" i="0" dirty="0">
                <a:solidFill>
                  <a:srgbClr val="333333"/>
                </a:solidFill>
                <a:effectLst/>
                <a:latin typeface="Helvetica Neue"/>
              </a:rPr>
              <a:t>2.7m</a:t>
            </a:r>
            <a:r>
              <a:rPr lang="ja-JP" altLang="en-US" b="0" i="0" dirty="0">
                <a:solidFill>
                  <a:srgbClr val="333333"/>
                </a:solidFill>
                <a:effectLst/>
                <a:latin typeface="Helvetica Neue"/>
              </a:rPr>
              <a:t>と推定されている。他方、衝突地点の南にある「オカモト岩」は動かず、クレーターもこちら側へは広がってないことが確認された。</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dirty="0"/>
          </a:p>
        </p:txBody>
      </p:sp>
    </p:spTree>
    <p:extLst>
      <p:ext uri="{BB962C8B-B14F-4D97-AF65-F5344CB8AC3E}">
        <p14:creationId xmlns:p14="http://schemas.microsoft.com/office/powerpoint/2010/main" val="185559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202122"/>
                </a:solidFill>
                <a:effectLst/>
                <a:latin typeface="Arial" panose="020B0604020202020204" pitchFamily="34" charset="0"/>
              </a:rPr>
              <a:t>へこませた側と反対側から起爆させることで発生した</a:t>
            </a:r>
            <a:r>
              <a:rPr lang="ja-JP" altLang="en-US" b="0" i="0" u="none" strike="noStrike" dirty="0">
                <a:solidFill>
                  <a:srgbClr val="0645AD"/>
                </a:solidFill>
                <a:effectLst/>
                <a:latin typeface="Arial" panose="020B0604020202020204" pitchFamily="34" charset="0"/>
                <a:hlinkClick r:id="rId3" tooltip="高速爆轟"/>
              </a:rPr>
              <a:t>爆轟波</a:t>
            </a:r>
            <a:r>
              <a:rPr lang="ja-JP" altLang="en-US" b="0" i="0" dirty="0">
                <a:solidFill>
                  <a:srgbClr val="202122"/>
                </a:solidFill>
                <a:effectLst/>
                <a:latin typeface="Arial" panose="020B0604020202020204" pitchFamily="34" charset="0"/>
              </a:rPr>
              <a:t>によりライナーは動的超高圧になり崩壊する。金属のような固体でも</a:t>
            </a:r>
            <a:r>
              <a:rPr lang="ja-JP" altLang="en-US" b="0" i="0" u="none" strike="noStrike" dirty="0">
                <a:solidFill>
                  <a:srgbClr val="0645AD"/>
                </a:solidFill>
                <a:effectLst/>
                <a:latin typeface="Arial" panose="020B0604020202020204" pitchFamily="34" charset="0"/>
                <a:hlinkClick r:id="rId4" tooltip="ユゴニオ弾性限界"/>
              </a:rPr>
              <a:t>ユゴニオ弾性限界</a:t>
            </a:r>
            <a:r>
              <a:rPr lang="ja-JP" altLang="en-US" b="0" i="0" dirty="0">
                <a:solidFill>
                  <a:srgbClr val="202122"/>
                </a:solidFill>
                <a:effectLst/>
                <a:latin typeface="Arial" panose="020B0604020202020204" pitchFamily="34" charset="0"/>
              </a:rPr>
              <a:t>を超える圧力に曝される場合、液体に近似した挙動を示す。この結果、爆轟波の進行に伴い漏斗中心に発生したスタグネーションポイント（圧力凝集点）によって底部から先端まで絞りだされるように液体金属の超高速噴流（メタルジェット）が起こる。これがモンロー</a:t>
            </a:r>
            <a:r>
              <a:rPr lang="en-US" altLang="ja-JP" b="0" i="0" dirty="0">
                <a:solidFill>
                  <a:srgbClr val="202122"/>
                </a:solidFill>
                <a:effectLst/>
                <a:latin typeface="Arial" panose="020B0604020202020204" pitchFamily="34" charset="0"/>
              </a:rPr>
              <a:t>/</a:t>
            </a:r>
            <a:r>
              <a:rPr lang="ja-JP" altLang="en-US" b="0" i="0" dirty="0">
                <a:solidFill>
                  <a:srgbClr val="202122"/>
                </a:solidFill>
                <a:effectLst/>
                <a:latin typeface="Arial" panose="020B0604020202020204" pitchFamily="34" charset="0"/>
              </a:rPr>
              <a:t>ノイマン効果である。</a:t>
            </a:r>
          </a:p>
          <a:p>
            <a:pPr algn="l"/>
            <a:r>
              <a:rPr lang="ja-JP" altLang="en-US" b="0" i="0" dirty="0">
                <a:solidFill>
                  <a:srgbClr val="202122"/>
                </a:solidFill>
                <a:effectLst/>
                <a:latin typeface="Arial" panose="020B0604020202020204" pitchFamily="34" charset="0"/>
              </a:rPr>
              <a:t>爆轟波が進行していくと生成されたジェット自体は速度勾配によって細長く伸び、やがてブレークアップする。最も良く用いられる、ライナーを</a:t>
            </a:r>
            <a:r>
              <a:rPr lang="ja-JP" altLang="en-US" b="0" i="0" u="none" strike="noStrike" dirty="0">
                <a:solidFill>
                  <a:srgbClr val="0645AD"/>
                </a:solidFill>
                <a:effectLst/>
                <a:latin typeface="Arial" panose="020B0604020202020204" pitchFamily="34" charset="0"/>
                <a:hlinkClick r:id="rId5" tooltip="銅"/>
              </a:rPr>
              <a:t>銅</a:t>
            </a:r>
            <a:r>
              <a:rPr lang="ja-JP" altLang="en-US" b="0" i="0" dirty="0">
                <a:solidFill>
                  <a:srgbClr val="202122"/>
                </a:solidFill>
                <a:effectLst/>
                <a:latin typeface="Arial" panose="020B0604020202020204" pitchFamily="34" charset="0"/>
              </a:rPr>
              <a:t>としたモデルの場合、一般に約</a:t>
            </a:r>
            <a:r>
              <a:rPr lang="en-US" altLang="ja-JP" b="0" i="0" dirty="0">
                <a:solidFill>
                  <a:srgbClr val="202122"/>
                </a:solidFill>
                <a:effectLst/>
                <a:latin typeface="Arial" panose="020B0604020202020204" pitchFamily="34" charset="0"/>
              </a:rPr>
              <a:t>8-9km/s</a:t>
            </a:r>
            <a:r>
              <a:rPr lang="ja-JP" altLang="en-US" b="0" i="0" dirty="0">
                <a:solidFill>
                  <a:srgbClr val="202122"/>
                </a:solidFill>
                <a:effectLst/>
                <a:latin typeface="Arial" panose="020B0604020202020204" pitchFamily="34" charset="0"/>
              </a:rPr>
              <a:t>の高速のメタルジェットとなり、</a:t>
            </a:r>
            <a:r>
              <a:rPr lang="ja-JP" altLang="en-US" b="0" i="0" u="none" strike="noStrike" dirty="0">
                <a:solidFill>
                  <a:srgbClr val="0645AD"/>
                </a:solidFill>
                <a:effectLst/>
                <a:latin typeface="Arial" panose="020B0604020202020204" pitchFamily="34" charset="0"/>
                <a:hlinkClick r:id="rId6" tooltip="戦車"/>
              </a:rPr>
              <a:t>戦車</a:t>
            </a:r>
            <a:r>
              <a:rPr lang="ja-JP" altLang="en-US" b="0" i="0" dirty="0">
                <a:solidFill>
                  <a:srgbClr val="202122"/>
                </a:solidFill>
                <a:effectLst/>
                <a:latin typeface="Arial" panose="020B0604020202020204" pitchFamily="34" charset="0"/>
              </a:rPr>
              <a:t>などの</a:t>
            </a:r>
            <a:r>
              <a:rPr lang="ja-JP" altLang="en-US" b="0" i="0" u="none" strike="noStrike" dirty="0">
                <a:solidFill>
                  <a:srgbClr val="0645AD"/>
                </a:solidFill>
                <a:effectLst/>
                <a:latin typeface="Arial" panose="020B0604020202020204" pitchFamily="34" charset="0"/>
                <a:hlinkClick r:id="rId7" tooltip="装甲"/>
              </a:rPr>
              <a:t>装甲</a:t>
            </a:r>
            <a:r>
              <a:rPr lang="ja-JP" altLang="en-US" b="0" i="0" dirty="0">
                <a:solidFill>
                  <a:srgbClr val="202122"/>
                </a:solidFill>
                <a:effectLst/>
                <a:latin typeface="Arial" panose="020B0604020202020204" pitchFamily="34" charset="0"/>
              </a:rPr>
              <a:t>を侵徹する。その原理は、接触したメタルジェットの運動エネルギーで今度は装甲との相互作用面がユゴニオ弾性限界を超える超高圧状態となり、装甲材自体の機械的強度は無視され、ほぼ液体として振舞う中、ジェットが突き進むためである。これは、装甲侵徹技術として</a:t>
            </a:r>
            <a:r>
              <a:rPr lang="en-US" altLang="ja-JP" b="0" i="0" u="none" strike="noStrike" dirty="0">
                <a:solidFill>
                  <a:srgbClr val="0645AD"/>
                </a:solidFill>
                <a:effectLst/>
                <a:latin typeface="Arial" panose="020B0604020202020204" pitchFamily="34" charset="0"/>
                <a:hlinkClick r:id="rId8" tooltip="APFSDS"/>
              </a:rPr>
              <a:t>APFSDS</a:t>
            </a:r>
            <a:r>
              <a:rPr lang="ja-JP" altLang="en-US" b="0" i="0" dirty="0">
                <a:solidFill>
                  <a:srgbClr val="202122"/>
                </a:solidFill>
                <a:effectLst/>
                <a:latin typeface="Arial" panose="020B0604020202020204" pitchFamily="34" charset="0"/>
              </a:rPr>
              <a:t>登場以前の運動エネルギー弾とは異なった威力を示している。</a:t>
            </a:r>
            <a:endParaRPr lang="en-US" altLang="ja-JP" b="0" i="0" dirty="0">
              <a:solidFill>
                <a:srgbClr val="202122"/>
              </a:solidFill>
              <a:effectLst/>
              <a:latin typeface="Arial" panose="020B0604020202020204" pitchFamily="34" charset="0"/>
            </a:endParaRPr>
          </a:p>
          <a:p>
            <a:pPr algn="l"/>
            <a:endParaRPr lang="en-US" altLang="ja-JP" b="0" i="0" dirty="0">
              <a:solidFill>
                <a:srgbClr val="202122"/>
              </a:solidFill>
              <a:effectLst/>
              <a:latin typeface="Arial" panose="020B0604020202020204" pitchFamily="34" charset="0"/>
            </a:endParaRPr>
          </a:p>
          <a:p>
            <a:pPr algn="l"/>
            <a:r>
              <a:rPr lang="ja-JP" altLang="en-US" b="0" i="0" dirty="0">
                <a:solidFill>
                  <a:srgbClr val="252525"/>
                </a:solidFill>
                <a:effectLst/>
                <a:latin typeface="Noto Sans JP"/>
              </a:rPr>
              <a:t>爆発によって引き起こされる衝撃波である「</a:t>
            </a:r>
            <a:r>
              <a:rPr lang="ja-JP" altLang="en-US" b="1" i="0" dirty="0">
                <a:solidFill>
                  <a:srgbClr val="000000"/>
                </a:solidFill>
                <a:effectLst/>
                <a:latin typeface="Noto Sans JP"/>
              </a:rPr>
              <a:t>爆轟波</a:t>
            </a:r>
            <a:r>
              <a:rPr lang="ja-JP" altLang="en-US" b="0" i="0" dirty="0">
                <a:solidFill>
                  <a:srgbClr val="252525"/>
                </a:solidFill>
                <a:effectLst/>
                <a:latin typeface="Noto Sans JP"/>
              </a:rPr>
              <a:t>」はまず、漏斗内側に貼られていたライナー</a:t>
            </a:r>
            <a:r>
              <a:rPr lang="ja-JP" altLang="en-US" b="0" i="0" dirty="0">
                <a:solidFill>
                  <a:srgbClr val="666666"/>
                </a:solidFill>
                <a:effectLst/>
                <a:latin typeface="Noto Sans JP"/>
              </a:rPr>
              <a:t>（金属内張り）</a:t>
            </a:r>
            <a:r>
              <a:rPr lang="ja-JP" altLang="en-US" b="0" i="0" dirty="0">
                <a:solidFill>
                  <a:srgbClr val="252525"/>
                </a:solidFill>
                <a:effectLst/>
                <a:latin typeface="Noto Sans JP"/>
              </a:rPr>
              <a:t>をユゴニオ弾性限界によって崩壊させます。</a:t>
            </a:r>
          </a:p>
          <a:p>
            <a:pPr algn="l"/>
            <a:r>
              <a:rPr lang="ja-JP" altLang="en-US" b="0" i="0" dirty="0">
                <a:solidFill>
                  <a:srgbClr val="252525"/>
                </a:solidFill>
                <a:effectLst/>
                <a:latin typeface="Noto Sans JP"/>
              </a:rPr>
              <a:t>そして、液体のようになったライナー混じりの爆轟波は、モンロー効果によって前方に集中して吹き出します。</a:t>
            </a:r>
          </a:p>
          <a:p>
            <a:pPr algn="l"/>
            <a:r>
              <a:rPr lang="ja-JP" altLang="en-US" b="0" i="0" dirty="0">
                <a:solidFill>
                  <a:srgbClr val="252525"/>
                </a:solidFill>
                <a:effectLst/>
                <a:latin typeface="Noto Sans JP"/>
              </a:rPr>
              <a:t>この液体のような金属を含んだ衝撃波のビームを</a:t>
            </a:r>
            <a:r>
              <a:rPr lang="ja-JP" altLang="en-US" b="1" i="0" dirty="0">
                <a:solidFill>
                  <a:srgbClr val="252525"/>
                </a:solidFill>
                <a:effectLst/>
                <a:latin typeface="Noto Sans JP"/>
              </a:rPr>
              <a:t>メタルジェット</a:t>
            </a:r>
            <a:r>
              <a:rPr lang="ja-JP" altLang="en-US" b="0" i="0" dirty="0">
                <a:solidFill>
                  <a:srgbClr val="252525"/>
                </a:solidFill>
                <a:effectLst/>
                <a:latin typeface="Noto Sans JP"/>
              </a:rPr>
              <a:t>と呼びます。</a:t>
            </a:r>
          </a:p>
          <a:p>
            <a:pPr algn="l"/>
            <a:r>
              <a:rPr lang="ja-JP" altLang="en-US" b="0" i="0" dirty="0">
                <a:solidFill>
                  <a:srgbClr val="252525"/>
                </a:solidFill>
                <a:effectLst/>
                <a:latin typeface="Noto Sans JP"/>
              </a:rPr>
              <a:t>メタルジェットの速度は大体</a:t>
            </a:r>
            <a:r>
              <a:rPr lang="en-US" altLang="ja-JP" b="0" i="0" dirty="0">
                <a:solidFill>
                  <a:srgbClr val="252525"/>
                </a:solidFill>
                <a:effectLst/>
                <a:latin typeface="Noto Sans JP"/>
              </a:rPr>
              <a:t>7</a:t>
            </a:r>
            <a:r>
              <a:rPr lang="ja-JP" altLang="en-US" b="0" i="0" dirty="0">
                <a:solidFill>
                  <a:srgbClr val="252525"/>
                </a:solidFill>
                <a:effectLst/>
                <a:latin typeface="Noto Sans JP"/>
              </a:rPr>
              <a:t>～</a:t>
            </a:r>
            <a:r>
              <a:rPr lang="en-US" altLang="ja-JP" b="0" i="0" dirty="0">
                <a:solidFill>
                  <a:srgbClr val="252525"/>
                </a:solidFill>
                <a:effectLst/>
                <a:latin typeface="Noto Sans JP"/>
              </a:rPr>
              <a:t>8km/s</a:t>
            </a:r>
            <a:r>
              <a:rPr lang="ja-JP" altLang="en-US" b="0" i="0" dirty="0">
                <a:solidFill>
                  <a:srgbClr val="252525"/>
                </a:solidFill>
                <a:effectLst/>
                <a:latin typeface="Noto Sans JP"/>
              </a:rPr>
              <a:t>という猛烈な速度に達します。</a:t>
            </a:r>
          </a:p>
          <a:p>
            <a:pPr algn="l"/>
            <a:r>
              <a:rPr lang="ja-JP" altLang="en-US" b="0" i="0" dirty="0">
                <a:solidFill>
                  <a:srgbClr val="252525"/>
                </a:solidFill>
                <a:effectLst/>
                <a:latin typeface="Noto Sans JP"/>
              </a:rPr>
              <a:t>この猛烈な速度のメタルジェットが装甲表面に接触すると、今度はそれに押された</a:t>
            </a:r>
            <a:r>
              <a:rPr lang="ja-JP" altLang="en-US" b="1" i="0" dirty="0">
                <a:solidFill>
                  <a:srgbClr val="000000"/>
                </a:solidFill>
                <a:effectLst/>
                <a:latin typeface="Noto Sans JP"/>
              </a:rPr>
              <a:t>装甲表面がユゴニオ弾性限界に達し</a:t>
            </a:r>
            <a:r>
              <a:rPr lang="ja-JP" altLang="en-US" b="0" i="0" dirty="0">
                <a:solidFill>
                  <a:srgbClr val="252525"/>
                </a:solidFill>
                <a:effectLst/>
                <a:latin typeface="Noto Sans JP"/>
              </a:rPr>
              <a:t>、液体状になります。</a:t>
            </a:r>
          </a:p>
          <a:p>
            <a:pPr algn="l"/>
            <a:r>
              <a:rPr lang="ja-JP" altLang="en-US" b="0" i="0" dirty="0">
                <a:solidFill>
                  <a:srgbClr val="252525"/>
                </a:solidFill>
                <a:effectLst/>
                <a:latin typeface="Noto Sans JP"/>
              </a:rPr>
              <a:t>こうして装甲を液状化しながらメタルジェットは突き進み、ユゴニオ弾性限界を引き起こすのに十分な速度のメタルジェットを保ったまま装甲厚さを超えたら貫通というわけです。</a:t>
            </a:r>
            <a:endParaRPr lang="en-US" altLang="ja-JP" b="0" i="0" dirty="0">
              <a:solidFill>
                <a:srgbClr val="252525"/>
              </a:solidFill>
              <a:effectLst/>
              <a:latin typeface="Noto Sans JP"/>
            </a:endParaRPr>
          </a:p>
          <a:p>
            <a:pPr algn="l"/>
            <a:r>
              <a:rPr lang="ja-JP" altLang="en-US" b="0" i="0" dirty="0">
                <a:solidFill>
                  <a:srgbClr val="252525"/>
                </a:solidFill>
                <a:effectLst/>
                <a:latin typeface="Noto Sans JP"/>
              </a:rPr>
              <a:t>装甲を貫通したメタルジェットはその軸線上しか加害しないのですが、実際はその穴から残りの爆風やら破片やらが侵入してきますので、目標内部は酷い損害を受けることになります。</a:t>
            </a:r>
          </a:p>
          <a:p>
            <a:pPr algn="l"/>
            <a:r>
              <a:rPr lang="ja-JP" altLang="en-US" b="0" i="0" dirty="0">
                <a:solidFill>
                  <a:srgbClr val="252525"/>
                </a:solidFill>
                <a:effectLst/>
                <a:latin typeface="Noto Sans JP"/>
              </a:rPr>
              <a:t>あくまでも固体である装甲材料を運動量で押しのけながら貫徹を目指す徹甲弾とは大きく異なり、装甲を液状化しながら進む成形炸薬弾は装甲の強度を一時的に無視できるため、非常に高い貫通力を発揮するわけです。</a:t>
            </a:r>
          </a:p>
          <a:p>
            <a:pPr algn="l"/>
            <a:r>
              <a:rPr lang="ja-JP" altLang="en-US" b="0" i="0" dirty="0">
                <a:solidFill>
                  <a:srgbClr val="252525"/>
                </a:solidFill>
                <a:effectLst/>
                <a:latin typeface="Noto Sans JP"/>
              </a:rPr>
              <a:t>なお、よくある誤解として「高温のメタルジェットが装甲を溶かして穿孔する」という理解がありますが、すべてが極々短時間で推移する着弾時の世界においては、金属の加熱すら追いつきません。</a:t>
            </a:r>
          </a:p>
          <a:p>
            <a:pPr algn="l"/>
            <a:r>
              <a:rPr lang="ja-JP" altLang="en-US" b="0" i="0" dirty="0">
                <a:solidFill>
                  <a:srgbClr val="252525"/>
                </a:solidFill>
                <a:effectLst/>
                <a:latin typeface="Noto Sans JP"/>
              </a:rPr>
              <a:t>あくまでも装甲材料は固体金属のままであり、</a:t>
            </a:r>
            <a:r>
              <a:rPr lang="ja-JP" altLang="en-US" b="1" i="0" dirty="0">
                <a:solidFill>
                  <a:srgbClr val="000000"/>
                </a:solidFill>
                <a:effectLst/>
                <a:latin typeface="Noto Sans JP"/>
              </a:rPr>
              <a:t>超高圧により瞬間だけ液体の振る舞いをしている</a:t>
            </a:r>
            <a:r>
              <a:rPr lang="ja-JP" altLang="en-US" b="0" i="0" dirty="0">
                <a:solidFill>
                  <a:srgbClr val="252525"/>
                </a:solidFill>
                <a:effectLst/>
                <a:latin typeface="Noto Sans JP"/>
              </a:rPr>
              <a:t>というのが正しい理解となります。</a:t>
            </a:r>
          </a:p>
          <a:p>
            <a:pPr algn="l"/>
            <a:endParaRPr lang="en-US" altLang="ja-JP" b="0" i="0" dirty="0">
              <a:solidFill>
                <a:srgbClr val="252525"/>
              </a:solidFill>
              <a:effectLst/>
              <a:latin typeface="Noto Sans JP"/>
            </a:endParaRPr>
          </a:p>
          <a:p>
            <a:pPr algn="l"/>
            <a:r>
              <a:rPr lang="ja-JP" altLang="en-US" b="0" i="0" dirty="0">
                <a:solidFill>
                  <a:srgbClr val="333333"/>
                </a:solidFill>
                <a:effectLst/>
                <a:latin typeface="Lucida Grande"/>
              </a:rPr>
              <a:t>山形県真室川町釜渕の県道真室川鮭川線の旧道に架かる旧八敷代（はっしきだい）橋が７日、</a:t>
            </a:r>
            <a:r>
              <a:rPr lang="ja-JP" altLang="en-US" b="0" i="0" u="none" strike="noStrike" dirty="0">
                <a:solidFill>
                  <a:srgbClr val="CC4D1B"/>
                </a:solidFill>
                <a:effectLst/>
                <a:latin typeface="Lucida Grande"/>
                <a:hlinkClick r:id="rId9"/>
              </a:rPr>
              <a:t>特殊な爆破装置を使って撤去</a:t>
            </a:r>
            <a:r>
              <a:rPr lang="ja-JP" altLang="en-US" b="0" i="0" dirty="0">
                <a:solidFill>
                  <a:srgbClr val="333333"/>
                </a:solidFill>
                <a:effectLst/>
                <a:latin typeface="Lucida Grande"/>
              </a:rPr>
              <a:t>された。</a:t>
            </a:r>
            <a:br>
              <a:rPr lang="ja-JP" altLang="en-US" dirty="0"/>
            </a:br>
            <a:r>
              <a:rPr lang="ja-JP" altLang="en-US" b="0" i="0" dirty="0">
                <a:solidFill>
                  <a:srgbClr val="333333"/>
                </a:solidFill>
                <a:effectLst/>
                <a:latin typeface="Lucida Grande"/>
              </a:rPr>
              <a:t>長さ６０メートル、幅４．５メートルの鋼鉄製アーチ橋で１９５３年３月に完成。</a:t>
            </a:r>
            <a:br>
              <a:rPr lang="ja-JP" altLang="en-US" dirty="0"/>
            </a:br>
            <a:r>
              <a:rPr lang="ja-JP" altLang="en-US" b="0" i="0" dirty="0">
                <a:solidFill>
                  <a:srgbClr val="333333"/>
                </a:solidFill>
                <a:effectLst/>
                <a:latin typeface="Lucida Grande"/>
              </a:rPr>
              <a:t>昨年１１月まで半世紀以上使われたが、一瞬で八敷代川の川底に落下した。</a:t>
            </a:r>
            <a:endParaRPr lang="en-US" altLang="ja-JP" b="0" i="0" dirty="0">
              <a:solidFill>
                <a:srgbClr val="252525"/>
              </a:solidFill>
              <a:effectLst/>
              <a:latin typeface="Noto Sans JP"/>
            </a:endParaRPr>
          </a:p>
          <a:p>
            <a:pPr algn="l"/>
            <a:r>
              <a:rPr lang="en-US" altLang="ja-JP" b="0" i="0" dirty="0">
                <a:solidFill>
                  <a:srgbClr val="252525"/>
                </a:solidFill>
                <a:effectLst/>
                <a:latin typeface="Noto Sans JP"/>
              </a:rPr>
              <a:t>2011</a:t>
            </a:r>
            <a:r>
              <a:rPr lang="ja-JP" altLang="en-US" b="0" i="0" dirty="0">
                <a:solidFill>
                  <a:srgbClr val="252525"/>
                </a:solidFill>
                <a:effectLst/>
                <a:latin typeface="Noto Sans JP"/>
              </a:rPr>
              <a:t>年</a:t>
            </a:r>
            <a:r>
              <a:rPr lang="en-US" altLang="ja-JP" b="0" i="0" dirty="0">
                <a:solidFill>
                  <a:srgbClr val="252525"/>
                </a:solidFill>
                <a:effectLst/>
                <a:latin typeface="Noto Sans JP"/>
              </a:rPr>
              <a:t>2</a:t>
            </a:r>
            <a:r>
              <a:rPr lang="ja-JP" altLang="en-US" b="0" i="0" dirty="0">
                <a:solidFill>
                  <a:srgbClr val="252525"/>
                </a:solidFill>
                <a:effectLst/>
                <a:latin typeface="Noto Sans JP"/>
              </a:rPr>
              <a:t>月</a:t>
            </a:r>
            <a:r>
              <a:rPr lang="en-US" altLang="ja-JP" b="0" i="0" dirty="0">
                <a:solidFill>
                  <a:srgbClr val="252525"/>
                </a:solidFill>
                <a:effectLst/>
                <a:latin typeface="Noto Sans JP"/>
              </a:rPr>
              <a:t>7</a:t>
            </a:r>
            <a:r>
              <a:rPr lang="ja-JP" altLang="en-US" b="0" i="0" dirty="0">
                <a:solidFill>
                  <a:srgbClr val="252525"/>
                </a:solidFill>
                <a:effectLst/>
                <a:latin typeface="Noto Sans JP"/>
              </a:rPr>
              <a:t>日</a:t>
            </a:r>
            <a:endParaRPr lang="en-US" altLang="ja-JP" b="0" i="0" dirty="0">
              <a:solidFill>
                <a:srgbClr val="252525"/>
              </a:solidFill>
              <a:effectLst/>
              <a:latin typeface="Noto Sans JP"/>
            </a:endParaRPr>
          </a:p>
          <a:p>
            <a:pPr algn="l"/>
            <a:endParaRPr lang="en-US" altLang="ja-JP" b="0" i="0" dirty="0">
              <a:solidFill>
                <a:srgbClr val="252525"/>
              </a:solidFill>
              <a:effectLst/>
              <a:latin typeface="Noto Sans JP"/>
            </a:endParaRPr>
          </a:p>
          <a:p>
            <a:pPr algn="l"/>
            <a:endParaRPr lang="en-US" altLang="ja-JP" b="0" i="0" dirty="0">
              <a:solidFill>
                <a:srgbClr val="252525"/>
              </a:solidFill>
              <a:effectLst/>
              <a:latin typeface="Noto Sans JP"/>
            </a:endParaRPr>
          </a:p>
          <a:p>
            <a:pPr algn="l"/>
            <a:endParaRPr lang="ja-JP" altLang="en-US" b="0" i="0" dirty="0">
              <a:solidFill>
                <a:srgbClr val="252525"/>
              </a:solidFill>
              <a:effectLst/>
              <a:latin typeface="Noto Sans JP"/>
            </a:endParaRPr>
          </a:p>
          <a:p>
            <a:pPr algn="l"/>
            <a:endParaRPr lang="ja-JP" altLang="en-US" b="0" i="0" dirty="0">
              <a:solidFill>
                <a:srgbClr val="202122"/>
              </a:solidFill>
              <a:effectLs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dirty="0"/>
          </a:p>
        </p:txBody>
      </p:sp>
    </p:spTree>
    <p:extLst>
      <p:ext uri="{BB962C8B-B14F-4D97-AF65-F5344CB8AC3E}">
        <p14:creationId xmlns:p14="http://schemas.microsoft.com/office/powerpoint/2010/main" val="271677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2644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hizen-kabegami.com/sky/index.html" TargetMode="External"/><Relationship Id="rId5" Type="http://schemas.openxmlformats.org/officeDocument/2006/relationships/image" Target="../media/image9.jpg"/><Relationship Id="rId4" Type="http://schemas.openxmlformats.org/officeDocument/2006/relationships/hyperlink" Target="https://eco-land-kagoshima.com/kaitori/%E5%85%89%E5%AD%A6%E6%A9%9F%E5%99%A8%E8%B2%B7%E5%8F%96/%E5%A4%A9%E4%BD%93%E6%9C%9B%E9%81%A0%E9%8F%A1%E8%B2%B7%E5%8F%96/%E5%A4%A9%E4%BD%93%E6%9C%9B%E9%81%A0%E9%8F%A1%E3%81%AE%E8%B2%B7%E5%8F%96%E4%BE%9D%E9%A0%BC%E6%95%B0%E3%83%A9%E3%83%B3%E3%82%AD%E3%83%B3%E3%82%B0/" TargetMode="External"/><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8.jpeg"/><Relationship Id="rId3" Type="http://schemas.openxmlformats.org/officeDocument/2006/relationships/image" Target="../media/image22.jpg"/><Relationship Id="rId7" Type="http://schemas.openxmlformats.org/officeDocument/2006/relationships/hyperlink" Target="https://pixabay.com/ja/photos/%E3%82%AF%E3%83%AC%E3%83%BC%E3%82%BF%E3%83%BC-%E4%B8%89%E6%97%A5%E6%9C%88-%E6%9A%97%E3%81%84-1853110/" TargetMode="External"/><Relationship Id="rId12" Type="http://schemas.openxmlformats.org/officeDocument/2006/relationships/hyperlink" Target="https://publicdomainq.net/telescope-004562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27.jpeg"/><Relationship Id="rId5" Type="http://schemas.openxmlformats.org/officeDocument/2006/relationships/image" Target="../media/image24.jpg"/><Relationship Id="rId10" Type="http://schemas.openxmlformats.org/officeDocument/2006/relationships/hyperlink" Target="https://creativecommons.org/licenses/by/3.0/" TargetMode="External"/><Relationship Id="rId4" Type="http://schemas.openxmlformats.org/officeDocument/2006/relationships/image" Target="../media/image23.jpg"/><Relationship Id="rId9" Type="http://schemas.openxmlformats.org/officeDocument/2006/relationships/hyperlink" Target="http://hikuso.blog54.fc2.com/blog-date-20091222.html" TargetMode="External"/><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16510" y="158925"/>
            <a:ext cx="8001000" cy="838200"/>
          </a:xfrm>
        </p:spPr>
        <p:txBody>
          <a:bodyPr/>
          <a:lstStyle/>
          <a:p>
            <a:pPr eaLnBrk="1" hangingPunct="1"/>
            <a:r>
              <a:rPr lang="ja-JP" altLang="en-US" sz="3600" b="1" dirty="0">
                <a:ea typeface="ＭＳ Ｐゴシック" panose="020B0600070205080204" pitchFamily="50" charset="-128"/>
              </a:rPr>
              <a:t>　はやぶさ２　講演会</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294" y="48194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874612" y="458603"/>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51746" y="34361"/>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こうえんかい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pic>
        <p:nvPicPr>
          <p:cNvPr id="4" name="図 3">
            <a:extLst>
              <a:ext uri="{FF2B5EF4-FFF2-40B4-BE49-F238E27FC236}">
                <a16:creationId xmlns:a16="http://schemas.microsoft.com/office/drawing/2014/main" id="{E34AA2C2-09EA-496C-B29F-F33BB5007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838" y="957580"/>
            <a:ext cx="2543959" cy="5289068"/>
          </a:xfrm>
          <a:prstGeom prst="rect">
            <a:avLst/>
          </a:prstGeom>
        </p:spPr>
      </p:pic>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5" name="フッター プレースホルダー 4">
            <a:extLst>
              <a:ext uri="{FF2B5EF4-FFF2-40B4-BE49-F238E27FC236}">
                <a16:creationId xmlns:a16="http://schemas.microsoft.com/office/drawing/2014/main" id="{5672492D-3C2D-4B5D-8EC0-684DA30DA85A}"/>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6" y="2387415"/>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984680" y="5488144"/>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33" name="図 32" descr="屋内, テーブル, 座る, カップ が含まれている画像&#10;&#10;自動的に生成された説明">
            <a:extLst>
              <a:ext uri="{FF2B5EF4-FFF2-40B4-BE49-F238E27FC236}">
                <a16:creationId xmlns:a16="http://schemas.microsoft.com/office/drawing/2014/main" id="{CB648A6B-4BB5-9F4C-1DF0-46421A5F84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11" r="8985" b="7598"/>
          <a:stretch/>
        </p:blipFill>
        <p:spPr>
          <a:xfrm>
            <a:off x="4232965" y="250302"/>
            <a:ext cx="1633377" cy="1837500"/>
          </a:xfrm>
          <a:prstGeom prst="rect">
            <a:avLst/>
          </a:prstGeom>
        </p:spPr>
      </p:pic>
      <p:sp>
        <p:nvSpPr>
          <p:cNvPr id="35" name="Text Box 5">
            <a:extLst>
              <a:ext uri="{FF2B5EF4-FFF2-40B4-BE49-F238E27FC236}">
                <a16:creationId xmlns:a16="http://schemas.microsoft.com/office/drawing/2014/main" id="{D37F96B8-C6B9-A572-4079-36BFAEF12A56}"/>
              </a:ext>
            </a:extLst>
          </p:cNvPr>
          <p:cNvSpPr txBox="1">
            <a:spLocks noChangeArrowheads="1"/>
          </p:cNvSpPr>
          <p:nvPr/>
        </p:nvSpPr>
        <p:spPr bwMode="auto">
          <a:xfrm>
            <a:off x="133805" y="830870"/>
            <a:ext cx="3987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しょうわくせい　りゅうぐう　に穴をあけた衝突装置について</a:t>
            </a:r>
            <a:endParaRPr lang="en-US" altLang="ja-JP" b="1" dirty="0">
              <a:latin typeface="游ゴシック" panose="020B0400000000000000" pitchFamily="50" charset="-128"/>
            </a:endParaRPr>
          </a:p>
        </p:txBody>
      </p:sp>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90393" y="183696"/>
            <a:ext cx="9151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a:t>
            </a:r>
            <a:r>
              <a:rPr lang="ja-JP" altLang="en-US" kern="0" dirty="0">
                <a:ea typeface="ＭＳ Ｐゴシック" panose="020B0600070205080204" pitchFamily="50" charset="-128"/>
              </a:rPr>
              <a:t>（搭載型小型衝突装置）</a:t>
            </a:r>
            <a:r>
              <a:rPr lang="en-US" altLang="ja-JP" sz="3200" b="1" kern="0" dirty="0">
                <a:ea typeface="ＭＳ Ｐゴシック" panose="020B0600070205080204" pitchFamily="50" charset="-128"/>
              </a:rPr>
              <a:t>SCI</a:t>
            </a:r>
            <a:r>
              <a:rPr lang="ja-JP" altLang="en-US" sz="3200" b="1" kern="0" dirty="0">
                <a:ea typeface="ＭＳ Ｐゴシック" panose="020B0600070205080204" pitchFamily="50" charset="-128"/>
              </a:rPr>
              <a:t>　</a:t>
            </a:r>
            <a:r>
              <a:rPr lang="en-US" altLang="ja-JP" sz="2400" b="1" i="0" dirty="0">
                <a:solidFill>
                  <a:srgbClr val="0070C0"/>
                </a:solidFill>
                <a:effectLst/>
                <a:latin typeface="ヒラギノ角ゴ Pro W3"/>
              </a:rPr>
              <a:t>S</a:t>
            </a:r>
            <a:r>
              <a:rPr lang="en-US" altLang="ja-JP" sz="2000" b="0" i="0" dirty="0">
                <a:solidFill>
                  <a:srgbClr val="000000"/>
                </a:solidFill>
                <a:effectLst/>
                <a:latin typeface="ヒラギノ角ゴ Pro W3"/>
              </a:rPr>
              <a:t>mall </a:t>
            </a:r>
            <a:r>
              <a:rPr lang="en-US" altLang="ja-JP" sz="2400" b="1" i="0" dirty="0">
                <a:solidFill>
                  <a:srgbClr val="0070C0"/>
                </a:solidFill>
                <a:effectLst/>
                <a:latin typeface="ヒラギノ角ゴ Pro W3"/>
              </a:rPr>
              <a:t>C</a:t>
            </a:r>
            <a:r>
              <a:rPr lang="en-US" altLang="ja-JP" sz="2000" b="0" i="0" dirty="0">
                <a:solidFill>
                  <a:srgbClr val="000000"/>
                </a:solidFill>
                <a:effectLst/>
                <a:latin typeface="ヒラギノ角ゴ Pro W3"/>
              </a:rPr>
              <a:t>arry-on </a:t>
            </a:r>
            <a:r>
              <a:rPr lang="en-US" altLang="ja-JP" sz="2400" b="0" i="0" dirty="0">
                <a:solidFill>
                  <a:srgbClr val="0070C0"/>
                </a:solidFill>
                <a:effectLst/>
                <a:latin typeface="ヒラギノ角ゴ Pro W3"/>
              </a:rPr>
              <a:t>I</a:t>
            </a:r>
            <a:r>
              <a:rPr lang="en-US" altLang="ja-JP" sz="2000" b="0" i="0" dirty="0">
                <a:solidFill>
                  <a:srgbClr val="000000"/>
                </a:solidFill>
                <a:effectLst/>
                <a:latin typeface="ヒラギノ角ゴ Pro W3"/>
              </a:rPr>
              <a:t>mpactor</a:t>
            </a:r>
            <a:endParaRPr lang="ja-JP" altLang="en-US" sz="2000" b="0" i="0" dirty="0">
              <a:solidFill>
                <a:srgbClr val="333333"/>
              </a:solidFill>
              <a:effectLst/>
              <a:latin typeface="-apple-system"/>
            </a:endParaRPr>
          </a:p>
        </p:txBody>
      </p:sp>
      <p:pic>
        <p:nvPicPr>
          <p:cNvPr id="9" name="図 8" descr="ダイアグラム, 設計図, 概略図&#10;&#10;自動的に生成された説明">
            <a:extLst>
              <a:ext uri="{FF2B5EF4-FFF2-40B4-BE49-F238E27FC236}">
                <a16:creationId xmlns:a16="http://schemas.microsoft.com/office/drawing/2014/main" id="{6D823E87-C467-7C37-6DB8-EE2793BB1F3B}"/>
              </a:ext>
            </a:extLst>
          </p:cNvPr>
          <p:cNvPicPr>
            <a:picLocks noChangeAspect="1"/>
          </p:cNvPicPr>
          <p:nvPr/>
        </p:nvPicPr>
        <p:blipFill rotWithShape="1">
          <a:blip r:embed="rId3">
            <a:extLst>
              <a:ext uri="{28A0092B-C50C-407E-A947-70E740481C1C}">
                <a14:useLocalDpi xmlns:a14="http://schemas.microsoft.com/office/drawing/2010/main" val="0"/>
              </a:ext>
            </a:extLst>
          </a:blip>
          <a:srcRect l="5773" r="5594"/>
          <a:stretch/>
        </p:blipFill>
        <p:spPr>
          <a:xfrm>
            <a:off x="123184" y="876838"/>
            <a:ext cx="5347574" cy="5533675"/>
          </a:xfrm>
          <a:prstGeom prst="rect">
            <a:avLst/>
          </a:prstGeom>
        </p:spPr>
      </p:pic>
      <p:sp>
        <p:nvSpPr>
          <p:cNvPr id="10" name="Text Box 5">
            <a:extLst>
              <a:ext uri="{FF2B5EF4-FFF2-40B4-BE49-F238E27FC236}">
                <a16:creationId xmlns:a16="http://schemas.microsoft.com/office/drawing/2014/main" id="{C54CBA6C-34A2-E959-6A63-02270E7E7DD2}"/>
              </a:ext>
            </a:extLst>
          </p:cNvPr>
          <p:cNvSpPr txBox="1">
            <a:spLocks noChangeArrowheads="1"/>
          </p:cNvSpPr>
          <p:nvPr/>
        </p:nvSpPr>
        <p:spPr bwMode="auto">
          <a:xfrm>
            <a:off x="5292008" y="764848"/>
            <a:ext cx="325218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１</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衝突装置がある場所</a:t>
            </a:r>
            <a:endParaRPr lang="en-US" altLang="ja-JP" sz="2000" b="1" dirty="0">
              <a:latin typeface="游ゴシック" panose="020B0400000000000000" pitchFamily="50" charset="-128"/>
            </a:endParaRPr>
          </a:p>
          <a:p>
            <a:pPr marL="180975" eaLnBrk="1" hangingPunct="1">
              <a:spcBef>
                <a:spcPct val="50000"/>
              </a:spcBef>
            </a:pPr>
            <a:r>
              <a:rPr lang="ja-JP" altLang="en-US" sz="1800" b="1" dirty="0">
                <a:latin typeface="游ゴシック" panose="020B0400000000000000" pitchFamily="50" charset="-128"/>
              </a:rPr>
              <a:t>アンテナの下部にスプリング（ばね）のようなもので接続</a:t>
            </a:r>
            <a:endParaRPr lang="en-US" altLang="ja-JP" sz="1800" b="1" dirty="0">
              <a:latin typeface="游ゴシック" panose="020B0400000000000000" pitchFamily="50" charset="-128"/>
            </a:endParaRPr>
          </a:p>
        </p:txBody>
      </p:sp>
      <p:sp>
        <p:nvSpPr>
          <p:cNvPr id="12" name="Text Box 5">
            <a:extLst>
              <a:ext uri="{FF2B5EF4-FFF2-40B4-BE49-F238E27FC236}">
                <a16:creationId xmlns:a16="http://schemas.microsoft.com/office/drawing/2014/main" id="{2B9D7CE0-7DBB-CD09-C74B-5D441F648AB9}"/>
              </a:ext>
            </a:extLst>
          </p:cNvPr>
          <p:cNvSpPr txBox="1">
            <a:spLocks noChangeArrowheads="1"/>
          </p:cNvSpPr>
          <p:nvPr/>
        </p:nvSpPr>
        <p:spPr bwMode="auto">
          <a:xfrm>
            <a:off x="5347574" y="2006790"/>
            <a:ext cx="325218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２．衝突装置の分離方法</a:t>
            </a:r>
            <a:endParaRPr lang="en-US" altLang="ja-JP" sz="2000" b="1" dirty="0">
              <a:latin typeface="游ゴシック" panose="020B0400000000000000" pitchFamily="50" charset="-128"/>
            </a:endParaRPr>
          </a:p>
          <a:p>
            <a:pPr marL="266700" eaLnBrk="1" hangingPunct="1">
              <a:spcBef>
                <a:spcPct val="50000"/>
              </a:spcBef>
            </a:pPr>
            <a:r>
              <a:rPr lang="ja-JP" altLang="en-US" sz="1800" b="1" dirty="0">
                <a:latin typeface="游ゴシック" panose="020B0400000000000000" pitchFamily="50" charset="-128"/>
              </a:rPr>
              <a:t>小さな火薬でスプリングを動かして外す</a:t>
            </a:r>
            <a:endParaRPr lang="en-US" altLang="ja-JP" b="1" dirty="0">
              <a:latin typeface="游ゴシック" panose="020B0400000000000000" pitchFamily="50" charset="-128"/>
            </a:endParaRPr>
          </a:p>
        </p:txBody>
      </p:sp>
      <p:pic>
        <p:nvPicPr>
          <p:cNvPr id="17" name="図 16" descr="屋内, テーブル, 座る, カップ が含まれている画像&#10;&#10;自動的に生成された説明">
            <a:extLst>
              <a:ext uri="{FF2B5EF4-FFF2-40B4-BE49-F238E27FC236}">
                <a16:creationId xmlns:a16="http://schemas.microsoft.com/office/drawing/2014/main" id="{3B462026-0C8A-4B84-361B-90479ECFA556}"/>
              </a:ext>
            </a:extLst>
          </p:cNvPr>
          <p:cNvPicPr>
            <a:picLocks noChangeAspect="1"/>
          </p:cNvPicPr>
          <p:nvPr/>
        </p:nvPicPr>
        <p:blipFill rotWithShape="1">
          <a:blip r:embed="rId4">
            <a:extLst>
              <a:ext uri="{28A0092B-C50C-407E-A947-70E740481C1C}">
                <a14:useLocalDpi xmlns:a14="http://schemas.microsoft.com/office/drawing/2010/main" val="0"/>
              </a:ext>
            </a:extLst>
          </a:blip>
          <a:srcRect l="11311" r="8985" b="7598"/>
          <a:stretch/>
        </p:blipFill>
        <p:spPr>
          <a:xfrm>
            <a:off x="5763046" y="3351195"/>
            <a:ext cx="2869267" cy="3227840"/>
          </a:xfrm>
          <a:prstGeom prst="rect">
            <a:avLst/>
          </a:prstGeom>
        </p:spPr>
      </p:pic>
      <p:sp>
        <p:nvSpPr>
          <p:cNvPr id="2" name="四角形: 角を丸くする 1">
            <a:extLst>
              <a:ext uri="{FF2B5EF4-FFF2-40B4-BE49-F238E27FC236}">
                <a16:creationId xmlns:a16="http://schemas.microsoft.com/office/drawing/2014/main" id="{7BD2E41B-5DB7-1B92-D37D-3F56D3CAC732}"/>
              </a:ext>
            </a:extLst>
          </p:cNvPr>
          <p:cNvSpPr/>
          <p:nvPr/>
        </p:nvSpPr>
        <p:spPr>
          <a:xfrm>
            <a:off x="5639862" y="3099397"/>
            <a:ext cx="3252186" cy="372375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C8DF28AF-9F1A-A0DA-AF65-91F90B39A1C7}"/>
              </a:ext>
            </a:extLst>
          </p:cNvPr>
          <p:cNvSpPr/>
          <p:nvPr/>
        </p:nvSpPr>
        <p:spPr>
          <a:xfrm>
            <a:off x="4287969" y="3699003"/>
            <a:ext cx="775574" cy="72000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273EAAB2-310A-0965-EF61-5A69AA8F7ADB}"/>
              </a:ext>
            </a:extLst>
          </p:cNvPr>
          <p:cNvSpPr/>
          <p:nvPr/>
        </p:nvSpPr>
        <p:spPr>
          <a:xfrm>
            <a:off x="5083003" y="3780275"/>
            <a:ext cx="900010" cy="681573"/>
          </a:xfrm>
          <a:prstGeom prst="rightArrow">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2">
            <a:extLst>
              <a:ext uri="{FF2B5EF4-FFF2-40B4-BE49-F238E27FC236}">
                <a16:creationId xmlns:a16="http://schemas.microsoft.com/office/drawing/2014/main" id="{A2C8044A-5B6F-EBFB-4EED-85744AC9AF1E}"/>
              </a:ext>
            </a:extLst>
          </p:cNvPr>
          <p:cNvSpPr>
            <a:spLocks noChangeArrowheads="1"/>
          </p:cNvSpPr>
          <p:nvPr/>
        </p:nvSpPr>
        <p:spPr bwMode="gray">
          <a:xfrm>
            <a:off x="123184" y="47066"/>
            <a:ext cx="56398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しょうとつ　　そうち　　　とうだい　がた　こがた　　しょうとつ　そうち　　　　</a:t>
            </a:r>
          </a:p>
        </p:txBody>
      </p:sp>
    </p:spTree>
    <p:extLst>
      <p:ext uri="{BB962C8B-B14F-4D97-AF65-F5344CB8AC3E}">
        <p14:creationId xmlns:p14="http://schemas.microsoft.com/office/powerpoint/2010/main" val="30919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7299" y="116263"/>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衝突装置とはやぶさ２の動き</a:t>
            </a:r>
          </a:p>
        </p:txBody>
      </p:sp>
      <p:pic>
        <p:nvPicPr>
          <p:cNvPr id="9" name="図 8" descr="ダイアグラム&#10;&#10;自動的に生成された説明">
            <a:extLst>
              <a:ext uri="{FF2B5EF4-FFF2-40B4-BE49-F238E27FC236}">
                <a16:creationId xmlns:a16="http://schemas.microsoft.com/office/drawing/2014/main" id="{80FA3046-D0E5-D881-70B3-C60F8D615155}"/>
              </a:ext>
            </a:extLst>
          </p:cNvPr>
          <p:cNvPicPr>
            <a:picLocks noChangeAspect="1"/>
          </p:cNvPicPr>
          <p:nvPr/>
        </p:nvPicPr>
        <p:blipFill rotWithShape="1">
          <a:blip r:embed="rId3">
            <a:extLst>
              <a:ext uri="{28A0092B-C50C-407E-A947-70E740481C1C}">
                <a14:useLocalDpi xmlns:a14="http://schemas.microsoft.com/office/drawing/2010/main" val="0"/>
              </a:ext>
            </a:extLst>
          </a:blip>
          <a:srcRect l="8644"/>
          <a:stretch/>
        </p:blipFill>
        <p:spPr>
          <a:xfrm>
            <a:off x="318682" y="776962"/>
            <a:ext cx="3486390" cy="4595886"/>
          </a:xfrm>
          <a:prstGeom prst="rect">
            <a:avLst/>
          </a:prstGeom>
        </p:spPr>
      </p:pic>
      <p:sp>
        <p:nvSpPr>
          <p:cNvPr id="29" name="矢印: 下 28">
            <a:extLst>
              <a:ext uri="{FF2B5EF4-FFF2-40B4-BE49-F238E27FC236}">
                <a16:creationId xmlns:a16="http://schemas.microsoft.com/office/drawing/2014/main" id="{FCC07834-BF1B-C330-3A7E-6FC53977FF8F}"/>
              </a:ext>
            </a:extLst>
          </p:cNvPr>
          <p:cNvSpPr/>
          <p:nvPr/>
        </p:nvSpPr>
        <p:spPr>
          <a:xfrm rot="10800000">
            <a:off x="3265066" y="1255120"/>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FA37A8F0-8BF0-1BF0-1ED2-7FF5F6E7D120}"/>
              </a:ext>
            </a:extLst>
          </p:cNvPr>
          <p:cNvGrpSpPr/>
          <p:nvPr/>
        </p:nvGrpSpPr>
        <p:grpSpPr>
          <a:xfrm>
            <a:off x="4087717" y="3096949"/>
            <a:ext cx="3333109" cy="642139"/>
            <a:chOff x="4028915" y="3133954"/>
            <a:chExt cx="3333109" cy="642139"/>
          </a:xfrm>
        </p:grpSpPr>
        <p:sp>
          <p:nvSpPr>
            <p:cNvPr id="19" name="Text Box 5">
              <a:extLst>
                <a:ext uri="{FF2B5EF4-FFF2-40B4-BE49-F238E27FC236}">
                  <a16:creationId xmlns:a16="http://schemas.microsoft.com/office/drawing/2014/main" id="{9FD42A2B-D39D-A3EF-13A8-5096C21508E3}"/>
                </a:ext>
              </a:extLst>
            </p:cNvPr>
            <p:cNvSpPr txBox="1">
              <a:spLocks noChangeArrowheads="1"/>
            </p:cNvSpPr>
            <p:nvPr/>
          </p:nvSpPr>
          <p:spPr bwMode="auto">
            <a:xfrm>
              <a:off x="4028915" y="3440104"/>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５．安全な場所へ避難</a:t>
              </a:r>
              <a:endParaRPr lang="en-US" altLang="ja-JP" sz="1600" b="1" dirty="0">
                <a:latin typeface="游ゴシック" panose="020B0400000000000000" pitchFamily="50" charset="-128"/>
              </a:endParaRPr>
            </a:p>
          </p:txBody>
        </p:sp>
        <p:sp>
          <p:nvSpPr>
            <p:cNvPr id="30" name="矢印: 下 29">
              <a:extLst>
                <a:ext uri="{FF2B5EF4-FFF2-40B4-BE49-F238E27FC236}">
                  <a16:creationId xmlns:a16="http://schemas.microsoft.com/office/drawing/2014/main" id="{826D2B4D-22BC-98CC-03EE-D2F243CBFD32}"/>
                </a:ext>
              </a:extLst>
            </p:cNvPr>
            <p:cNvSpPr/>
            <p:nvPr/>
          </p:nvSpPr>
          <p:spPr>
            <a:xfrm>
              <a:off x="5470466" y="313395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FB306537-ABFE-7443-F7DF-9B4563D961C2}"/>
              </a:ext>
            </a:extLst>
          </p:cNvPr>
          <p:cNvGrpSpPr/>
          <p:nvPr/>
        </p:nvGrpSpPr>
        <p:grpSpPr>
          <a:xfrm>
            <a:off x="2147109" y="1198489"/>
            <a:ext cx="5253124" cy="1038026"/>
            <a:chOff x="2138854" y="1195879"/>
            <a:chExt cx="5253124" cy="1038026"/>
          </a:xfrm>
        </p:grpSpPr>
        <p:sp>
          <p:nvSpPr>
            <p:cNvPr id="4" name="矢印: 下 3">
              <a:extLst>
                <a:ext uri="{FF2B5EF4-FFF2-40B4-BE49-F238E27FC236}">
                  <a16:creationId xmlns:a16="http://schemas.microsoft.com/office/drawing/2014/main" id="{28EE8C9B-B665-D969-00E6-4E3D30A388EE}"/>
                </a:ext>
              </a:extLst>
            </p:cNvPr>
            <p:cNvSpPr/>
            <p:nvPr/>
          </p:nvSpPr>
          <p:spPr>
            <a:xfrm>
              <a:off x="5500422" y="1195879"/>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93783F67-A705-2380-6FC6-7EBB254F9B64}"/>
                </a:ext>
              </a:extLst>
            </p:cNvPr>
            <p:cNvSpPr txBox="1">
              <a:spLocks noChangeArrowheads="1"/>
            </p:cNvSpPr>
            <p:nvPr/>
          </p:nvSpPr>
          <p:spPr bwMode="auto">
            <a:xfrm>
              <a:off x="4058869" y="1483833"/>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２．カメラ分離のため、ゆっくりと移動</a:t>
              </a:r>
              <a:endParaRPr lang="en-US" altLang="ja-JP" sz="1600" b="1" dirty="0">
                <a:latin typeface="游ゴシック" panose="020B0400000000000000" pitchFamily="50" charset="-128"/>
              </a:endParaRPr>
            </a:p>
          </p:txBody>
        </p:sp>
        <p:sp>
          <p:nvSpPr>
            <p:cNvPr id="25" name="矢印: 下 24">
              <a:extLst>
                <a:ext uri="{FF2B5EF4-FFF2-40B4-BE49-F238E27FC236}">
                  <a16:creationId xmlns:a16="http://schemas.microsoft.com/office/drawing/2014/main" id="{CE54B26D-9AC2-ABC3-1D14-EA0E3E3E1CE8}"/>
                </a:ext>
              </a:extLst>
            </p:cNvPr>
            <p:cNvSpPr/>
            <p:nvPr/>
          </p:nvSpPr>
          <p:spPr>
            <a:xfrm rot="19117437">
              <a:off x="2138854" y="167996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EE2B1D66-6C12-9818-DB5E-8839FFD266D5}"/>
              </a:ext>
            </a:extLst>
          </p:cNvPr>
          <p:cNvGrpSpPr/>
          <p:nvPr/>
        </p:nvGrpSpPr>
        <p:grpSpPr>
          <a:xfrm>
            <a:off x="1953385" y="1812089"/>
            <a:ext cx="5446848" cy="1517885"/>
            <a:chOff x="1925709" y="1825621"/>
            <a:chExt cx="5446848" cy="1517885"/>
          </a:xfrm>
        </p:grpSpPr>
        <p:sp>
          <p:nvSpPr>
            <p:cNvPr id="16" name="Text Box 5">
              <a:extLst>
                <a:ext uri="{FF2B5EF4-FFF2-40B4-BE49-F238E27FC236}">
                  <a16:creationId xmlns:a16="http://schemas.microsoft.com/office/drawing/2014/main" id="{18613FB5-2FB4-E0DD-3A26-DAFBA949179D}"/>
                </a:ext>
              </a:extLst>
            </p:cNvPr>
            <p:cNvSpPr txBox="1">
              <a:spLocks noChangeArrowheads="1"/>
            </p:cNvSpPr>
            <p:nvPr/>
          </p:nvSpPr>
          <p:spPr bwMode="auto">
            <a:xfrm>
              <a:off x="4039448" y="2112811"/>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３．カメラを分離</a:t>
              </a:r>
              <a:endParaRPr lang="en-US" altLang="ja-JP" sz="1600" b="1" dirty="0">
                <a:latin typeface="游ゴシック" panose="020B0400000000000000" pitchFamily="50" charset="-128"/>
              </a:endParaRPr>
            </a:p>
          </p:txBody>
        </p:sp>
        <p:sp>
          <p:nvSpPr>
            <p:cNvPr id="26" name="矢印: 下 25">
              <a:extLst>
                <a:ext uri="{FF2B5EF4-FFF2-40B4-BE49-F238E27FC236}">
                  <a16:creationId xmlns:a16="http://schemas.microsoft.com/office/drawing/2014/main" id="{AC2A4930-37C8-2E63-20B4-D3F8AE4DBCCE}"/>
                </a:ext>
              </a:extLst>
            </p:cNvPr>
            <p:cNvSpPr/>
            <p:nvPr/>
          </p:nvSpPr>
          <p:spPr>
            <a:xfrm rot="4618281">
              <a:off x="1932677" y="2796532"/>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56A615A4-10C3-9DA2-C6ED-11269AFFD1BF}"/>
                </a:ext>
              </a:extLst>
            </p:cNvPr>
            <p:cNvSpPr/>
            <p:nvPr/>
          </p:nvSpPr>
          <p:spPr>
            <a:xfrm>
              <a:off x="5480999" y="1825621"/>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F0AD04FD-04DC-02E5-C2B5-F49DD2873012}"/>
              </a:ext>
            </a:extLst>
          </p:cNvPr>
          <p:cNvGrpSpPr/>
          <p:nvPr/>
        </p:nvGrpSpPr>
        <p:grpSpPr>
          <a:xfrm>
            <a:off x="797221" y="2963363"/>
            <a:ext cx="6641640" cy="1376176"/>
            <a:chOff x="768827" y="2961940"/>
            <a:chExt cx="6641640" cy="1376176"/>
          </a:xfrm>
        </p:grpSpPr>
        <p:sp>
          <p:nvSpPr>
            <p:cNvPr id="20" name="Text Box 5">
              <a:extLst>
                <a:ext uri="{FF2B5EF4-FFF2-40B4-BE49-F238E27FC236}">
                  <a16:creationId xmlns:a16="http://schemas.microsoft.com/office/drawing/2014/main" id="{1F3122EF-3E4A-2C6C-C233-DA09A8266E57}"/>
                </a:ext>
              </a:extLst>
            </p:cNvPr>
            <p:cNvSpPr txBox="1">
              <a:spLocks noChangeArrowheads="1"/>
            </p:cNvSpPr>
            <p:nvPr/>
          </p:nvSpPr>
          <p:spPr bwMode="auto">
            <a:xfrm>
              <a:off x="4077358" y="4002127"/>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６．衝突体の発射</a:t>
              </a:r>
              <a:endParaRPr lang="en-US" altLang="ja-JP" sz="1600" b="1" dirty="0">
                <a:latin typeface="游ゴシック" panose="020B0400000000000000" pitchFamily="50" charset="-128"/>
              </a:endParaRPr>
            </a:p>
          </p:txBody>
        </p:sp>
        <p:sp>
          <p:nvSpPr>
            <p:cNvPr id="27" name="矢印: 下 26">
              <a:extLst>
                <a:ext uri="{FF2B5EF4-FFF2-40B4-BE49-F238E27FC236}">
                  <a16:creationId xmlns:a16="http://schemas.microsoft.com/office/drawing/2014/main" id="{A9B2FDA0-D2B2-F76B-6AC6-B4ED2760CF3E}"/>
                </a:ext>
              </a:extLst>
            </p:cNvPr>
            <p:cNvSpPr/>
            <p:nvPr/>
          </p:nvSpPr>
          <p:spPr>
            <a:xfrm>
              <a:off x="768827" y="2961940"/>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下 32">
              <a:extLst>
                <a:ext uri="{FF2B5EF4-FFF2-40B4-BE49-F238E27FC236}">
                  <a16:creationId xmlns:a16="http://schemas.microsoft.com/office/drawing/2014/main" id="{52182B36-48B4-3A47-523C-2460F656C753}"/>
                </a:ext>
              </a:extLst>
            </p:cNvPr>
            <p:cNvSpPr/>
            <p:nvPr/>
          </p:nvSpPr>
          <p:spPr>
            <a:xfrm>
              <a:off x="5470466" y="3790066"/>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76B0F3F1-2774-FD48-739B-5EDC66E91433}"/>
              </a:ext>
            </a:extLst>
          </p:cNvPr>
          <p:cNvGrpSpPr/>
          <p:nvPr/>
        </p:nvGrpSpPr>
        <p:grpSpPr>
          <a:xfrm>
            <a:off x="4038344" y="4394847"/>
            <a:ext cx="3333109" cy="653053"/>
            <a:chOff x="4028915" y="4435982"/>
            <a:chExt cx="3333109" cy="653053"/>
          </a:xfrm>
        </p:grpSpPr>
        <p:sp>
          <p:nvSpPr>
            <p:cNvPr id="21" name="Text Box 5">
              <a:extLst>
                <a:ext uri="{FF2B5EF4-FFF2-40B4-BE49-F238E27FC236}">
                  <a16:creationId xmlns:a16="http://schemas.microsoft.com/office/drawing/2014/main" id="{B9257967-D449-0C48-7684-7C3F50979053}"/>
                </a:ext>
              </a:extLst>
            </p:cNvPr>
            <p:cNvSpPr txBox="1">
              <a:spLocks noChangeArrowheads="1"/>
            </p:cNvSpPr>
            <p:nvPr/>
          </p:nvSpPr>
          <p:spPr bwMode="auto">
            <a:xfrm>
              <a:off x="4028915" y="4753046"/>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７．高度２０ｋｍへ移動</a:t>
              </a:r>
              <a:endParaRPr lang="en-US" altLang="ja-JP" sz="1600" b="1" dirty="0">
                <a:latin typeface="游ゴシック" panose="020B0400000000000000" pitchFamily="50" charset="-128"/>
              </a:endParaRPr>
            </a:p>
          </p:txBody>
        </p:sp>
        <p:sp>
          <p:nvSpPr>
            <p:cNvPr id="43" name="矢印: 下 42">
              <a:extLst>
                <a:ext uri="{FF2B5EF4-FFF2-40B4-BE49-F238E27FC236}">
                  <a16:creationId xmlns:a16="http://schemas.microsoft.com/office/drawing/2014/main" id="{B7E8EEB1-0D0A-3A92-4E80-4F31AC893DB9}"/>
                </a:ext>
              </a:extLst>
            </p:cNvPr>
            <p:cNvSpPr/>
            <p:nvPr/>
          </p:nvSpPr>
          <p:spPr>
            <a:xfrm>
              <a:off x="5480999" y="4435982"/>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FFAF2A53-CE6B-C8A9-164A-86230200DC75}"/>
              </a:ext>
            </a:extLst>
          </p:cNvPr>
          <p:cNvGrpSpPr/>
          <p:nvPr/>
        </p:nvGrpSpPr>
        <p:grpSpPr>
          <a:xfrm>
            <a:off x="767963" y="724789"/>
            <a:ext cx="8297919" cy="1261824"/>
            <a:chOff x="729754" y="838391"/>
            <a:chExt cx="8297919" cy="1261824"/>
          </a:xfrm>
        </p:grpSpPr>
        <p:grpSp>
          <p:nvGrpSpPr>
            <p:cNvPr id="37" name="グループ化 36">
              <a:extLst>
                <a:ext uri="{FF2B5EF4-FFF2-40B4-BE49-F238E27FC236}">
                  <a16:creationId xmlns:a16="http://schemas.microsoft.com/office/drawing/2014/main" id="{4A7BA4B6-90C8-1445-95D4-E5066C2A101E}"/>
                </a:ext>
              </a:extLst>
            </p:cNvPr>
            <p:cNvGrpSpPr/>
            <p:nvPr/>
          </p:nvGrpSpPr>
          <p:grpSpPr>
            <a:xfrm>
              <a:off x="729754" y="839628"/>
              <a:ext cx="6632270" cy="1260587"/>
              <a:chOff x="768827" y="826498"/>
              <a:chExt cx="6632270" cy="1260587"/>
            </a:xfrm>
          </p:grpSpPr>
          <p:sp>
            <p:nvSpPr>
              <p:cNvPr id="14" name="Text Box 5">
                <a:extLst>
                  <a:ext uri="{FF2B5EF4-FFF2-40B4-BE49-F238E27FC236}">
                    <a16:creationId xmlns:a16="http://schemas.microsoft.com/office/drawing/2014/main" id="{911B3F17-5035-4CF0-D830-D1DE57889F52}"/>
                  </a:ext>
                </a:extLst>
              </p:cNvPr>
              <p:cNvSpPr txBox="1">
                <a:spLocks noChangeArrowheads="1"/>
              </p:cNvSpPr>
              <p:nvPr/>
            </p:nvSpPr>
            <p:spPr bwMode="auto">
              <a:xfrm>
                <a:off x="4067988" y="826498"/>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１．はやぶさ２から衝突装置を分離</a:t>
                </a:r>
                <a:endParaRPr lang="en-US" altLang="ja-JP" sz="1600" b="1" dirty="0">
                  <a:latin typeface="游ゴシック" panose="020B0400000000000000" pitchFamily="50" charset="-128"/>
                </a:endParaRPr>
              </a:p>
            </p:txBody>
          </p:sp>
          <p:sp>
            <p:nvSpPr>
              <p:cNvPr id="24" name="矢印: 下 23">
                <a:extLst>
                  <a:ext uri="{FF2B5EF4-FFF2-40B4-BE49-F238E27FC236}">
                    <a16:creationId xmlns:a16="http://schemas.microsoft.com/office/drawing/2014/main" id="{D1075F6F-B657-6C3D-57C3-C6499FB4C713}"/>
                  </a:ext>
                </a:extLst>
              </p:cNvPr>
              <p:cNvSpPr/>
              <p:nvPr/>
            </p:nvSpPr>
            <p:spPr>
              <a:xfrm>
                <a:off x="768827" y="153314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49CB6A24-ACD1-DBF1-6D77-D2CC09FDC33C}"/>
                </a:ext>
              </a:extLst>
            </p:cNvPr>
            <p:cNvSpPr txBox="1"/>
            <p:nvPr/>
          </p:nvSpPr>
          <p:spPr>
            <a:xfrm>
              <a:off x="7462556" y="838391"/>
              <a:ext cx="1565117" cy="954107"/>
            </a:xfrm>
            <a:prstGeom prst="rect">
              <a:avLst/>
            </a:prstGeom>
            <a:noFill/>
            <a:ln w="12700">
              <a:solidFill>
                <a:schemeClr val="tx1"/>
              </a:solidFill>
              <a:prstDash val="dash"/>
            </a:ln>
          </p:spPr>
          <p:txBody>
            <a:bodyPr wrap="square">
              <a:spAutoFit/>
            </a:bodyPr>
            <a:lstStyle/>
            <a:p>
              <a:pPr marL="88900" indent="-88900" eaLnBrk="1" hangingPunct="1">
                <a:spcBef>
                  <a:spcPct val="50000"/>
                </a:spcBef>
              </a:pPr>
              <a:r>
                <a:rPr lang="ja-JP" altLang="en-US" sz="1400" dirty="0">
                  <a:latin typeface="游ゴシック" panose="020B0400000000000000" pitchFamily="50" charset="-128"/>
                </a:rPr>
                <a:t>回転しながら、下降する→回転がないとまっすぐに接近できない</a:t>
              </a:r>
              <a:endParaRPr lang="en-US" altLang="ja-JP" sz="1400" dirty="0">
                <a:latin typeface="游ゴシック" panose="020B0400000000000000" pitchFamily="50" charset="-128"/>
              </a:endParaRPr>
            </a:p>
          </p:txBody>
        </p:sp>
      </p:grpSp>
      <p:grpSp>
        <p:nvGrpSpPr>
          <p:cNvPr id="8" name="グループ化 7">
            <a:extLst>
              <a:ext uri="{FF2B5EF4-FFF2-40B4-BE49-F238E27FC236}">
                <a16:creationId xmlns:a16="http://schemas.microsoft.com/office/drawing/2014/main" id="{A95AE72D-B7FF-598C-DCDA-3FCD1B6A85F9}"/>
              </a:ext>
            </a:extLst>
          </p:cNvPr>
          <p:cNvGrpSpPr/>
          <p:nvPr/>
        </p:nvGrpSpPr>
        <p:grpSpPr>
          <a:xfrm>
            <a:off x="2990191" y="2489014"/>
            <a:ext cx="6075691" cy="1860751"/>
            <a:chOff x="2951982" y="2479337"/>
            <a:chExt cx="6075691" cy="1860751"/>
          </a:xfrm>
        </p:grpSpPr>
        <p:grpSp>
          <p:nvGrpSpPr>
            <p:cNvPr id="40" name="グループ化 39">
              <a:extLst>
                <a:ext uri="{FF2B5EF4-FFF2-40B4-BE49-F238E27FC236}">
                  <a16:creationId xmlns:a16="http://schemas.microsoft.com/office/drawing/2014/main" id="{035E5750-1943-D9EF-8C3F-6B259BE32CCD}"/>
                </a:ext>
              </a:extLst>
            </p:cNvPr>
            <p:cNvGrpSpPr/>
            <p:nvPr/>
          </p:nvGrpSpPr>
          <p:grpSpPr>
            <a:xfrm>
              <a:off x="2951982" y="2479337"/>
              <a:ext cx="4420575" cy="1860751"/>
              <a:chOff x="2951982" y="2456814"/>
              <a:chExt cx="4420575" cy="1860751"/>
            </a:xfrm>
          </p:grpSpPr>
          <p:sp>
            <p:nvSpPr>
              <p:cNvPr id="18" name="Text Box 5">
                <a:extLst>
                  <a:ext uri="{FF2B5EF4-FFF2-40B4-BE49-F238E27FC236}">
                    <a16:creationId xmlns:a16="http://schemas.microsoft.com/office/drawing/2014/main" id="{8D07F33E-F88D-9054-ACC6-39E9A9604AB5}"/>
                  </a:ext>
                </a:extLst>
              </p:cNvPr>
              <p:cNvSpPr txBox="1">
                <a:spLocks noChangeArrowheads="1"/>
              </p:cNvSpPr>
              <p:nvPr/>
            </p:nvSpPr>
            <p:spPr bwMode="auto">
              <a:xfrm>
                <a:off x="4039448" y="2706716"/>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４．はやい速度で移動</a:t>
                </a:r>
                <a:endParaRPr lang="en-US" altLang="ja-JP" sz="1600" b="1" dirty="0">
                  <a:latin typeface="游ゴシック" panose="020B0400000000000000" pitchFamily="50" charset="-128"/>
                </a:endParaRPr>
              </a:p>
            </p:txBody>
          </p:sp>
          <p:sp>
            <p:nvSpPr>
              <p:cNvPr id="28" name="矢印: 下 27">
                <a:extLst>
                  <a:ext uri="{FF2B5EF4-FFF2-40B4-BE49-F238E27FC236}">
                    <a16:creationId xmlns:a16="http://schemas.microsoft.com/office/drawing/2014/main" id="{8F8F76E7-CD85-92F6-A943-199B2ACF1622}"/>
                  </a:ext>
                </a:extLst>
              </p:cNvPr>
              <p:cNvSpPr/>
              <p:nvPr/>
            </p:nvSpPr>
            <p:spPr>
              <a:xfrm>
                <a:off x="2951982" y="376362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1478A861-507D-4D7B-FFBE-93F46BFD16BB}"/>
                  </a:ext>
                </a:extLst>
              </p:cNvPr>
              <p:cNvSpPr/>
              <p:nvPr/>
            </p:nvSpPr>
            <p:spPr>
              <a:xfrm>
                <a:off x="5470466" y="245681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98EF38D4-24F5-C412-54A8-7E5F97FF6E08}"/>
                </a:ext>
              </a:extLst>
            </p:cNvPr>
            <p:cNvSpPr txBox="1"/>
            <p:nvPr/>
          </p:nvSpPr>
          <p:spPr>
            <a:xfrm>
              <a:off x="7462556" y="2742872"/>
              <a:ext cx="1565117" cy="738664"/>
            </a:xfrm>
            <a:prstGeom prst="rect">
              <a:avLst/>
            </a:prstGeom>
            <a:noFill/>
            <a:ln w="12700">
              <a:solidFill>
                <a:schemeClr val="tx1"/>
              </a:solidFill>
              <a:prstDash val="dash"/>
            </a:ln>
          </p:spPr>
          <p:txBody>
            <a:bodyPr wrap="square">
              <a:spAutoFit/>
            </a:bodyPr>
            <a:lstStyle/>
            <a:p>
              <a:pPr marL="88900" indent="-88900" eaLnBrk="1" hangingPunct="1">
                <a:spcBef>
                  <a:spcPct val="50000"/>
                </a:spcBef>
              </a:pPr>
              <a:r>
                <a:rPr lang="ja-JP" altLang="en-US" sz="1400" dirty="0">
                  <a:latin typeface="游ゴシック" panose="020B0400000000000000" pitchFamily="50" charset="-128"/>
                </a:rPr>
                <a:t>爆発まで時間がないため、推進エンジンを使用</a:t>
              </a:r>
              <a:endParaRPr lang="en-US" altLang="ja-JP" sz="1400" dirty="0">
                <a:latin typeface="游ゴシック" panose="020B0400000000000000" pitchFamily="50" charset="-128"/>
              </a:endParaRPr>
            </a:p>
          </p:txBody>
        </p:sp>
      </p:grpSp>
    </p:spTree>
    <p:extLst>
      <p:ext uri="{BB962C8B-B14F-4D97-AF65-F5344CB8AC3E}">
        <p14:creationId xmlns:p14="http://schemas.microsoft.com/office/powerpoint/2010/main" val="26602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7" name="Rectangle 2">
            <a:extLst>
              <a:ext uri="{FF2B5EF4-FFF2-40B4-BE49-F238E27FC236}">
                <a16:creationId xmlns:a16="http://schemas.microsoft.com/office/drawing/2014/main" id="{911C4DDA-3337-226F-B884-10CB0EA38DC9}"/>
              </a:ext>
            </a:extLst>
          </p:cNvPr>
          <p:cNvSpPr txBox="1">
            <a:spLocks noChangeArrowheads="1"/>
          </p:cNvSpPr>
          <p:nvPr/>
        </p:nvSpPr>
        <p:spPr bwMode="gray">
          <a:xfrm>
            <a:off x="257255" y="8062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りゅうぐうに穴をあける方法</a:t>
            </a:r>
          </a:p>
        </p:txBody>
      </p:sp>
      <p:sp>
        <p:nvSpPr>
          <p:cNvPr id="11" name="Text Box 5">
            <a:extLst>
              <a:ext uri="{FF2B5EF4-FFF2-40B4-BE49-F238E27FC236}">
                <a16:creationId xmlns:a16="http://schemas.microsoft.com/office/drawing/2014/main" id="{E1504121-D07A-AAE3-5F86-90702045711E}"/>
              </a:ext>
            </a:extLst>
          </p:cNvPr>
          <p:cNvSpPr txBox="1">
            <a:spLocks noChangeArrowheads="1"/>
          </p:cNvSpPr>
          <p:nvPr/>
        </p:nvSpPr>
        <p:spPr bwMode="auto">
          <a:xfrm>
            <a:off x="5867181" y="4651704"/>
            <a:ext cx="3133581" cy="18928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1800" dirty="0">
                <a:solidFill>
                  <a:srgbClr val="000000"/>
                </a:solidFill>
                <a:latin typeface="Osaka"/>
              </a:rPr>
              <a:t>１．爆薬だけはクレーターが作れない（表面のみが破壊）</a:t>
            </a:r>
            <a:endParaRPr lang="en-US" altLang="ja-JP" sz="1800" dirty="0">
              <a:solidFill>
                <a:srgbClr val="000000"/>
              </a:solidFill>
              <a:latin typeface="Osaka"/>
            </a:endParaRPr>
          </a:p>
          <a:p>
            <a:pPr marL="177800" indent="-177800" eaLnBrk="1" hangingPunct="1">
              <a:spcBef>
                <a:spcPct val="50000"/>
              </a:spcBef>
            </a:pPr>
            <a:r>
              <a:rPr lang="ja-JP" altLang="en-US" sz="1800" dirty="0">
                <a:solidFill>
                  <a:srgbClr val="000000"/>
                </a:solidFill>
                <a:latin typeface="Osaka"/>
              </a:rPr>
              <a:t>２．残ったクレーターに爆薬が一部残る。その後、サンプルをとるときに爆薬の成分が不純物となる</a:t>
            </a:r>
            <a:r>
              <a:rPr lang="ja-JP" altLang="en-US" sz="1600" dirty="0">
                <a:solidFill>
                  <a:srgbClr val="000000"/>
                </a:solidFill>
                <a:latin typeface="Osaka"/>
              </a:rPr>
              <a:t>。</a:t>
            </a:r>
            <a:endParaRPr lang="en-US" altLang="ja-JP" sz="1600" dirty="0">
              <a:latin typeface="ＭＳ Ｐゴシック" panose="020B0600070205080204" pitchFamily="50" charset="-128"/>
            </a:endParaRPr>
          </a:p>
        </p:txBody>
      </p:sp>
      <p:cxnSp>
        <p:nvCxnSpPr>
          <p:cNvPr id="18" name="直線矢印コネクタ 17">
            <a:extLst>
              <a:ext uri="{FF2B5EF4-FFF2-40B4-BE49-F238E27FC236}">
                <a16:creationId xmlns:a16="http://schemas.microsoft.com/office/drawing/2014/main" id="{939A40D3-6864-DB1B-D3C2-DCB31887E20A}"/>
              </a:ext>
            </a:extLst>
          </p:cNvPr>
          <p:cNvCxnSpPr/>
          <p:nvPr/>
        </p:nvCxnSpPr>
        <p:spPr>
          <a:xfrm>
            <a:off x="144748" y="2256517"/>
            <a:ext cx="1733208"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287DC79-2461-CCC8-1866-A4B0100C0E50}"/>
              </a:ext>
            </a:extLst>
          </p:cNvPr>
          <p:cNvGrpSpPr/>
          <p:nvPr/>
        </p:nvGrpSpPr>
        <p:grpSpPr>
          <a:xfrm>
            <a:off x="65126" y="730916"/>
            <a:ext cx="3266354" cy="1825313"/>
            <a:chOff x="65126" y="730916"/>
            <a:chExt cx="3266354" cy="1825313"/>
          </a:xfrm>
        </p:grpSpPr>
        <p:sp>
          <p:nvSpPr>
            <p:cNvPr id="13" name="二等辺三角形 12">
              <a:extLst>
                <a:ext uri="{FF2B5EF4-FFF2-40B4-BE49-F238E27FC236}">
                  <a16:creationId xmlns:a16="http://schemas.microsoft.com/office/drawing/2014/main" id="{AABE322A-ACE1-6488-EFC9-BDCBB1AA0364}"/>
                </a:ext>
              </a:extLst>
            </p:cNvPr>
            <p:cNvSpPr/>
            <p:nvPr/>
          </p:nvSpPr>
          <p:spPr>
            <a:xfrm>
              <a:off x="144748" y="1576638"/>
              <a:ext cx="1733208" cy="4295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9D59629B-78F3-0D78-19B8-647B167D1445}"/>
                </a:ext>
              </a:extLst>
            </p:cNvPr>
            <p:cNvSpPr/>
            <p:nvPr/>
          </p:nvSpPr>
          <p:spPr>
            <a:xfrm>
              <a:off x="921351" y="1455221"/>
              <a:ext cx="180002" cy="175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5">
              <a:extLst>
                <a:ext uri="{FF2B5EF4-FFF2-40B4-BE49-F238E27FC236}">
                  <a16:creationId xmlns:a16="http://schemas.microsoft.com/office/drawing/2014/main" id="{CA9DE2F2-570B-892C-2E71-1DF3654A0656}"/>
                </a:ext>
              </a:extLst>
            </p:cNvPr>
            <p:cNvSpPr txBox="1">
              <a:spLocks noChangeArrowheads="1"/>
            </p:cNvSpPr>
            <p:nvPr/>
          </p:nvSpPr>
          <p:spPr bwMode="auto">
            <a:xfrm>
              <a:off x="65126" y="730916"/>
              <a:ext cx="243685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solidFill>
                    <a:srgbClr val="000000"/>
                  </a:solidFill>
                  <a:latin typeface="Osaka"/>
                </a:rPr>
                <a:t>１．衝突装置の構造</a:t>
              </a:r>
              <a:endParaRPr lang="en-US" altLang="ja-JP" sz="2000" dirty="0">
                <a:latin typeface="ＭＳ Ｐゴシック" panose="020B0600070205080204" pitchFamily="50" charset="-128"/>
              </a:endParaRPr>
            </a:p>
          </p:txBody>
        </p:sp>
        <p:cxnSp>
          <p:nvCxnSpPr>
            <p:cNvPr id="19" name="直線矢印コネクタ 18">
              <a:extLst>
                <a:ext uri="{FF2B5EF4-FFF2-40B4-BE49-F238E27FC236}">
                  <a16:creationId xmlns:a16="http://schemas.microsoft.com/office/drawing/2014/main" id="{3AD6E288-C8A1-239F-2567-792816F94C38}"/>
                </a:ext>
              </a:extLst>
            </p:cNvPr>
            <p:cNvCxnSpPr>
              <a:cxnSpLocks/>
            </p:cNvCxnSpPr>
            <p:nvPr/>
          </p:nvCxnSpPr>
          <p:spPr>
            <a:xfrm>
              <a:off x="2062714" y="1576638"/>
              <a:ext cx="0" cy="429564"/>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 Box 5">
              <a:extLst>
                <a:ext uri="{FF2B5EF4-FFF2-40B4-BE49-F238E27FC236}">
                  <a16:creationId xmlns:a16="http://schemas.microsoft.com/office/drawing/2014/main" id="{AB2375C2-758C-7352-1338-F32D613D05F0}"/>
                </a:ext>
              </a:extLst>
            </p:cNvPr>
            <p:cNvSpPr txBox="1">
              <a:spLocks noChangeArrowheads="1"/>
            </p:cNvSpPr>
            <p:nvPr/>
          </p:nvSpPr>
          <p:spPr bwMode="auto">
            <a:xfrm>
              <a:off x="376580" y="2248452"/>
              <a:ext cx="125237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直径２６㎝</a:t>
              </a:r>
              <a:endParaRPr lang="en-US" altLang="ja-JP" sz="1400" b="0" i="0" dirty="0">
                <a:solidFill>
                  <a:srgbClr val="000000"/>
                </a:solidFill>
                <a:effectLst/>
                <a:latin typeface="Osaka"/>
              </a:endParaRPr>
            </a:p>
          </p:txBody>
        </p:sp>
        <p:sp>
          <p:nvSpPr>
            <p:cNvPr id="23" name="Text Box 5">
              <a:extLst>
                <a:ext uri="{FF2B5EF4-FFF2-40B4-BE49-F238E27FC236}">
                  <a16:creationId xmlns:a16="http://schemas.microsoft.com/office/drawing/2014/main" id="{DBF59176-A2FB-5F01-0A7A-80D75855F758}"/>
                </a:ext>
              </a:extLst>
            </p:cNvPr>
            <p:cNvSpPr txBox="1">
              <a:spLocks noChangeArrowheads="1"/>
            </p:cNvSpPr>
            <p:nvPr/>
          </p:nvSpPr>
          <p:spPr bwMode="auto">
            <a:xfrm>
              <a:off x="2079107" y="1627872"/>
              <a:ext cx="125237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奥行１５㎝</a:t>
              </a:r>
              <a:endParaRPr lang="en-US" altLang="ja-JP" sz="1400" b="0" i="0" dirty="0">
                <a:solidFill>
                  <a:srgbClr val="000000"/>
                </a:solidFill>
                <a:effectLst/>
                <a:latin typeface="Osaka"/>
              </a:endParaRPr>
            </a:p>
          </p:txBody>
        </p:sp>
      </p:grpSp>
      <p:grpSp>
        <p:nvGrpSpPr>
          <p:cNvPr id="30" name="グループ化 29">
            <a:extLst>
              <a:ext uri="{FF2B5EF4-FFF2-40B4-BE49-F238E27FC236}">
                <a16:creationId xmlns:a16="http://schemas.microsoft.com/office/drawing/2014/main" id="{555E79A0-C008-E92B-B541-668FAE50A0CB}"/>
              </a:ext>
            </a:extLst>
          </p:cNvPr>
          <p:cNvGrpSpPr/>
          <p:nvPr/>
        </p:nvGrpSpPr>
        <p:grpSpPr>
          <a:xfrm>
            <a:off x="5832012" y="1705444"/>
            <a:ext cx="3195035" cy="2917568"/>
            <a:chOff x="5832012" y="1705444"/>
            <a:chExt cx="3195035" cy="2917568"/>
          </a:xfrm>
        </p:grpSpPr>
        <p:pic>
          <p:nvPicPr>
            <p:cNvPr id="9" name="図 8" descr="ダイアグラム&#10;&#10;自動的に生成された説明">
              <a:extLst>
                <a:ext uri="{FF2B5EF4-FFF2-40B4-BE49-F238E27FC236}">
                  <a16:creationId xmlns:a16="http://schemas.microsoft.com/office/drawing/2014/main" id="{3045AC4B-43CD-8CA0-1A19-4A090545C105}"/>
                </a:ext>
              </a:extLst>
            </p:cNvPr>
            <p:cNvPicPr>
              <a:picLocks noChangeAspect="1"/>
            </p:cNvPicPr>
            <p:nvPr/>
          </p:nvPicPr>
          <p:blipFill rotWithShape="1">
            <a:blip r:embed="rId3">
              <a:extLst>
                <a:ext uri="{28A0092B-C50C-407E-A947-70E740481C1C}">
                  <a14:useLocalDpi xmlns:a14="http://schemas.microsoft.com/office/drawing/2010/main" val="0"/>
                </a:ext>
              </a:extLst>
            </a:blip>
            <a:srcRect l="8644" t="63058" r="45803"/>
            <a:stretch/>
          </p:blipFill>
          <p:spPr>
            <a:xfrm>
              <a:off x="6731146" y="3231094"/>
              <a:ext cx="1425217" cy="1391918"/>
            </a:xfrm>
            <a:prstGeom prst="rect">
              <a:avLst/>
            </a:prstGeom>
          </p:spPr>
        </p:pic>
        <p:sp>
          <p:nvSpPr>
            <p:cNvPr id="28" name="Text Box 5">
              <a:extLst>
                <a:ext uri="{FF2B5EF4-FFF2-40B4-BE49-F238E27FC236}">
                  <a16:creationId xmlns:a16="http://schemas.microsoft.com/office/drawing/2014/main" id="{C477A1CE-AF98-6938-F3F6-6147F10CB654}"/>
                </a:ext>
              </a:extLst>
            </p:cNvPr>
            <p:cNvSpPr txBox="1">
              <a:spLocks noChangeArrowheads="1"/>
            </p:cNvSpPr>
            <p:nvPr/>
          </p:nvSpPr>
          <p:spPr bwMode="auto">
            <a:xfrm>
              <a:off x="5832012" y="1993571"/>
              <a:ext cx="31950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1800" dirty="0">
                  <a:solidFill>
                    <a:srgbClr val="000000"/>
                  </a:solidFill>
                  <a:latin typeface="Osaka"/>
                </a:rPr>
                <a:t>・岩をくずすように、直接、爆薬を「りゅうぐう」へ置いて、点火したほうが簡単ではないか？</a:t>
              </a:r>
              <a:endParaRPr lang="en-US" altLang="ja-JP" sz="1800" dirty="0">
                <a:latin typeface="ＭＳ Ｐゴシック" panose="020B0600070205080204" pitchFamily="50" charset="-128"/>
              </a:endParaRPr>
            </a:p>
          </p:txBody>
        </p:sp>
        <p:sp>
          <p:nvSpPr>
            <p:cNvPr id="29" name="二等辺三角形 28">
              <a:extLst>
                <a:ext uri="{FF2B5EF4-FFF2-40B4-BE49-F238E27FC236}">
                  <a16:creationId xmlns:a16="http://schemas.microsoft.com/office/drawing/2014/main" id="{71A7721D-6304-19E8-C994-2EA847A1AE9E}"/>
                </a:ext>
              </a:extLst>
            </p:cNvPr>
            <p:cNvSpPr/>
            <p:nvPr/>
          </p:nvSpPr>
          <p:spPr>
            <a:xfrm>
              <a:off x="7274825" y="2962696"/>
              <a:ext cx="253147" cy="22260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38F06851-F604-0E31-3C46-3E32BC19AF77}"/>
                </a:ext>
              </a:extLst>
            </p:cNvPr>
            <p:cNvSpPr/>
            <p:nvPr/>
          </p:nvSpPr>
          <p:spPr>
            <a:xfrm>
              <a:off x="7176397" y="170544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0107A38C-A157-FF0F-F63B-A6618A6733C2}"/>
              </a:ext>
            </a:extLst>
          </p:cNvPr>
          <p:cNvGrpSpPr/>
          <p:nvPr/>
        </p:nvGrpSpPr>
        <p:grpSpPr>
          <a:xfrm>
            <a:off x="3131984" y="747609"/>
            <a:ext cx="2535178" cy="5831426"/>
            <a:chOff x="3131984" y="747609"/>
            <a:chExt cx="2535178" cy="5831426"/>
          </a:xfrm>
        </p:grpSpPr>
        <p:pic>
          <p:nvPicPr>
            <p:cNvPr id="6" name="図 5" descr="ダイアグラム, 概略図&#10;&#10;自動的に生成された説明">
              <a:extLst>
                <a:ext uri="{FF2B5EF4-FFF2-40B4-BE49-F238E27FC236}">
                  <a16:creationId xmlns:a16="http://schemas.microsoft.com/office/drawing/2014/main" id="{FB804C4E-B591-AC5B-B419-C547118746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78" t="20319" r="72526" b="38381"/>
            <a:stretch/>
          </p:blipFill>
          <p:spPr>
            <a:xfrm>
              <a:off x="3919081" y="1210166"/>
              <a:ext cx="1059309" cy="2596588"/>
            </a:xfrm>
            <a:prstGeom prst="rect">
              <a:avLst/>
            </a:prstGeom>
          </p:spPr>
        </p:pic>
        <p:sp>
          <p:nvSpPr>
            <p:cNvPr id="8" name="Text Box 5">
              <a:extLst>
                <a:ext uri="{FF2B5EF4-FFF2-40B4-BE49-F238E27FC236}">
                  <a16:creationId xmlns:a16="http://schemas.microsoft.com/office/drawing/2014/main" id="{21FCDB2D-CA2D-E4CA-5B91-2F5CD1533587}"/>
                </a:ext>
              </a:extLst>
            </p:cNvPr>
            <p:cNvSpPr txBox="1">
              <a:spLocks noChangeArrowheads="1"/>
            </p:cNvSpPr>
            <p:nvPr/>
          </p:nvSpPr>
          <p:spPr bwMode="auto">
            <a:xfrm>
              <a:off x="3195514" y="3903664"/>
              <a:ext cx="22866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１．爆薬を点火</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２．爆発の力で銅板を打ち出す（２㎞</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秒→</a:t>
              </a:r>
              <a:r>
                <a:rPr lang="en-US" altLang="ja-JP" sz="2000" dirty="0">
                  <a:latin typeface="ＭＳ Ｐゴシック" panose="020B0600070205080204" pitchFamily="50" charset="-128"/>
                </a:rPr>
                <a:t>7200</a:t>
              </a:r>
              <a:r>
                <a:rPr lang="ja-JP" altLang="en-US" sz="2000" dirty="0">
                  <a:latin typeface="ＭＳ Ｐゴシック" panose="020B0600070205080204" pitchFamily="50" charset="-128"/>
                </a:rPr>
                <a:t>㎞</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時）</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３．銅板は弾丸のようになり衝突</a:t>
              </a:r>
              <a:endParaRPr lang="en-US" altLang="ja-JP" sz="2000" dirty="0">
                <a:latin typeface="ＭＳ Ｐゴシック" panose="020B0600070205080204" pitchFamily="50" charset="-128"/>
              </a:endParaRPr>
            </a:p>
          </p:txBody>
        </p:sp>
        <p:sp>
          <p:nvSpPr>
            <p:cNvPr id="27" name="Text Box 5">
              <a:extLst>
                <a:ext uri="{FF2B5EF4-FFF2-40B4-BE49-F238E27FC236}">
                  <a16:creationId xmlns:a16="http://schemas.microsoft.com/office/drawing/2014/main" id="{AF016B09-CE69-FCF2-3386-5E7CA50A4AD6}"/>
                </a:ext>
              </a:extLst>
            </p:cNvPr>
            <p:cNvSpPr txBox="1">
              <a:spLocks noChangeArrowheads="1"/>
            </p:cNvSpPr>
            <p:nvPr/>
          </p:nvSpPr>
          <p:spPr bwMode="auto">
            <a:xfrm>
              <a:off x="3230311" y="747609"/>
              <a:ext cx="243685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solidFill>
                    <a:srgbClr val="000000"/>
                  </a:solidFill>
                  <a:latin typeface="Osaka"/>
                </a:rPr>
                <a:t>２．衝突の方法</a:t>
              </a:r>
              <a:endParaRPr lang="en-US" altLang="ja-JP" sz="2000" dirty="0">
                <a:latin typeface="ＭＳ Ｐゴシック" panose="020B0600070205080204" pitchFamily="50" charset="-128"/>
              </a:endParaRPr>
            </a:p>
          </p:txBody>
        </p:sp>
        <p:cxnSp>
          <p:nvCxnSpPr>
            <p:cNvPr id="33" name="直線コネクタ 32">
              <a:extLst>
                <a:ext uri="{FF2B5EF4-FFF2-40B4-BE49-F238E27FC236}">
                  <a16:creationId xmlns:a16="http://schemas.microsoft.com/office/drawing/2014/main" id="{30A3A5E8-5380-8530-467C-D29805A1502D}"/>
                </a:ext>
              </a:extLst>
            </p:cNvPr>
            <p:cNvCxnSpPr>
              <a:cxnSpLocks/>
            </p:cNvCxnSpPr>
            <p:nvPr/>
          </p:nvCxnSpPr>
          <p:spPr>
            <a:xfrm>
              <a:off x="3131984" y="813158"/>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34DFBA9E-ECA2-91D5-2DC2-FA226832B332}"/>
              </a:ext>
            </a:extLst>
          </p:cNvPr>
          <p:cNvGrpSpPr/>
          <p:nvPr/>
        </p:nvGrpSpPr>
        <p:grpSpPr>
          <a:xfrm>
            <a:off x="5766808" y="730916"/>
            <a:ext cx="3293265" cy="5765877"/>
            <a:chOff x="5766808" y="730916"/>
            <a:chExt cx="3293265" cy="5765877"/>
          </a:xfrm>
        </p:grpSpPr>
        <p:sp>
          <p:nvSpPr>
            <p:cNvPr id="10" name="Text Box 5">
              <a:extLst>
                <a:ext uri="{FF2B5EF4-FFF2-40B4-BE49-F238E27FC236}">
                  <a16:creationId xmlns:a16="http://schemas.microsoft.com/office/drawing/2014/main" id="{A2A1F5D2-6D2B-A4E6-3855-EFF38AF4DECE}"/>
                </a:ext>
              </a:extLst>
            </p:cNvPr>
            <p:cNvSpPr txBox="1">
              <a:spLocks noChangeArrowheads="1"/>
            </p:cNvSpPr>
            <p:nvPr/>
          </p:nvSpPr>
          <p:spPr bwMode="auto">
            <a:xfrm>
              <a:off x="5865038" y="730916"/>
              <a:ext cx="31950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8900" indent="-88900" eaLnBrk="1" hangingPunct="1">
                <a:spcBef>
                  <a:spcPct val="50000"/>
                </a:spcBef>
              </a:pPr>
              <a:r>
                <a:rPr lang="ja-JP" altLang="en-US" sz="1800" dirty="0">
                  <a:solidFill>
                    <a:srgbClr val="000000"/>
                  </a:solidFill>
                  <a:latin typeface="Osaka"/>
                </a:rPr>
                <a:t>３．もう少し簡単にできないか？→銅の板を使用するため重量が重くなる</a:t>
              </a:r>
              <a:endParaRPr lang="en-US" altLang="ja-JP" sz="1800" dirty="0">
                <a:solidFill>
                  <a:srgbClr val="000000"/>
                </a:solidFill>
                <a:latin typeface="Osaka"/>
              </a:endParaRPr>
            </a:p>
          </p:txBody>
        </p:sp>
        <p:cxnSp>
          <p:nvCxnSpPr>
            <p:cNvPr id="34" name="直線コネクタ 33">
              <a:extLst>
                <a:ext uri="{FF2B5EF4-FFF2-40B4-BE49-F238E27FC236}">
                  <a16:creationId xmlns:a16="http://schemas.microsoft.com/office/drawing/2014/main" id="{97D542C7-D208-932E-83CA-0C83D93BCCC0}"/>
                </a:ext>
              </a:extLst>
            </p:cNvPr>
            <p:cNvCxnSpPr>
              <a:cxnSpLocks/>
            </p:cNvCxnSpPr>
            <p:nvPr/>
          </p:nvCxnSpPr>
          <p:spPr>
            <a:xfrm>
              <a:off x="5766808" y="730916"/>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7CD500DD-CAAC-BD6E-7AFB-61444F8B9358}"/>
              </a:ext>
            </a:extLst>
          </p:cNvPr>
          <p:cNvGrpSpPr/>
          <p:nvPr/>
        </p:nvGrpSpPr>
        <p:grpSpPr>
          <a:xfrm>
            <a:off x="144748" y="3003719"/>
            <a:ext cx="3119640" cy="2723355"/>
            <a:chOff x="144748" y="3003719"/>
            <a:chExt cx="3119640" cy="2723355"/>
          </a:xfrm>
        </p:grpSpPr>
        <p:sp>
          <p:nvSpPr>
            <p:cNvPr id="2" name="楕円 1">
              <a:extLst>
                <a:ext uri="{FF2B5EF4-FFF2-40B4-BE49-F238E27FC236}">
                  <a16:creationId xmlns:a16="http://schemas.microsoft.com/office/drawing/2014/main" id="{BCF5741B-CD4F-3429-9DD8-4E9F436A5EE9}"/>
                </a:ext>
              </a:extLst>
            </p:cNvPr>
            <p:cNvSpPr/>
            <p:nvPr/>
          </p:nvSpPr>
          <p:spPr>
            <a:xfrm rot="5400000">
              <a:off x="981427" y="4450597"/>
              <a:ext cx="45719" cy="1653022"/>
            </a:xfrm>
            <a:prstGeom prst="ellips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a:extLst>
                <a:ext uri="{FF2B5EF4-FFF2-40B4-BE49-F238E27FC236}">
                  <a16:creationId xmlns:a16="http://schemas.microsoft.com/office/drawing/2014/main" id="{E5DEC51A-30F2-8ED4-A0AC-A2E025259F07}"/>
                </a:ext>
              </a:extLst>
            </p:cNvPr>
            <p:cNvSpPr/>
            <p:nvPr/>
          </p:nvSpPr>
          <p:spPr>
            <a:xfrm>
              <a:off x="172669" y="3603936"/>
              <a:ext cx="1733208" cy="4295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AC5E2E61-D3B5-FBED-E0DB-CFB45FA969F1}"/>
                </a:ext>
              </a:extLst>
            </p:cNvPr>
            <p:cNvSpPr/>
            <p:nvPr/>
          </p:nvSpPr>
          <p:spPr>
            <a:xfrm>
              <a:off x="166920" y="4353893"/>
              <a:ext cx="1653022" cy="39076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DE3CB3EF-6B47-DE68-4BB1-BFC8FD8BA8A0}"/>
                </a:ext>
              </a:extLst>
            </p:cNvPr>
            <p:cNvSpPr/>
            <p:nvPr/>
          </p:nvSpPr>
          <p:spPr>
            <a:xfrm>
              <a:off x="949272" y="3482519"/>
              <a:ext cx="180002" cy="175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a:extLst>
                <a:ext uri="{FF2B5EF4-FFF2-40B4-BE49-F238E27FC236}">
                  <a16:creationId xmlns:a16="http://schemas.microsoft.com/office/drawing/2014/main" id="{B8DECAF5-3701-079C-79B4-5A41E3D140A9}"/>
                </a:ext>
              </a:extLst>
            </p:cNvPr>
            <p:cNvSpPr txBox="1">
              <a:spLocks noChangeArrowheads="1"/>
            </p:cNvSpPr>
            <p:nvPr/>
          </p:nvSpPr>
          <p:spPr bwMode="auto">
            <a:xfrm>
              <a:off x="2012015" y="3535773"/>
              <a:ext cx="125237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厚さ５㎜のステンレス容器</a:t>
              </a:r>
              <a:endParaRPr lang="en-US" altLang="ja-JP" sz="1400" b="0" i="0" dirty="0">
                <a:solidFill>
                  <a:srgbClr val="000000"/>
                </a:solidFill>
                <a:effectLst/>
                <a:latin typeface="Osaka"/>
              </a:endParaRPr>
            </a:p>
          </p:txBody>
        </p:sp>
        <p:sp>
          <p:nvSpPr>
            <p:cNvPr id="25" name="Text Box 5">
              <a:extLst>
                <a:ext uri="{FF2B5EF4-FFF2-40B4-BE49-F238E27FC236}">
                  <a16:creationId xmlns:a16="http://schemas.microsoft.com/office/drawing/2014/main" id="{497FE695-10E9-8395-E2E9-99EC1F89E12C}"/>
                </a:ext>
              </a:extLst>
            </p:cNvPr>
            <p:cNvSpPr txBox="1">
              <a:spLocks noChangeArrowheads="1"/>
            </p:cNvSpPr>
            <p:nvPr/>
          </p:nvSpPr>
          <p:spPr bwMode="auto">
            <a:xfrm>
              <a:off x="2012015" y="4369451"/>
              <a:ext cx="125237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爆薬　約１０㎏</a:t>
              </a:r>
              <a:endParaRPr lang="en-US" altLang="ja-JP" sz="1400" b="0" i="0" dirty="0">
                <a:solidFill>
                  <a:srgbClr val="000000"/>
                </a:solidFill>
                <a:effectLst/>
                <a:latin typeface="Osaka"/>
              </a:endParaRPr>
            </a:p>
          </p:txBody>
        </p:sp>
        <p:sp>
          <p:nvSpPr>
            <p:cNvPr id="26" name="Text Box 5">
              <a:extLst>
                <a:ext uri="{FF2B5EF4-FFF2-40B4-BE49-F238E27FC236}">
                  <a16:creationId xmlns:a16="http://schemas.microsoft.com/office/drawing/2014/main" id="{A3F672AF-D444-0CDE-6526-BB854987A2DA}"/>
                </a:ext>
              </a:extLst>
            </p:cNvPr>
            <p:cNvSpPr txBox="1">
              <a:spLocks noChangeArrowheads="1"/>
            </p:cNvSpPr>
            <p:nvPr/>
          </p:nvSpPr>
          <p:spPr bwMode="auto">
            <a:xfrm>
              <a:off x="1970873" y="4988410"/>
              <a:ext cx="1252373"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衝突体：銅板　厚さ５㎜　約２㎏</a:t>
              </a:r>
              <a:endParaRPr lang="en-US" altLang="ja-JP" sz="1400" b="0" i="0" dirty="0">
                <a:solidFill>
                  <a:srgbClr val="000000"/>
                </a:solidFill>
                <a:effectLst/>
                <a:latin typeface="Osaka"/>
              </a:endParaRPr>
            </a:p>
          </p:txBody>
        </p:sp>
        <p:sp>
          <p:nvSpPr>
            <p:cNvPr id="35" name="Text Box 5">
              <a:extLst>
                <a:ext uri="{FF2B5EF4-FFF2-40B4-BE49-F238E27FC236}">
                  <a16:creationId xmlns:a16="http://schemas.microsoft.com/office/drawing/2014/main" id="{FAD2379C-4E9E-192D-E38F-88597F89AD3C}"/>
                </a:ext>
              </a:extLst>
            </p:cNvPr>
            <p:cNvSpPr txBox="1">
              <a:spLocks noChangeArrowheads="1"/>
            </p:cNvSpPr>
            <p:nvPr/>
          </p:nvSpPr>
          <p:spPr bwMode="auto">
            <a:xfrm>
              <a:off x="144748" y="3003719"/>
              <a:ext cx="2011338" cy="369332"/>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800" dirty="0">
                  <a:solidFill>
                    <a:srgbClr val="000000"/>
                  </a:solidFill>
                  <a:latin typeface="Osaka"/>
                </a:rPr>
                <a:t>衝突装置の内部</a:t>
              </a:r>
              <a:endParaRPr lang="en-US" altLang="ja-JP" sz="1800" dirty="0">
                <a:latin typeface="ＭＳ Ｐゴシック" panose="020B0600070205080204" pitchFamily="50" charset="-128"/>
              </a:endParaRPr>
            </a:p>
          </p:txBody>
        </p:sp>
      </p:grpSp>
    </p:spTree>
    <p:extLst>
      <p:ext uri="{BB962C8B-B14F-4D97-AF65-F5344CB8AC3E}">
        <p14:creationId xmlns:p14="http://schemas.microsoft.com/office/powerpoint/2010/main" val="18784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161951" y="80181"/>
            <a:ext cx="7772400" cy="720725"/>
          </a:xfrm>
        </p:spPr>
        <p:txBody>
          <a:bodyPr/>
          <a:lstStyle/>
          <a:p>
            <a:pPr algn="l"/>
            <a:r>
              <a:rPr lang="ja-JP" altLang="en-US" sz="4000" kern="0" dirty="0">
                <a:ea typeface="ＭＳ Ｐゴシック" panose="020B0600070205080204" pitchFamily="50" charset="-128"/>
              </a:rPr>
              <a:t>衝突装置は初めてのこころみ？</a:t>
            </a:r>
            <a:endParaRPr kumimoji="1" lang="ja-JP" altLang="en-US" dirty="0"/>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grpSp>
        <p:nvGrpSpPr>
          <p:cNvPr id="21" name="グループ化 20">
            <a:extLst>
              <a:ext uri="{FF2B5EF4-FFF2-40B4-BE49-F238E27FC236}">
                <a16:creationId xmlns:a16="http://schemas.microsoft.com/office/drawing/2014/main" id="{5861CF50-228C-B4F1-5822-C804CE6F7636}"/>
              </a:ext>
            </a:extLst>
          </p:cNvPr>
          <p:cNvGrpSpPr/>
          <p:nvPr/>
        </p:nvGrpSpPr>
        <p:grpSpPr>
          <a:xfrm>
            <a:off x="88363" y="757960"/>
            <a:ext cx="2821660" cy="2081044"/>
            <a:chOff x="88363" y="757960"/>
            <a:chExt cx="2821660" cy="2081044"/>
          </a:xfrm>
        </p:grpSpPr>
        <p:pic>
          <p:nvPicPr>
            <p:cNvPr id="4" name="図 3" descr="スキー, 男, 空気, ジャンプ が含まれている画像&#10;&#10;自動的に生成された説明">
              <a:extLst>
                <a:ext uri="{FF2B5EF4-FFF2-40B4-BE49-F238E27FC236}">
                  <a16:creationId xmlns:a16="http://schemas.microsoft.com/office/drawing/2014/main" id="{002178D7-080E-4015-1C42-19AD72E9FDE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1951" y="1628958"/>
              <a:ext cx="1210046" cy="1210046"/>
            </a:xfrm>
            <a:prstGeom prst="rect">
              <a:avLst/>
            </a:prstGeom>
          </p:spPr>
        </p:pic>
        <p:sp>
          <p:nvSpPr>
            <p:cNvPr id="6" name="Text Box 5">
              <a:extLst>
                <a:ext uri="{FF2B5EF4-FFF2-40B4-BE49-F238E27FC236}">
                  <a16:creationId xmlns:a16="http://schemas.microsoft.com/office/drawing/2014/main" id="{D6975C2B-3D0E-A1CF-1D96-76A425602486}"/>
                </a:ext>
              </a:extLst>
            </p:cNvPr>
            <p:cNvSpPr txBox="1">
              <a:spLocks noChangeArrowheads="1"/>
            </p:cNvSpPr>
            <p:nvPr/>
          </p:nvSpPr>
          <p:spPr bwMode="auto">
            <a:xfrm>
              <a:off x="88363" y="757960"/>
              <a:ext cx="28216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１．地球からの望遠鏡による「りゅうぐう」の観察</a:t>
              </a:r>
              <a:endParaRPr lang="en-US" altLang="ja-JP" b="1" dirty="0">
                <a:latin typeface="游ゴシック" panose="020B0400000000000000" pitchFamily="50" charset="-128"/>
              </a:endParaRPr>
            </a:p>
          </p:txBody>
        </p:sp>
        <p:pic>
          <p:nvPicPr>
            <p:cNvPr id="16" name="図 15" descr="夜空に浮かぶオーロラ&#10;&#10;自動的に生成された説明">
              <a:extLst>
                <a:ext uri="{FF2B5EF4-FFF2-40B4-BE49-F238E27FC236}">
                  <a16:creationId xmlns:a16="http://schemas.microsoft.com/office/drawing/2014/main" id="{68F310CB-4D12-FEFE-A694-B835D2FBB86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15102" y="1936051"/>
              <a:ext cx="941218" cy="752974"/>
            </a:xfrm>
            <a:prstGeom prst="rect">
              <a:avLst/>
            </a:prstGeom>
          </p:spPr>
        </p:pic>
      </p:grpSp>
      <p:grpSp>
        <p:nvGrpSpPr>
          <p:cNvPr id="36" name="グループ化 35">
            <a:extLst>
              <a:ext uri="{FF2B5EF4-FFF2-40B4-BE49-F238E27FC236}">
                <a16:creationId xmlns:a16="http://schemas.microsoft.com/office/drawing/2014/main" id="{92643B23-3DB8-822A-DA6D-3056168D4BE9}"/>
              </a:ext>
            </a:extLst>
          </p:cNvPr>
          <p:cNvGrpSpPr/>
          <p:nvPr/>
        </p:nvGrpSpPr>
        <p:grpSpPr>
          <a:xfrm>
            <a:off x="5772188" y="2839004"/>
            <a:ext cx="3242765" cy="3573568"/>
            <a:chOff x="5772188" y="2839004"/>
            <a:chExt cx="3242765" cy="3573568"/>
          </a:xfrm>
        </p:grpSpPr>
        <p:sp>
          <p:nvSpPr>
            <p:cNvPr id="10" name="Text Box 5">
              <a:extLst>
                <a:ext uri="{FF2B5EF4-FFF2-40B4-BE49-F238E27FC236}">
                  <a16:creationId xmlns:a16="http://schemas.microsoft.com/office/drawing/2014/main" id="{7A31EAC9-1D5F-0E83-6DE6-7D2CC31A353C}"/>
                </a:ext>
              </a:extLst>
            </p:cNvPr>
            <p:cNvSpPr txBox="1">
              <a:spLocks noChangeArrowheads="1"/>
            </p:cNvSpPr>
            <p:nvPr/>
          </p:nvSpPr>
          <p:spPr bwMode="auto">
            <a:xfrm>
              <a:off x="5772188" y="2839004"/>
              <a:ext cx="3242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2</a:t>
              </a:r>
              <a:r>
                <a:rPr lang="ja-JP" altLang="en-US" sz="2000" b="1" dirty="0">
                  <a:latin typeface="游ゴシック" panose="020B0400000000000000" pitchFamily="50" charset="-128"/>
                </a:rPr>
                <a:t>）ロケット打ち上げの振動に耐えること</a:t>
              </a:r>
              <a:endParaRPr lang="en-US" altLang="ja-JP" sz="2000" b="1" dirty="0">
                <a:latin typeface="游ゴシック" panose="020B0400000000000000" pitchFamily="50" charset="-128"/>
              </a:endParaRPr>
            </a:p>
          </p:txBody>
        </p:sp>
        <p:sp>
          <p:nvSpPr>
            <p:cNvPr id="11" name="Text Box 5">
              <a:extLst>
                <a:ext uri="{FF2B5EF4-FFF2-40B4-BE49-F238E27FC236}">
                  <a16:creationId xmlns:a16="http://schemas.microsoft.com/office/drawing/2014/main" id="{67BE8349-1CCE-CC3C-CC37-6C09BA350A8A}"/>
                </a:ext>
              </a:extLst>
            </p:cNvPr>
            <p:cNvSpPr txBox="1">
              <a:spLocks noChangeArrowheads="1"/>
            </p:cNvSpPr>
            <p:nvPr/>
          </p:nvSpPr>
          <p:spPr bwMode="auto">
            <a:xfrm>
              <a:off x="5772189" y="4689023"/>
              <a:ext cx="3242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7675" indent="-447675"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3</a:t>
              </a:r>
              <a:r>
                <a:rPr lang="ja-JP" altLang="en-US" sz="2000" b="1" dirty="0">
                  <a:latin typeface="游ゴシック" panose="020B0400000000000000" pitchFamily="50" charset="-128"/>
                </a:rPr>
                <a:t>）空気のない真空で使用することも準備</a:t>
              </a:r>
              <a:endParaRPr lang="en-US" altLang="ja-JP" sz="2000" b="1" dirty="0">
                <a:latin typeface="游ゴシック" panose="020B0400000000000000" pitchFamily="50" charset="-128"/>
              </a:endParaRPr>
            </a:p>
          </p:txBody>
        </p:sp>
        <p:sp>
          <p:nvSpPr>
            <p:cNvPr id="12" name="Text Box 5">
              <a:extLst>
                <a:ext uri="{FF2B5EF4-FFF2-40B4-BE49-F238E27FC236}">
                  <a16:creationId xmlns:a16="http://schemas.microsoft.com/office/drawing/2014/main" id="{D8D40763-6E51-1919-CADF-EE2D8CCFC9BA}"/>
                </a:ext>
              </a:extLst>
            </p:cNvPr>
            <p:cNvSpPr txBox="1">
              <a:spLocks noChangeArrowheads="1"/>
            </p:cNvSpPr>
            <p:nvPr/>
          </p:nvSpPr>
          <p:spPr bwMode="auto">
            <a:xfrm>
              <a:off x="5772188" y="5396909"/>
              <a:ext cx="31082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4</a:t>
              </a:r>
              <a:r>
                <a:rPr lang="ja-JP" altLang="en-US" sz="2000" b="1" dirty="0">
                  <a:latin typeface="游ゴシック" panose="020B0400000000000000" pitchFamily="50" charset="-128"/>
                </a:rPr>
                <a:t>）－２００度から２００度までの温度の差に耐えること→安定した爆薬</a:t>
              </a:r>
              <a:endParaRPr lang="en-US" altLang="ja-JP" sz="2000" b="1" dirty="0">
                <a:latin typeface="游ゴシック" panose="020B0400000000000000" pitchFamily="50" charset="-128"/>
              </a:endParaRPr>
            </a:p>
          </p:txBody>
        </p:sp>
        <p:pic>
          <p:nvPicPr>
            <p:cNvPr id="24" name="図 23" descr="ダイアグラム&#10;&#10;自動的に生成された説明">
              <a:extLst>
                <a:ext uri="{FF2B5EF4-FFF2-40B4-BE49-F238E27FC236}">
                  <a16:creationId xmlns:a16="http://schemas.microsoft.com/office/drawing/2014/main" id="{AFED77F6-026C-ED61-FACF-1692E1B07E4E}"/>
                </a:ext>
              </a:extLst>
            </p:cNvPr>
            <p:cNvPicPr>
              <a:picLocks noChangeAspect="1"/>
            </p:cNvPicPr>
            <p:nvPr/>
          </p:nvPicPr>
          <p:blipFill rotWithShape="1">
            <a:blip r:embed="rId7">
              <a:extLst>
                <a:ext uri="{28A0092B-C50C-407E-A947-70E740481C1C}">
                  <a14:useLocalDpi xmlns:a14="http://schemas.microsoft.com/office/drawing/2010/main" val="0"/>
                </a:ext>
              </a:extLst>
            </a:blip>
            <a:srcRect r="69200"/>
            <a:stretch/>
          </p:blipFill>
          <p:spPr>
            <a:xfrm rot="5400000">
              <a:off x="6778294" y="3391200"/>
              <a:ext cx="734987" cy="1598835"/>
            </a:xfrm>
            <a:prstGeom prst="rect">
              <a:avLst/>
            </a:prstGeom>
          </p:spPr>
        </p:pic>
        <p:pic>
          <p:nvPicPr>
            <p:cNvPr id="28" name="図 27">
              <a:extLst>
                <a:ext uri="{FF2B5EF4-FFF2-40B4-BE49-F238E27FC236}">
                  <a16:creationId xmlns:a16="http://schemas.microsoft.com/office/drawing/2014/main" id="{A050EEBF-A0DD-E593-29A3-2BB5384CF294}"/>
                </a:ext>
              </a:extLst>
            </p:cNvPr>
            <p:cNvPicPr>
              <a:picLocks noChangeAspect="1"/>
            </p:cNvPicPr>
            <p:nvPr/>
          </p:nvPicPr>
          <p:blipFill>
            <a:blip r:embed="rId8"/>
            <a:stretch>
              <a:fillRect/>
            </a:stretch>
          </p:blipFill>
          <p:spPr>
            <a:xfrm>
              <a:off x="8317565" y="3587692"/>
              <a:ext cx="666667" cy="1038095"/>
            </a:xfrm>
            <a:prstGeom prst="rect">
              <a:avLst/>
            </a:prstGeom>
          </p:spPr>
        </p:pic>
      </p:grpSp>
      <p:grpSp>
        <p:nvGrpSpPr>
          <p:cNvPr id="32" name="グループ化 31">
            <a:extLst>
              <a:ext uri="{FF2B5EF4-FFF2-40B4-BE49-F238E27FC236}">
                <a16:creationId xmlns:a16="http://schemas.microsoft.com/office/drawing/2014/main" id="{6E103188-AD6B-B487-A2FF-CA359CB03F12}"/>
              </a:ext>
            </a:extLst>
          </p:cNvPr>
          <p:cNvGrpSpPr/>
          <p:nvPr/>
        </p:nvGrpSpPr>
        <p:grpSpPr>
          <a:xfrm>
            <a:off x="3053467" y="659422"/>
            <a:ext cx="2703252" cy="4702548"/>
            <a:chOff x="3036728" y="694361"/>
            <a:chExt cx="2703252" cy="4702548"/>
          </a:xfrm>
        </p:grpSpPr>
        <p:sp>
          <p:nvSpPr>
            <p:cNvPr id="7" name="Text Box 5">
              <a:extLst>
                <a:ext uri="{FF2B5EF4-FFF2-40B4-BE49-F238E27FC236}">
                  <a16:creationId xmlns:a16="http://schemas.microsoft.com/office/drawing/2014/main" id="{8F2E511A-F37C-B8BF-C57A-8BD0DF4B34C7}"/>
                </a:ext>
              </a:extLst>
            </p:cNvPr>
            <p:cNvSpPr txBox="1">
              <a:spLocks noChangeArrowheads="1"/>
            </p:cNvSpPr>
            <p:nvPr/>
          </p:nvSpPr>
          <p:spPr bwMode="auto">
            <a:xfrm>
              <a:off x="3118139" y="694361"/>
              <a:ext cx="2601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２．衝突装置も、色々な条件を考えて、作る必要がある。</a:t>
              </a:r>
              <a:endParaRPr lang="en-US" altLang="ja-JP" sz="2000" b="1" dirty="0">
                <a:latin typeface="游ゴシック" panose="020B0400000000000000" pitchFamily="50" charset="-128"/>
              </a:endParaRPr>
            </a:p>
          </p:txBody>
        </p:sp>
        <p:sp>
          <p:nvSpPr>
            <p:cNvPr id="17" name="Text Box 5">
              <a:extLst>
                <a:ext uri="{FF2B5EF4-FFF2-40B4-BE49-F238E27FC236}">
                  <a16:creationId xmlns:a16="http://schemas.microsoft.com/office/drawing/2014/main" id="{B9E43AA5-0EF7-C9C6-D0E2-74E1AE1C3899}"/>
                </a:ext>
              </a:extLst>
            </p:cNvPr>
            <p:cNvSpPr txBox="1">
              <a:spLocks noChangeArrowheads="1"/>
            </p:cNvSpPr>
            <p:nvPr/>
          </p:nvSpPr>
          <p:spPr bwMode="auto">
            <a:xfrm>
              <a:off x="3367872" y="1692240"/>
              <a:ext cx="23721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銅板の大きさ、爆薬の量、点火方法など</a:t>
              </a:r>
              <a:endParaRPr lang="en-US" altLang="ja-JP" sz="2000" b="1" dirty="0">
                <a:latin typeface="游ゴシック" panose="020B0400000000000000" pitchFamily="50" charset="-128"/>
              </a:endParaRPr>
            </a:p>
          </p:txBody>
        </p:sp>
        <p:cxnSp>
          <p:nvCxnSpPr>
            <p:cNvPr id="14" name="直線コネクタ 13">
              <a:extLst>
                <a:ext uri="{FF2B5EF4-FFF2-40B4-BE49-F238E27FC236}">
                  <a16:creationId xmlns:a16="http://schemas.microsoft.com/office/drawing/2014/main" id="{18400A84-9FD3-8E64-2D81-8B25795B4EFA}"/>
                </a:ext>
              </a:extLst>
            </p:cNvPr>
            <p:cNvCxnSpPr/>
            <p:nvPr/>
          </p:nvCxnSpPr>
          <p:spPr>
            <a:xfrm>
              <a:off x="3036728" y="939434"/>
              <a:ext cx="20433" cy="4457475"/>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110A6993-4B9E-AD27-2D1E-60D381E7118A}"/>
              </a:ext>
            </a:extLst>
          </p:cNvPr>
          <p:cNvGrpSpPr/>
          <p:nvPr/>
        </p:nvGrpSpPr>
        <p:grpSpPr>
          <a:xfrm>
            <a:off x="129048" y="677378"/>
            <a:ext cx="9043527" cy="5889082"/>
            <a:chOff x="129048" y="677378"/>
            <a:chExt cx="9043527" cy="5889082"/>
          </a:xfrm>
        </p:grpSpPr>
        <p:sp>
          <p:nvSpPr>
            <p:cNvPr id="13" name="Text Box 5">
              <a:extLst>
                <a:ext uri="{FF2B5EF4-FFF2-40B4-BE49-F238E27FC236}">
                  <a16:creationId xmlns:a16="http://schemas.microsoft.com/office/drawing/2014/main" id="{2A8A5DE8-0EA0-82F7-9A28-ED43C1016853}"/>
                </a:ext>
              </a:extLst>
            </p:cNvPr>
            <p:cNvSpPr txBox="1">
              <a:spLocks noChangeArrowheads="1"/>
            </p:cNvSpPr>
            <p:nvPr/>
          </p:nvSpPr>
          <p:spPr bwMode="auto">
            <a:xfrm>
              <a:off x="5664575" y="677378"/>
              <a:ext cx="31605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３．衝突装置を作る</a:t>
              </a:r>
              <a:endParaRPr lang="en-US" altLang="ja-JP" sz="2000" b="1" dirty="0">
                <a:latin typeface="游ゴシック" panose="020B0400000000000000" pitchFamily="50" charset="-128"/>
              </a:endParaRPr>
            </a:p>
          </p:txBody>
        </p:sp>
        <p:sp>
          <p:nvSpPr>
            <p:cNvPr id="19" name="Text Box 5">
              <a:extLst>
                <a:ext uri="{FF2B5EF4-FFF2-40B4-BE49-F238E27FC236}">
                  <a16:creationId xmlns:a16="http://schemas.microsoft.com/office/drawing/2014/main" id="{1A42E58E-736C-E2FD-8022-7758D4241A4A}"/>
                </a:ext>
              </a:extLst>
            </p:cNvPr>
            <p:cNvSpPr txBox="1">
              <a:spLocks noChangeArrowheads="1"/>
            </p:cNvSpPr>
            <p:nvPr/>
          </p:nvSpPr>
          <p:spPr bwMode="auto">
            <a:xfrm>
              <a:off x="5708165" y="1048142"/>
              <a:ext cx="3464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1</a:t>
              </a:r>
              <a:r>
                <a:rPr lang="ja-JP" altLang="en-US" sz="2000" b="1" dirty="0">
                  <a:latin typeface="游ゴシック" panose="020B0400000000000000" pitchFamily="50" charset="-128"/>
                </a:rPr>
                <a:t>）打ち上げ前の衝突テスト</a:t>
              </a:r>
              <a:endParaRPr lang="en-US" altLang="ja-JP" sz="2000" b="1" dirty="0">
                <a:latin typeface="游ゴシック" panose="020B0400000000000000" pitchFamily="50" charset="-128"/>
              </a:endParaRPr>
            </a:p>
          </p:txBody>
        </p:sp>
        <p:pic>
          <p:nvPicPr>
            <p:cNvPr id="26" name="図 25" descr="屋外, テーブル, 座る, いっぱい が含まれている画像&#10;&#10;自動的に生成された説明">
              <a:extLst>
                <a:ext uri="{FF2B5EF4-FFF2-40B4-BE49-F238E27FC236}">
                  <a16:creationId xmlns:a16="http://schemas.microsoft.com/office/drawing/2014/main" id="{95346287-564A-FA5C-847C-C4D1379A91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7371" y="1461091"/>
              <a:ext cx="2103053" cy="1409046"/>
            </a:xfrm>
            <a:prstGeom prst="rect">
              <a:avLst/>
            </a:prstGeom>
          </p:spPr>
        </p:pic>
        <p:sp>
          <p:nvSpPr>
            <p:cNvPr id="22" name="Text Box 5">
              <a:extLst>
                <a:ext uri="{FF2B5EF4-FFF2-40B4-BE49-F238E27FC236}">
                  <a16:creationId xmlns:a16="http://schemas.microsoft.com/office/drawing/2014/main" id="{EC9B3CC2-D55D-6194-D723-BAACDCADF737}"/>
                </a:ext>
              </a:extLst>
            </p:cNvPr>
            <p:cNvSpPr txBox="1">
              <a:spLocks noChangeArrowheads="1"/>
            </p:cNvSpPr>
            <p:nvPr/>
          </p:nvSpPr>
          <p:spPr bwMode="auto">
            <a:xfrm>
              <a:off x="129048" y="5356118"/>
              <a:ext cx="195296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爆点の動画アドレス↓</a:t>
              </a:r>
              <a:endParaRPr lang="en-US" altLang="ja-JP" sz="1400" b="0" i="0" dirty="0">
                <a:solidFill>
                  <a:srgbClr val="000000"/>
                </a:solidFill>
                <a:effectLst/>
                <a:latin typeface="Osaka"/>
              </a:endParaRPr>
            </a:p>
          </p:txBody>
        </p:sp>
        <p:sp>
          <p:nvSpPr>
            <p:cNvPr id="23" name="Text Box 5">
              <a:extLst>
                <a:ext uri="{FF2B5EF4-FFF2-40B4-BE49-F238E27FC236}">
                  <a16:creationId xmlns:a16="http://schemas.microsoft.com/office/drawing/2014/main" id="{B9490B6A-2232-8092-3A04-54ED34849C39}"/>
                </a:ext>
              </a:extLst>
            </p:cNvPr>
            <p:cNvSpPr txBox="1">
              <a:spLocks noChangeArrowheads="1"/>
            </p:cNvSpPr>
            <p:nvPr/>
          </p:nvSpPr>
          <p:spPr bwMode="auto">
            <a:xfrm>
              <a:off x="180698" y="5663895"/>
              <a:ext cx="4196844"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0" i="0" dirty="0">
                  <a:solidFill>
                    <a:srgbClr val="000000"/>
                  </a:solidFill>
                  <a:effectLst/>
                  <a:latin typeface="Osaka"/>
                </a:rPr>
                <a:t>https://www.youtube.com/watch?v=lWnl_G3_N1Y</a:t>
              </a:r>
            </a:p>
          </p:txBody>
        </p:sp>
        <p:sp>
          <p:nvSpPr>
            <p:cNvPr id="25" name="Text Box 5">
              <a:extLst>
                <a:ext uri="{FF2B5EF4-FFF2-40B4-BE49-F238E27FC236}">
                  <a16:creationId xmlns:a16="http://schemas.microsoft.com/office/drawing/2014/main" id="{E8165882-6B25-D4B3-951F-99A6811F0573}"/>
                </a:ext>
              </a:extLst>
            </p:cNvPr>
            <p:cNvSpPr txBox="1">
              <a:spLocks noChangeArrowheads="1"/>
            </p:cNvSpPr>
            <p:nvPr/>
          </p:nvSpPr>
          <p:spPr bwMode="auto">
            <a:xfrm>
              <a:off x="129048" y="6023343"/>
              <a:ext cx="273395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solidFill>
                    <a:srgbClr val="000000"/>
                  </a:solidFill>
                  <a:latin typeface="Osaka"/>
                </a:rPr>
                <a:t>衝突点の動画</a:t>
              </a:r>
              <a:r>
                <a:rPr lang="ja-JP" altLang="en-US" sz="1400" b="0" i="0" dirty="0">
                  <a:solidFill>
                    <a:srgbClr val="000000"/>
                  </a:solidFill>
                  <a:effectLst/>
                  <a:latin typeface="Osaka"/>
                </a:rPr>
                <a:t>アドレス↓</a:t>
              </a:r>
              <a:endParaRPr lang="en-US" altLang="ja-JP" sz="1400" b="0" i="0" dirty="0">
                <a:solidFill>
                  <a:srgbClr val="000000"/>
                </a:solidFill>
                <a:effectLst/>
                <a:latin typeface="Osaka"/>
              </a:endParaRPr>
            </a:p>
          </p:txBody>
        </p:sp>
        <p:sp>
          <p:nvSpPr>
            <p:cNvPr id="27" name="Text Box 5">
              <a:extLst>
                <a:ext uri="{FF2B5EF4-FFF2-40B4-BE49-F238E27FC236}">
                  <a16:creationId xmlns:a16="http://schemas.microsoft.com/office/drawing/2014/main" id="{24B5E205-AC61-E813-43B9-99D7BC15DFE2}"/>
                </a:ext>
              </a:extLst>
            </p:cNvPr>
            <p:cNvSpPr txBox="1">
              <a:spLocks noChangeArrowheads="1"/>
            </p:cNvSpPr>
            <p:nvPr/>
          </p:nvSpPr>
          <p:spPr bwMode="auto">
            <a:xfrm>
              <a:off x="161951" y="6258683"/>
              <a:ext cx="4196844"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0" i="0" dirty="0">
                  <a:solidFill>
                    <a:srgbClr val="000000"/>
                  </a:solidFill>
                  <a:effectLst/>
                  <a:latin typeface="Osaka"/>
                </a:rPr>
                <a:t>https://www.youtube.com/watch?v=gmh2lGjXm7w</a:t>
              </a:r>
            </a:p>
          </p:txBody>
        </p:sp>
        <p:cxnSp>
          <p:nvCxnSpPr>
            <p:cNvPr id="29" name="直線コネクタ 28">
              <a:extLst>
                <a:ext uri="{FF2B5EF4-FFF2-40B4-BE49-F238E27FC236}">
                  <a16:creationId xmlns:a16="http://schemas.microsoft.com/office/drawing/2014/main" id="{F0DEFF95-A8D4-8542-5864-92A90EF1C9BB}"/>
                </a:ext>
              </a:extLst>
            </p:cNvPr>
            <p:cNvCxnSpPr/>
            <p:nvPr/>
          </p:nvCxnSpPr>
          <p:spPr>
            <a:xfrm>
              <a:off x="5708165" y="767720"/>
              <a:ext cx="20433" cy="4457475"/>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78F3A987-170A-9695-2378-AB7B68D3B0EA}"/>
              </a:ext>
            </a:extLst>
          </p:cNvPr>
          <p:cNvGrpSpPr/>
          <p:nvPr/>
        </p:nvGrpSpPr>
        <p:grpSpPr>
          <a:xfrm>
            <a:off x="396626" y="2766567"/>
            <a:ext cx="2372108" cy="2064213"/>
            <a:chOff x="396626" y="2766567"/>
            <a:chExt cx="2372108" cy="2064213"/>
          </a:xfrm>
        </p:grpSpPr>
        <p:sp>
          <p:nvSpPr>
            <p:cNvPr id="8" name="Text Box 5">
              <a:extLst>
                <a:ext uri="{FF2B5EF4-FFF2-40B4-BE49-F238E27FC236}">
                  <a16:creationId xmlns:a16="http://schemas.microsoft.com/office/drawing/2014/main" id="{09BFBFFC-41DC-21B5-63ED-06900FC0EDF2}"/>
                </a:ext>
              </a:extLst>
            </p:cNvPr>
            <p:cNvSpPr txBox="1">
              <a:spLocks noChangeArrowheads="1"/>
            </p:cNvSpPr>
            <p:nvPr/>
          </p:nvSpPr>
          <p:spPr bwMode="auto">
            <a:xfrm>
              <a:off x="396626" y="3199564"/>
              <a:ext cx="237210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「りゅうぐう」の回転（自転）時間やクレータがあるかどうかはわからないことが多い</a:t>
              </a:r>
              <a:endParaRPr lang="en-US" altLang="ja-JP" sz="2000" b="1" dirty="0">
                <a:latin typeface="游ゴシック" panose="020B0400000000000000" pitchFamily="50" charset="-128"/>
              </a:endParaRPr>
            </a:p>
          </p:txBody>
        </p:sp>
        <p:sp>
          <p:nvSpPr>
            <p:cNvPr id="30" name="矢印: 下 29">
              <a:extLst>
                <a:ext uri="{FF2B5EF4-FFF2-40B4-BE49-F238E27FC236}">
                  <a16:creationId xmlns:a16="http://schemas.microsoft.com/office/drawing/2014/main" id="{852107EF-B287-9E9F-2755-06B70F96485F}"/>
                </a:ext>
              </a:extLst>
            </p:cNvPr>
            <p:cNvSpPr/>
            <p:nvPr/>
          </p:nvSpPr>
          <p:spPr>
            <a:xfrm>
              <a:off x="1084946" y="2766567"/>
              <a:ext cx="556590" cy="459783"/>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C069933-AAC5-38E3-5DF3-89E79B0C604D}"/>
              </a:ext>
            </a:extLst>
          </p:cNvPr>
          <p:cNvGrpSpPr/>
          <p:nvPr/>
        </p:nvGrpSpPr>
        <p:grpSpPr>
          <a:xfrm>
            <a:off x="3171055" y="2332999"/>
            <a:ext cx="2601212" cy="2347059"/>
            <a:chOff x="3171055" y="2332999"/>
            <a:chExt cx="2601212" cy="2347059"/>
          </a:xfrm>
        </p:grpSpPr>
        <p:sp>
          <p:nvSpPr>
            <p:cNvPr id="15" name="Text Box 5">
              <a:extLst>
                <a:ext uri="{FF2B5EF4-FFF2-40B4-BE49-F238E27FC236}">
                  <a16:creationId xmlns:a16="http://schemas.microsoft.com/office/drawing/2014/main" id="{ECF206F4-2152-17B1-EB1C-611F163FB172}"/>
                </a:ext>
              </a:extLst>
            </p:cNvPr>
            <p:cNvSpPr txBox="1">
              <a:spLocks noChangeArrowheads="1"/>
            </p:cNvSpPr>
            <p:nvPr/>
          </p:nvSpPr>
          <p:spPr bwMode="auto">
            <a:xfrm>
              <a:off x="3171055" y="2680560"/>
              <a:ext cx="2601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りゅうぐう　に近づいてから衝突条件を決めるように作る</a:t>
              </a:r>
              <a:endParaRPr lang="en-US" altLang="ja-JP" sz="2000" b="1" dirty="0">
                <a:latin typeface="游ゴシック" panose="020B0400000000000000" pitchFamily="50" charset="-128"/>
              </a:endParaRPr>
            </a:p>
          </p:txBody>
        </p:sp>
        <p:sp>
          <p:nvSpPr>
            <p:cNvPr id="18" name="Text Box 5">
              <a:extLst>
                <a:ext uri="{FF2B5EF4-FFF2-40B4-BE49-F238E27FC236}">
                  <a16:creationId xmlns:a16="http://schemas.microsoft.com/office/drawing/2014/main" id="{A3C8AD56-A535-58AE-3B32-BBF1ABF2F70D}"/>
                </a:ext>
              </a:extLst>
            </p:cNvPr>
            <p:cNvSpPr txBox="1">
              <a:spLocks noChangeArrowheads="1"/>
            </p:cNvSpPr>
            <p:nvPr/>
          </p:nvSpPr>
          <p:spPr bwMode="auto">
            <a:xfrm>
              <a:off x="3415290" y="3664395"/>
              <a:ext cx="22492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クレータを作る位置（たいらな場所）をカメラで撮影。</a:t>
              </a:r>
              <a:endParaRPr lang="en-US" altLang="ja-JP" sz="2000" b="1" dirty="0">
                <a:latin typeface="游ゴシック" panose="020B0400000000000000" pitchFamily="50" charset="-128"/>
              </a:endParaRPr>
            </a:p>
          </p:txBody>
        </p:sp>
        <p:sp>
          <p:nvSpPr>
            <p:cNvPr id="33" name="矢印: 下 32">
              <a:extLst>
                <a:ext uri="{FF2B5EF4-FFF2-40B4-BE49-F238E27FC236}">
                  <a16:creationId xmlns:a16="http://schemas.microsoft.com/office/drawing/2014/main" id="{438AB6F7-2598-D157-2A77-E7E37275870E}"/>
                </a:ext>
              </a:extLst>
            </p:cNvPr>
            <p:cNvSpPr/>
            <p:nvPr/>
          </p:nvSpPr>
          <p:spPr>
            <a:xfrm>
              <a:off x="3913308" y="2332999"/>
              <a:ext cx="556590" cy="459783"/>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883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0" y="100812"/>
            <a:ext cx="7772400" cy="720725"/>
          </a:xfrm>
        </p:spPr>
        <p:txBody>
          <a:bodyPr/>
          <a:lstStyle/>
          <a:p>
            <a:pPr algn="l"/>
            <a:r>
              <a:rPr lang="ja-JP" altLang="en-US" sz="3200" kern="0" dirty="0">
                <a:ea typeface="ＭＳ Ｐゴシック" panose="020B0600070205080204" pitchFamily="50" charset="-128"/>
              </a:rPr>
              <a:t>衝突の瞬間とできた　あな（クレーター）</a:t>
            </a:r>
            <a:endParaRPr kumimoji="1" lang="ja-JP" altLang="en-US" sz="3200" dirty="0"/>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pic>
        <p:nvPicPr>
          <p:cNvPr id="7" name="図 6" descr="ケーキ, 座る, 作品, 食品 が含まれている画像&#10;&#10;自動的に生成された説明">
            <a:extLst>
              <a:ext uri="{FF2B5EF4-FFF2-40B4-BE49-F238E27FC236}">
                <a16:creationId xmlns:a16="http://schemas.microsoft.com/office/drawing/2014/main" id="{14B7B8B2-E79B-B254-5825-A8B172B164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804"/>
          <a:stretch/>
        </p:blipFill>
        <p:spPr>
          <a:xfrm>
            <a:off x="122071" y="853206"/>
            <a:ext cx="1895040" cy="1915617"/>
          </a:xfrm>
          <a:prstGeom prst="rect">
            <a:avLst/>
          </a:prstGeom>
        </p:spPr>
      </p:pic>
      <p:pic>
        <p:nvPicPr>
          <p:cNvPr id="8" name="図 7" descr="チョコレート, ケーキ, 水, 男 が含まれている画像&#10;&#10;自動的に生成された説明">
            <a:extLst>
              <a:ext uri="{FF2B5EF4-FFF2-40B4-BE49-F238E27FC236}">
                <a16:creationId xmlns:a16="http://schemas.microsoft.com/office/drawing/2014/main" id="{303DDBA6-6E46-AE57-ECC7-B95BB7C07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111" y="862499"/>
            <a:ext cx="2707405" cy="1915617"/>
          </a:xfrm>
          <a:prstGeom prst="rect">
            <a:avLst/>
          </a:prstGeom>
        </p:spPr>
      </p:pic>
      <p:pic>
        <p:nvPicPr>
          <p:cNvPr id="9" name="図 8" descr="ケーキ, 座る, 作品, 食品 が含まれている画像&#10;&#10;自動的に生成された説明">
            <a:extLst>
              <a:ext uri="{FF2B5EF4-FFF2-40B4-BE49-F238E27FC236}">
                <a16:creationId xmlns:a16="http://schemas.microsoft.com/office/drawing/2014/main" id="{DB936ACB-1725-7703-682D-E201D89BC9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460" t="15172" r="5342" b="13370"/>
          <a:stretch/>
        </p:blipFill>
        <p:spPr>
          <a:xfrm>
            <a:off x="2176069" y="862499"/>
            <a:ext cx="1951223" cy="1915617"/>
          </a:xfrm>
          <a:prstGeom prst="rect">
            <a:avLst/>
          </a:prstGeom>
        </p:spPr>
      </p:pic>
      <p:sp>
        <p:nvSpPr>
          <p:cNvPr id="10" name="Text Box 5">
            <a:extLst>
              <a:ext uri="{FF2B5EF4-FFF2-40B4-BE49-F238E27FC236}">
                <a16:creationId xmlns:a16="http://schemas.microsoft.com/office/drawing/2014/main" id="{CE25D44C-E04E-2936-B0C2-B03AC6C2AF2E}"/>
              </a:ext>
            </a:extLst>
          </p:cNvPr>
          <p:cNvSpPr txBox="1">
            <a:spLocks noChangeArrowheads="1"/>
          </p:cNvSpPr>
          <p:nvPr/>
        </p:nvSpPr>
        <p:spPr bwMode="auto">
          <a:xfrm>
            <a:off x="545636" y="3211562"/>
            <a:ext cx="3234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分離されたカメラの画像</a:t>
            </a:r>
            <a:endParaRPr lang="en-US" altLang="ja-JP" sz="2000" dirty="0">
              <a:latin typeface="ＭＳ Ｐゴシック" panose="020B0600070205080204" pitchFamily="50" charset="-128"/>
            </a:endParaRPr>
          </a:p>
        </p:txBody>
      </p:sp>
      <p:sp>
        <p:nvSpPr>
          <p:cNvPr id="11" name="Text Box 5">
            <a:extLst>
              <a:ext uri="{FF2B5EF4-FFF2-40B4-BE49-F238E27FC236}">
                <a16:creationId xmlns:a16="http://schemas.microsoft.com/office/drawing/2014/main" id="{20E746E8-B06D-3343-7936-6F05C13E27C1}"/>
              </a:ext>
            </a:extLst>
          </p:cNvPr>
          <p:cNvSpPr txBox="1">
            <a:spLocks noChangeArrowheads="1"/>
          </p:cNvSpPr>
          <p:nvPr/>
        </p:nvSpPr>
        <p:spPr bwMode="auto">
          <a:xfrm>
            <a:off x="4407074" y="2860696"/>
            <a:ext cx="32342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できたあな　（クレーター）</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「おむすびころりん」</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直径　約</a:t>
            </a:r>
            <a:r>
              <a:rPr lang="en-US" altLang="ja-JP" sz="2000" dirty="0">
                <a:latin typeface="ＭＳ Ｐゴシック" panose="020B0600070205080204" pitchFamily="50" charset="-128"/>
              </a:rPr>
              <a:t>15m</a:t>
            </a:r>
            <a:r>
              <a:rPr lang="ja-JP" altLang="en-US" sz="2000" dirty="0">
                <a:latin typeface="ＭＳ Ｐゴシック" panose="020B0600070205080204" pitchFamily="50" charset="-128"/>
              </a:rPr>
              <a:t>　深さ約</a:t>
            </a:r>
            <a:r>
              <a:rPr lang="en-US" altLang="ja-JP" sz="2000" dirty="0">
                <a:latin typeface="ＭＳ Ｐゴシック" panose="020B0600070205080204" pitchFamily="50" charset="-128"/>
              </a:rPr>
              <a:t>2.7m</a:t>
            </a:r>
          </a:p>
        </p:txBody>
      </p:sp>
      <p:pic>
        <p:nvPicPr>
          <p:cNvPr id="4" name="図 3" descr="電子機器の部品&#10;&#10;低い精度で自動的に生成された説明">
            <a:extLst>
              <a:ext uri="{FF2B5EF4-FFF2-40B4-BE49-F238E27FC236}">
                <a16:creationId xmlns:a16="http://schemas.microsoft.com/office/drawing/2014/main" id="{FB36CAD3-3CC7-36CF-7BBD-9338E0DE1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6" y="3838867"/>
            <a:ext cx="1950227" cy="1300152"/>
          </a:xfrm>
          <a:prstGeom prst="rect">
            <a:avLst/>
          </a:prstGeom>
        </p:spPr>
      </p:pic>
      <p:sp>
        <p:nvSpPr>
          <p:cNvPr id="14" name="Text Box 5">
            <a:extLst>
              <a:ext uri="{FF2B5EF4-FFF2-40B4-BE49-F238E27FC236}">
                <a16:creationId xmlns:a16="http://schemas.microsoft.com/office/drawing/2014/main" id="{92544E61-861A-5284-7206-AB3BB7088EA4}"/>
              </a:ext>
            </a:extLst>
          </p:cNvPr>
          <p:cNvSpPr txBox="1">
            <a:spLocks noChangeArrowheads="1"/>
          </p:cNvSpPr>
          <p:nvPr/>
        </p:nvSpPr>
        <p:spPr bwMode="auto">
          <a:xfrm>
            <a:off x="1863304" y="3717766"/>
            <a:ext cx="22492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衝突観察用分離カメラは静止画と動画を撮影した後、りゅうぐう　に衝突する</a:t>
            </a:r>
            <a:endParaRPr lang="en-US" altLang="ja-JP" sz="1800" dirty="0">
              <a:latin typeface="游ゴシック" panose="020B0400000000000000" pitchFamily="50" charset="-128"/>
            </a:endParaRPr>
          </a:p>
        </p:txBody>
      </p:sp>
      <p:sp>
        <p:nvSpPr>
          <p:cNvPr id="15" name="Text Box 5">
            <a:extLst>
              <a:ext uri="{FF2B5EF4-FFF2-40B4-BE49-F238E27FC236}">
                <a16:creationId xmlns:a16="http://schemas.microsoft.com/office/drawing/2014/main" id="{0EA1013E-A9FF-7929-43D9-24942CCEB58E}"/>
              </a:ext>
            </a:extLst>
          </p:cNvPr>
          <p:cNvSpPr txBox="1">
            <a:spLocks noChangeArrowheads="1"/>
          </p:cNvSpPr>
          <p:nvPr/>
        </p:nvSpPr>
        <p:spPr bwMode="auto">
          <a:xfrm>
            <a:off x="248681" y="2819078"/>
            <a:ext cx="1657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en-US" altLang="ja-JP" sz="2000" dirty="0">
                <a:latin typeface="ＭＳ Ｐゴシック" panose="020B0600070205080204" pitchFamily="50" charset="-128"/>
              </a:rPr>
              <a:t>192</a:t>
            </a:r>
            <a:r>
              <a:rPr lang="ja-JP" altLang="en-US" sz="2000" dirty="0">
                <a:latin typeface="ＭＳ Ｐゴシック" panose="020B0600070205080204" pitchFamily="50" charset="-128"/>
              </a:rPr>
              <a:t>秒後</a:t>
            </a:r>
            <a:endParaRPr lang="en-US" altLang="ja-JP" sz="2000" dirty="0">
              <a:latin typeface="ＭＳ Ｐゴシック" panose="020B0600070205080204" pitchFamily="50" charset="-128"/>
            </a:endParaRPr>
          </a:p>
        </p:txBody>
      </p:sp>
      <p:sp>
        <p:nvSpPr>
          <p:cNvPr id="16" name="Text Box 5">
            <a:extLst>
              <a:ext uri="{FF2B5EF4-FFF2-40B4-BE49-F238E27FC236}">
                <a16:creationId xmlns:a16="http://schemas.microsoft.com/office/drawing/2014/main" id="{60C5B804-E1B7-26B9-E923-27CC582A71C8}"/>
              </a:ext>
            </a:extLst>
          </p:cNvPr>
          <p:cNvSpPr txBox="1">
            <a:spLocks noChangeArrowheads="1"/>
          </p:cNvSpPr>
          <p:nvPr/>
        </p:nvSpPr>
        <p:spPr bwMode="auto">
          <a:xfrm>
            <a:off x="2129926" y="2819078"/>
            <a:ext cx="1657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拡大写真</a:t>
            </a:r>
            <a:endParaRPr lang="en-US" altLang="ja-JP" sz="2000" dirty="0">
              <a:latin typeface="ＭＳ Ｐゴシック" panose="020B0600070205080204" pitchFamily="50" charset="-128"/>
            </a:endParaRPr>
          </a:p>
        </p:txBody>
      </p:sp>
      <p:pic>
        <p:nvPicPr>
          <p:cNvPr id="17" name="図 16">
            <a:extLst>
              <a:ext uri="{FF2B5EF4-FFF2-40B4-BE49-F238E27FC236}">
                <a16:creationId xmlns:a16="http://schemas.microsoft.com/office/drawing/2014/main" id="{88BC1A42-BB04-5F16-E9B5-C0D791AAF531}"/>
              </a:ext>
            </a:extLst>
          </p:cNvPr>
          <p:cNvPicPr>
            <a:picLocks noChangeAspect="1"/>
          </p:cNvPicPr>
          <p:nvPr/>
        </p:nvPicPr>
        <p:blipFill>
          <a:blip r:embed="rId6"/>
          <a:stretch>
            <a:fillRect/>
          </a:stretch>
        </p:blipFill>
        <p:spPr>
          <a:xfrm>
            <a:off x="4312608" y="4443596"/>
            <a:ext cx="4641467" cy="1923038"/>
          </a:xfrm>
          <a:prstGeom prst="rect">
            <a:avLst/>
          </a:prstGeom>
        </p:spPr>
      </p:pic>
      <p:sp>
        <p:nvSpPr>
          <p:cNvPr id="18" name="Text Box 5">
            <a:extLst>
              <a:ext uri="{FF2B5EF4-FFF2-40B4-BE49-F238E27FC236}">
                <a16:creationId xmlns:a16="http://schemas.microsoft.com/office/drawing/2014/main" id="{5BD9C8BA-845B-6614-CA89-E4BC476D05B6}"/>
              </a:ext>
            </a:extLst>
          </p:cNvPr>
          <p:cNvSpPr txBox="1">
            <a:spLocks noChangeArrowheads="1"/>
          </p:cNvSpPr>
          <p:nvPr/>
        </p:nvSpPr>
        <p:spPr bwMode="auto">
          <a:xfrm>
            <a:off x="330507" y="5339523"/>
            <a:ext cx="3796785" cy="120032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1800" dirty="0">
                <a:latin typeface="游ゴシック" panose="020B0400000000000000" pitchFamily="50" charset="-128"/>
              </a:rPr>
              <a:t>衝突の直前から動画で撮影する。りゅうぐう　に大きなものが昔、衝突した調査ができる。→衝突後のサンプル採取以外の目的</a:t>
            </a:r>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1922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タイトル 1">
            <a:extLst>
              <a:ext uri="{FF2B5EF4-FFF2-40B4-BE49-F238E27FC236}">
                <a16:creationId xmlns:a16="http://schemas.microsoft.com/office/drawing/2014/main" id="{8137E5DE-4C7C-C240-169A-4C3D2BC04973}"/>
              </a:ext>
            </a:extLst>
          </p:cNvPr>
          <p:cNvSpPr txBox="1">
            <a:spLocks/>
          </p:cNvSpPr>
          <p:nvPr/>
        </p:nvSpPr>
        <p:spPr bwMode="gray">
          <a:xfrm>
            <a:off x="3489" y="1994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algn="l"/>
            <a:r>
              <a:rPr lang="ja-JP" altLang="en-US" kern="0" dirty="0">
                <a:ea typeface="ＭＳ Ｐゴシック" panose="020B0600070205080204" pitchFamily="50" charset="-128"/>
              </a:rPr>
              <a:t>衝突装置の応用例</a:t>
            </a:r>
            <a:endParaRPr lang="ja-JP" altLang="en-US" kern="0" dirty="0"/>
          </a:p>
        </p:txBody>
      </p:sp>
      <p:sp>
        <p:nvSpPr>
          <p:cNvPr id="9" name="テキスト ボックス 8">
            <a:extLst>
              <a:ext uri="{FF2B5EF4-FFF2-40B4-BE49-F238E27FC236}">
                <a16:creationId xmlns:a16="http://schemas.microsoft.com/office/drawing/2014/main" id="{2530C226-687A-F958-6909-219776E8358F}"/>
              </a:ext>
            </a:extLst>
          </p:cNvPr>
          <p:cNvSpPr txBox="1"/>
          <p:nvPr/>
        </p:nvSpPr>
        <p:spPr>
          <a:xfrm>
            <a:off x="2244725" y="2994452"/>
            <a:ext cx="4616450" cy="830997"/>
          </a:xfrm>
          <a:prstGeom prst="rect">
            <a:avLst/>
          </a:prstGeom>
          <a:noFill/>
        </p:spPr>
        <p:txBody>
          <a:bodyPr wrap="square">
            <a:spAutoFit/>
          </a:bodyPr>
          <a:lstStyle/>
          <a:p>
            <a:br>
              <a:rPr lang="ja-JP" altLang="en-US" dirty="0"/>
            </a:br>
            <a:endParaRPr lang="ja-JP" altLang="en-US" dirty="0"/>
          </a:p>
        </p:txBody>
      </p:sp>
      <p:sp>
        <p:nvSpPr>
          <p:cNvPr id="10" name="テキスト ボックス 9">
            <a:extLst>
              <a:ext uri="{FF2B5EF4-FFF2-40B4-BE49-F238E27FC236}">
                <a16:creationId xmlns:a16="http://schemas.microsoft.com/office/drawing/2014/main" id="{80C1F002-2F2F-A005-F571-AC0F2D5129BF}"/>
              </a:ext>
            </a:extLst>
          </p:cNvPr>
          <p:cNvSpPr txBox="1"/>
          <p:nvPr/>
        </p:nvSpPr>
        <p:spPr>
          <a:xfrm>
            <a:off x="2188210" y="2950502"/>
            <a:ext cx="4616450" cy="830997"/>
          </a:xfrm>
          <a:prstGeom prst="rect">
            <a:avLst/>
          </a:prstGeom>
          <a:noFill/>
        </p:spPr>
        <p:txBody>
          <a:bodyPr wrap="square">
            <a:spAutoFit/>
          </a:bodyPr>
          <a:lstStyle/>
          <a:p>
            <a:br>
              <a:rPr lang="ja-JP" altLang="en-US" dirty="0"/>
            </a:br>
            <a:endParaRPr lang="ja-JP" altLang="en-US" dirty="0"/>
          </a:p>
        </p:txBody>
      </p:sp>
      <p:grpSp>
        <p:nvGrpSpPr>
          <p:cNvPr id="20" name="グループ化 19">
            <a:extLst>
              <a:ext uri="{FF2B5EF4-FFF2-40B4-BE49-F238E27FC236}">
                <a16:creationId xmlns:a16="http://schemas.microsoft.com/office/drawing/2014/main" id="{099BF77E-E2FF-27A3-C026-6E85162DF2DF}"/>
              </a:ext>
            </a:extLst>
          </p:cNvPr>
          <p:cNvGrpSpPr/>
          <p:nvPr/>
        </p:nvGrpSpPr>
        <p:grpSpPr>
          <a:xfrm>
            <a:off x="8666" y="782705"/>
            <a:ext cx="5990187" cy="5597089"/>
            <a:chOff x="26655" y="739613"/>
            <a:chExt cx="5990187" cy="5597089"/>
          </a:xfrm>
        </p:grpSpPr>
        <p:pic>
          <p:nvPicPr>
            <p:cNvPr id="11" name="図 10" descr="ダイアグラム&#10;&#10;自動的に生成された説明">
              <a:extLst>
                <a:ext uri="{FF2B5EF4-FFF2-40B4-BE49-F238E27FC236}">
                  <a16:creationId xmlns:a16="http://schemas.microsoft.com/office/drawing/2014/main" id="{AD424649-EF52-1F5E-AB02-D0A6FFC7EF64}"/>
                </a:ext>
              </a:extLst>
            </p:cNvPr>
            <p:cNvPicPr>
              <a:picLocks noChangeAspect="1"/>
            </p:cNvPicPr>
            <p:nvPr/>
          </p:nvPicPr>
          <p:blipFill rotWithShape="1">
            <a:blip r:embed="rId3">
              <a:extLst>
                <a:ext uri="{28A0092B-C50C-407E-A947-70E740481C1C}">
                  <a14:useLocalDpi xmlns:a14="http://schemas.microsoft.com/office/drawing/2010/main" val="0"/>
                </a:ext>
              </a:extLst>
            </a:blip>
            <a:srcRect l="13340" r="6616" b="14763"/>
            <a:stretch/>
          </p:blipFill>
          <p:spPr>
            <a:xfrm>
              <a:off x="3316811" y="739613"/>
              <a:ext cx="2700031" cy="3833631"/>
            </a:xfrm>
            <a:prstGeom prst="rect">
              <a:avLst/>
            </a:prstGeom>
          </p:spPr>
        </p:pic>
        <p:pic>
          <p:nvPicPr>
            <p:cNvPr id="13" name="図 12" descr="軍用車両, 輸送, 建物, 道路 が含まれている画像&#10;&#10;自動的に生成された説明">
              <a:extLst>
                <a:ext uri="{FF2B5EF4-FFF2-40B4-BE49-F238E27FC236}">
                  <a16:creationId xmlns:a16="http://schemas.microsoft.com/office/drawing/2014/main" id="{7B3A1F03-4D53-D68A-E2C0-7F5971F47F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809" y="4669378"/>
              <a:ext cx="2373969" cy="1582646"/>
            </a:xfrm>
            <a:prstGeom prst="rect">
              <a:avLst/>
            </a:prstGeom>
          </p:spPr>
        </p:pic>
        <p:pic>
          <p:nvPicPr>
            <p:cNvPr id="15" name="図 14" descr="屋内, 人, 武器, 自転車 が含まれている画像&#10;&#10;自動的に生成された説明">
              <a:extLst>
                <a:ext uri="{FF2B5EF4-FFF2-40B4-BE49-F238E27FC236}">
                  <a16:creationId xmlns:a16="http://schemas.microsoft.com/office/drawing/2014/main" id="{8363883D-CE4D-40AF-6F11-0CDA36F11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3114" y="1429049"/>
              <a:ext cx="3264636" cy="1986724"/>
            </a:xfrm>
            <a:prstGeom prst="rect">
              <a:avLst/>
            </a:prstGeom>
          </p:spPr>
        </p:pic>
        <p:sp>
          <p:nvSpPr>
            <p:cNvPr id="12" name="Text Box 5">
              <a:extLst>
                <a:ext uri="{FF2B5EF4-FFF2-40B4-BE49-F238E27FC236}">
                  <a16:creationId xmlns:a16="http://schemas.microsoft.com/office/drawing/2014/main" id="{49B833B3-847A-3375-E9C5-3C03B8BADF33}"/>
                </a:ext>
              </a:extLst>
            </p:cNvPr>
            <p:cNvSpPr txBox="1">
              <a:spLocks noChangeArrowheads="1"/>
            </p:cNvSpPr>
            <p:nvPr/>
          </p:nvSpPr>
          <p:spPr bwMode="auto">
            <a:xfrm>
              <a:off x="26655" y="3627831"/>
              <a:ext cx="3373208" cy="132343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銅の板（内張）から起爆させ、両高速噴流（メタルジェット）で硬い金属を貫通させる。</a:t>
              </a:r>
              <a:endParaRPr lang="en-US" altLang="ja-JP" sz="2000" b="1" dirty="0">
                <a:latin typeface="游ゴシック" panose="020B0400000000000000" pitchFamily="50" charset="-128"/>
              </a:endParaRPr>
            </a:p>
          </p:txBody>
        </p:sp>
        <p:sp>
          <p:nvSpPr>
            <p:cNvPr id="16" name="Text Box 5">
              <a:extLst>
                <a:ext uri="{FF2B5EF4-FFF2-40B4-BE49-F238E27FC236}">
                  <a16:creationId xmlns:a16="http://schemas.microsoft.com/office/drawing/2014/main" id="{5F95810A-0BC5-D5C2-8DF6-46D143F0DDEC}"/>
                </a:ext>
              </a:extLst>
            </p:cNvPr>
            <p:cNvSpPr txBox="1">
              <a:spLocks noChangeArrowheads="1"/>
            </p:cNvSpPr>
            <p:nvPr/>
          </p:nvSpPr>
          <p:spPr bwMode="auto">
            <a:xfrm>
              <a:off x="29475" y="5321039"/>
              <a:ext cx="3373208" cy="101566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貫通したメタルジェットは爆風や破片も入り、戦車を内部から破壊する</a:t>
              </a:r>
              <a:endParaRPr lang="en-US" altLang="ja-JP" sz="2000" b="1" dirty="0">
                <a:latin typeface="游ゴシック" panose="020B0400000000000000" pitchFamily="50" charset="-128"/>
              </a:endParaRPr>
            </a:p>
          </p:txBody>
        </p:sp>
        <p:sp>
          <p:nvSpPr>
            <p:cNvPr id="17" name="Text Box 5">
              <a:extLst>
                <a:ext uri="{FF2B5EF4-FFF2-40B4-BE49-F238E27FC236}">
                  <a16:creationId xmlns:a16="http://schemas.microsoft.com/office/drawing/2014/main" id="{9E4B5797-24E5-9F6D-C9D9-D835A02D59C3}"/>
                </a:ext>
              </a:extLst>
            </p:cNvPr>
            <p:cNvSpPr txBox="1">
              <a:spLocks noChangeArrowheads="1"/>
            </p:cNvSpPr>
            <p:nvPr/>
          </p:nvSpPr>
          <p:spPr bwMode="auto">
            <a:xfrm>
              <a:off x="39833" y="844805"/>
              <a:ext cx="3373208" cy="52322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eaLnBrk="1" hangingPunct="1">
                <a:spcBef>
                  <a:spcPct val="50000"/>
                </a:spcBef>
              </a:pPr>
              <a:r>
                <a:rPr lang="ja-JP" altLang="en-US" sz="2800" b="1" dirty="0">
                  <a:latin typeface="游ゴシック" panose="020B0400000000000000" pitchFamily="50" charset="-128"/>
                </a:rPr>
                <a:t>１．対戦車爆弾</a:t>
              </a:r>
              <a:endParaRPr lang="en-US" altLang="ja-JP" sz="2800" b="1" dirty="0">
                <a:latin typeface="游ゴシック" panose="020B0400000000000000" pitchFamily="50" charset="-128"/>
              </a:endParaRPr>
            </a:p>
          </p:txBody>
        </p:sp>
      </p:grpSp>
      <p:cxnSp>
        <p:nvCxnSpPr>
          <p:cNvPr id="14" name="直線コネクタ 13">
            <a:extLst>
              <a:ext uri="{FF2B5EF4-FFF2-40B4-BE49-F238E27FC236}">
                <a16:creationId xmlns:a16="http://schemas.microsoft.com/office/drawing/2014/main" id="{5EA67311-A997-C165-CE38-2194885736AC}"/>
              </a:ext>
            </a:extLst>
          </p:cNvPr>
          <p:cNvCxnSpPr>
            <a:cxnSpLocks/>
          </p:cNvCxnSpPr>
          <p:nvPr/>
        </p:nvCxnSpPr>
        <p:spPr>
          <a:xfrm>
            <a:off x="5891961" y="865150"/>
            <a:ext cx="0" cy="5832697"/>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3B1D0D0-6CDF-B965-6F30-0F6D29F95FC6}"/>
              </a:ext>
            </a:extLst>
          </p:cNvPr>
          <p:cNvGrpSpPr/>
          <p:nvPr/>
        </p:nvGrpSpPr>
        <p:grpSpPr>
          <a:xfrm>
            <a:off x="6046728" y="873452"/>
            <a:ext cx="3033155" cy="5111096"/>
            <a:chOff x="6073357" y="819999"/>
            <a:chExt cx="3033155" cy="5111096"/>
          </a:xfrm>
        </p:grpSpPr>
        <p:pic>
          <p:nvPicPr>
            <p:cNvPr id="3" name="図 2" descr="屋内, テーブル, 座る, 小さい が含まれている画像&#10;&#10;自動的に生成された説明">
              <a:extLst>
                <a:ext uri="{FF2B5EF4-FFF2-40B4-BE49-F238E27FC236}">
                  <a16:creationId xmlns:a16="http://schemas.microsoft.com/office/drawing/2014/main" id="{30CA9206-B139-AAF6-B21C-38C82D3224E3}"/>
                </a:ext>
              </a:extLst>
            </p:cNvPr>
            <p:cNvPicPr>
              <a:picLocks noChangeAspect="1"/>
            </p:cNvPicPr>
            <p:nvPr/>
          </p:nvPicPr>
          <p:blipFill rotWithShape="1">
            <a:blip r:embed="rId6">
              <a:extLst>
                <a:ext uri="{28A0092B-C50C-407E-A947-70E740481C1C}">
                  <a14:useLocalDpi xmlns:a14="http://schemas.microsoft.com/office/drawing/2010/main" val="0"/>
                </a:ext>
              </a:extLst>
            </a:blip>
            <a:srcRect l="5708" t="14567" r="11290" b="35024"/>
            <a:stretch/>
          </p:blipFill>
          <p:spPr>
            <a:xfrm>
              <a:off x="6139420" y="1762424"/>
              <a:ext cx="2880490" cy="1312044"/>
            </a:xfrm>
            <a:prstGeom prst="rect">
              <a:avLst/>
            </a:prstGeom>
          </p:spPr>
        </p:pic>
        <p:sp>
          <p:nvSpPr>
            <p:cNvPr id="18" name="Text Box 5">
              <a:extLst>
                <a:ext uri="{FF2B5EF4-FFF2-40B4-BE49-F238E27FC236}">
                  <a16:creationId xmlns:a16="http://schemas.microsoft.com/office/drawing/2014/main" id="{43987B68-AD1C-32B2-0FBC-03E9E53F0478}"/>
                </a:ext>
              </a:extLst>
            </p:cNvPr>
            <p:cNvSpPr txBox="1">
              <a:spLocks noChangeArrowheads="1"/>
            </p:cNvSpPr>
            <p:nvPr/>
          </p:nvSpPr>
          <p:spPr bwMode="auto">
            <a:xfrm>
              <a:off x="6073357" y="819999"/>
              <a:ext cx="3033155" cy="46166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b="1" dirty="0">
                  <a:latin typeface="游ゴシック" panose="020B0400000000000000" pitchFamily="50" charset="-128"/>
                </a:rPr>
                <a:t>２．</a:t>
              </a:r>
              <a:r>
                <a:rPr lang="en-US" altLang="ja-JP" b="1" dirty="0">
                  <a:latin typeface="游ゴシック" panose="020B0400000000000000" pitchFamily="50" charset="-128"/>
                </a:rPr>
                <a:t>V</a:t>
              </a:r>
              <a:r>
                <a:rPr lang="ja-JP" altLang="en-US" b="1" dirty="0">
                  <a:latin typeface="游ゴシック" panose="020B0400000000000000" pitchFamily="50" charset="-128"/>
                </a:rPr>
                <a:t>型成形爆破線</a:t>
              </a:r>
              <a:endParaRPr lang="en-US" altLang="ja-JP" b="1" dirty="0">
                <a:latin typeface="游ゴシック" panose="020B0400000000000000" pitchFamily="50" charset="-128"/>
              </a:endParaRPr>
            </a:p>
          </p:txBody>
        </p:sp>
        <p:sp>
          <p:nvSpPr>
            <p:cNvPr id="19" name="Text Box 5">
              <a:extLst>
                <a:ext uri="{FF2B5EF4-FFF2-40B4-BE49-F238E27FC236}">
                  <a16:creationId xmlns:a16="http://schemas.microsoft.com/office/drawing/2014/main" id="{0DCBAA27-E977-280A-DC9A-5E330BEC84E8}"/>
                </a:ext>
              </a:extLst>
            </p:cNvPr>
            <p:cNvSpPr txBox="1">
              <a:spLocks noChangeArrowheads="1"/>
            </p:cNvSpPr>
            <p:nvPr/>
          </p:nvSpPr>
          <p:spPr bwMode="auto">
            <a:xfrm>
              <a:off x="6160228" y="3203309"/>
              <a:ext cx="2880491" cy="40011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爆薬で建物をこわす</a:t>
              </a:r>
              <a:endParaRPr lang="en-US" altLang="ja-JP" sz="2000" b="1" dirty="0">
                <a:latin typeface="游ゴシック" panose="020B0400000000000000" pitchFamily="50" charset="-128"/>
              </a:endParaRPr>
            </a:p>
          </p:txBody>
        </p:sp>
        <p:pic>
          <p:nvPicPr>
            <p:cNvPr id="7" name="図 6" descr="雪の積もった森の中の光&#10;&#10;自動的に生成された説明">
              <a:extLst>
                <a:ext uri="{FF2B5EF4-FFF2-40B4-BE49-F238E27FC236}">
                  <a16:creationId xmlns:a16="http://schemas.microsoft.com/office/drawing/2014/main" id="{27E02665-1B2B-E76D-4B93-2D908B3E5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2531" y="3986595"/>
              <a:ext cx="2928188" cy="1944500"/>
            </a:xfrm>
            <a:prstGeom prst="rect">
              <a:avLst/>
            </a:prstGeom>
          </p:spPr>
        </p:pic>
      </p:grpSp>
      <p:sp>
        <p:nvSpPr>
          <p:cNvPr id="22" name="Rectangle 2">
            <a:extLst>
              <a:ext uri="{FF2B5EF4-FFF2-40B4-BE49-F238E27FC236}">
                <a16:creationId xmlns:a16="http://schemas.microsoft.com/office/drawing/2014/main" id="{2F13AD37-2775-F295-3051-D8E9D94DCDC6}"/>
              </a:ext>
            </a:extLst>
          </p:cNvPr>
          <p:cNvSpPr>
            <a:spLocks noChangeArrowheads="1"/>
          </p:cNvSpPr>
          <p:nvPr/>
        </p:nvSpPr>
        <p:spPr bwMode="gray">
          <a:xfrm>
            <a:off x="57962" y="-10030"/>
            <a:ext cx="56398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しょうとつ　　そうち　　　　　　　　　　おうよう　れい　　　　</a:t>
            </a:r>
          </a:p>
        </p:txBody>
      </p:sp>
    </p:spTree>
    <p:extLst>
      <p:ext uri="{BB962C8B-B14F-4D97-AF65-F5344CB8AC3E}">
        <p14:creationId xmlns:p14="http://schemas.microsoft.com/office/powerpoint/2010/main" val="27466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23380" y="123311"/>
            <a:ext cx="7772400" cy="720725"/>
          </a:xfrm>
        </p:spPr>
        <p:txBody>
          <a:bodyPr/>
          <a:lstStyle/>
          <a:p>
            <a:pPr algn="l" eaLnBrk="1" hangingPunct="1"/>
            <a:r>
              <a:rPr lang="ja-JP" altLang="en-US" sz="3200" dirty="0">
                <a:ea typeface="ＭＳ Ｐゴシック" panose="020B0600070205080204" pitchFamily="50" charset="-128"/>
              </a:rPr>
              <a:t>ＭＩＳＴＥＥ　次のイベント　その２　</a:t>
            </a:r>
          </a:p>
        </p:txBody>
      </p:sp>
      <p:sp>
        <p:nvSpPr>
          <p:cNvPr id="2" name="フッター プレースホルダー 1">
            <a:extLst>
              <a:ext uri="{FF2B5EF4-FFF2-40B4-BE49-F238E27FC236}">
                <a16:creationId xmlns:a16="http://schemas.microsoft.com/office/drawing/2014/main" id="{7D5AF8A8-66B6-4568-9C64-72D4AE628B3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秋の星空　かんさつ　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駐車場</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2022</a:t>
            </a:r>
            <a:r>
              <a:rPr lang="ja-JP" altLang="en-US" sz="4000" b="1" dirty="0">
                <a:latin typeface="游ゴシック" panose="020B0400000000000000" pitchFamily="50" charset="-128"/>
              </a:rPr>
              <a:t>年８月２日（火）</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７：</a:t>
            </a:r>
            <a:r>
              <a:rPr lang="en-US" altLang="ja-JP" sz="4000" b="1" dirty="0">
                <a:latin typeface="游ゴシック" panose="020B0400000000000000" pitchFamily="50" charset="-128"/>
              </a:rPr>
              <a:t>30</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8</a:t>
            </a:r>
            <a:r>
              <a:rPr lang="ja-JP" altLang="en-US" sz="4000" b="1" dirty="0">
                <a:latin typeface="游ゴシック" panose="020B0400000000000000" pitchFamily="50" charset="-128"/>
              </a:rPr>
              <a:t>：３</a:t>
            </a:r>
            <a:r>
              <a:rPr lang="en-US" altLang="ja-JP" sz="4000" b="1" dirty="0">
                <a:latin typeface="游ゴシック" panose="020B0400000000000000" pitchFamily="50" charset="-128"/>
              </a:rPr>
              <a:t>0</a:t>
            </a:r>
          </a:p>
          <a:p>
            <a:pPr eaLnBrk="1" hangingPunct="1">
              <a:spcBef>
                <a:spcPct val="50000"/>
              </a:spcBef>
            </a:pPr>
            <a:r>
              <a:rPr lang="ja-JP" altLang="en-US" sz="2800" b="1" dirty="0">
                <a:latin typeface="游ゴシック" panose="020B0400000000000000" pitchFamily="50" charset="-128"/>
              </a:rPr>
              <a:t>予備日　８月４日（木）</a:t>
            </a: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8" name="図 7">
            <a:extLst>
              <a:ext uri="{FF2B5EF4-FFF2-40B4-BE49-F238E27FC236}">
                <a16:creationId xmlns:a16="http://schemas.microsoft.com/office/drawing/2014/main" id="{380F2A27-CEE2-4ECD-B13E-E664CBAC99C7}"/>
              </a:ext>
            </a:extLst>
          </p:cNvPr>
          <p:cNvPicPr>
            <a:picLocks noChangeAspect="1"/>
          </p:cNvPicPr>
          <p:nvPr/>
        </p:nvPicPr>
        <p:blipFill rotWithShape="1">
          <a:blip r:embed="rId4">
            <a:extLst>
              <a:ext uri="{28A0092B-C50C-407E-A947-70E740481C1C}">
                <a14:useLocalDpi xmlns:a14="http://schemas.microsoft.com/office/drawing/2010/main" val="0"/>
              </a:ext>
            </a:extLst>
          </a:blip>
          <a:srcRect l="19986" t="16718" r="14357" b="23849"/>
          <a:stretch/>
        </p:blipFill>
        <p:spPr>
          <a:xfrm>
            <a:off x="2510796" y="4963579"/>
            <a:ext cx="2381271" cy="1700909"/>
          </a:xfrm>
          <a:prstGeom prst="rect">
            <a:avLst/>
          </a:prstGeom>
        </p:spPr>
      </p:pic>
      <p:pic>
        <p:nvPicPr>
          <p:cNvPr id="10" name="図 9">
            <a:extLst>
              <a:ext uri="{FF2B5EF4-FFF2-40B4-BE49-F238E27FC236}">
                <a16:creationId xmlns:a16="http://schemas.microsoft.com/office/drawing/2014/main" id="{BE63E218-8406-4658-99DC-77C99F3AA9EC}"/>
              </a:ext>
            </a:extLst>
          </p:cNvPr>
          <p:cNvPicPr>
            <a:picLocks noChangeAspect="1"/>
          </p:cNvPicPr>
          <p:nvPr/>
        </p:nvPicPr>
        <p:blipFill rotWithShape="1">
          <a:blip r:embed="rId5">
            <a:extLst>
              <a:ext uri="{28A0092B-C50C-407E-A947-70E740481C1C}">
                <a14:useLocalDpi xmlns:a14="http://schemas.microsoft.com/office/drawing/2010/main" val="0"/>
              </a:ext>
            </a:extLst>
          </a:blip>
          <a:srcRect l="25587" t="30272" r="38048" b="26520"/>
          <a:stretch/>
        </p:blipFill>
        <p:spPr>
          <a:xfrm>
            <a:off x="4918189" y="4963579"/>
            <a:ext cx="2232248" cy="1693934"/>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8303" y="4982221"/>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197406" y="4963579"/>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dirty="0">
                <a:latin typeface="游ゴシック" panose="020B0400000000000000" pitchFamily="50" charset="-128"/>
                <a:hlinkClick r:id="rId9"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10" tooltip="https://creativecommons.org/licenses/by/3.0/"/>
              </a:rPr>
              <a:t>CC BY</a:t>
            </a:r>
            <a:r>
              <a:rPr lang="ja-JP" altLang="en-US" sz="900" dirty="0">
                <a:latin typeface="游ゴシック" panose="020B0400000000000000" pitchFamily="50" charset="-128"/>
              </a:rPr>
              <a:t> のライセンスを許諾されています</a:t>
            </a:r>
          </a:p>
        </p:txBody>
      </p:sp>
      <p:pic>
        <p:nvPicPr>
          <p:cNvPr id="13" name="図 12">
            <a:extLst>
              <a:ext uri="{FF2B5EF4-FFF2-40B4-BE49-F238E27FC236}">
                <a16:creationId xmlns:a16="http://schemas.microsoft.com/office/drawing/2014/main" id="{85C7A49A-E823-4D37-9FA1-AD0E52F8C52A}"/>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173130" y="269547"/>
            <a:ext cx="954258" cy="1312339"/>
          </a:xfrm>
          <a:prstGeom prst="rect">
            <a:avLst/>
          </a:prstGeom>
        </p:spPr>
      </p:pic>
      <p:pic>
        <p:nvPicPr>
          <p:cNvPr id="12" name="図 11">
            <a:extLst>
              <a:ext uri="{FF2B5EF4-FFF2-40B4-BE49-F238E27FC236}">
                <a16:creationId xmlns:a16="http://schemas.microsoft.com/office/drawing/2014/main" id="{A6290C06-FAE6-46FB-A0B8-D659DCE642E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777" t="10197" r="55154" b="10215"/>
          <a:stretch/>
        </p:blipFill>
        <p:spPr>
          <a:xfrm>
            <a:off x="5883656" y="74373"/>
            <a:ext cx="954258" cy="1574956"/>
          </a:xfrm>
          <a:prstGeom prst="rect">
            <a:avLst/>
          </a:prstGeom>
        </p:spPr>
      </p:pic>
      <p:pic>
        <p:nvPicPr>
          <p:cNvPr id="15" name="図 14">
            <a:extLst>
              <a:ext uri="{FF2B5EF4-FFF2-40B4-BE49-F238E27FC236}">
                <a16:creationId xmlns:a16="http://schemas.microsoft.com/office/drawing/2014/main" id="{2ED4642E-45BF-4ACC-96BF-FBBE9794CD4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29190" y="804760"/>
            <a:ext cx="864696" cy="863543"/>
          </a:xfrm>
          <a:prstGeom prst="rect">
            <a:avLst/>
          </a:prstGeom>
        </p:spPr>
      </p:pic>
    </p:spTree>
    <p:extLst>
      <p:ext uri="{BB962C8B-B14F-4D97-AF65-F5344CB8AC3E}">
        <p14:creationId xmlns:p14="http://schemas.microsoft.com/office/powerpoint/2010/main" val="1400593006"/>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82011</TotalTime>
  <Words>2804</Words>
  <Application>Microsoft Office PowerPoint</Application>
  <PresentationFormat>画面に合わせる (4:3)</PresentationFormat>
  <Paragraphs>143</Paragraphs>
  <Slides>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8</vt:i4>
      </vt:variant>
    </vt:vector>
  </HeadingPairs>
  <TitlesOfParts>
    <vt:vector size="22" baseType="lpstr">
      <vt:lpstr>-apple-system</vt:lpstr>
      <vt:lpstr>���C���I</vt:lpstr>
      <vt:lpstr>Helvetica Neue</vt:lpstr>
      <vt:lpstr>Lucida Grande</vt:lpstr>
      <vt:lpstr>ＭＳ Ｐゴシック</vt:lpstr>
      <vt:lpstr>Noto Sans JP</vt:lpstr>
      <vt:lpstr>Osaka</vt:lpstr>
      <vt:lpstr>ヒラギノ角ゴ Pro W3</vt:lpstr>
      <vt:lpstr>Meiryo</vt:lpstr>
      <vt:lpstr>游ゴシック</vt:lpstr>
      <vt:lpstr>游ゴシック Light</vt:lpstr>
      <vt:lpstr>Arial</vt:lpstr>
      <vt:lpstr>4_natural4-s-1</vt:lpstr>
      <vt:lpstr>デザインの設定</vt:lpstr>
      <vt:lpstr>　はやぶさ２　講演会</vt:lpstr>
      <vt:lpstr>PowerPoint プレゼンテーション</vt:lpstr>
      <vt:lpstr>PowerPoint プレゼンテーション</vt:lpstr>
      <vt:lpstr>PowerPoint プレゼンテーション</vt:lpstr>
      <vt:lpstr>衝突装置は初めてのこころみ？</vt:lpstr>
      <vt:lpstr>衝突の瞬間とできた　あな（クレーター）</vt:lpstr>
      <vt:lpstr>PowerPoint プレゼンテーション</vt:lpstr>
      <vt:lpstr>ＭＩＳＴＥＥ　次のイベント　その２　</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1315</cp:revision>
  <cp:lastPrinted>2017-07-14T06:02:25Z</cp:lastPrinted>
  <dcterms:created xsi:type="dcterms:W3CDTF">2012-12-31T00:15:14Z</dcterms:created>
  <dcterms:modified xsi:type="dcterms:W3CDTF">2022-07-29T20:02:41Z</dcterms:modified>
</cp:coreProperties>
</file>