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09" r:id="rId1"/>
  </p:sldMasterIdLst>
  <p:notesMasterIdLst>
    <p:notesMasterId r:id="rId21"/>
  </p:notesMasterIdLst>
  <p:handoutMasterIdLst>
    <p:handoutMasterId r:id="rId22"/>
  </p:handoutMasterIdLst>
  <p:sldIdLst>
    <p:sldId id="359" r:id="rId2"/>
    <p:sldId id="452" r:id="rId3"/>
    <p:sldId id="455" r:id="rId4"/>
    <p:sldId id="500" r:id="rId5"/>
    <p:sldId id="457" r:id="rId6"/>
    <p:sldId id="493" r:id="rId7"/>
    <p:sldId id="502" r:id="rId8"/>
    <p:sldId id="498" r:id="rId9"/>
    <p:sldId id="499" r:id="rId10"/>
    <p:sldId id="496" r:id="rId11"/>
    <p:sldId id="460" r:id="rId12"/>
    <p:sldId id="458" r:id="rId13"/>
    <p:sldId id="468" r:id="rId14"/>
    <p:sldId id="480" r:id="rId15"/>
    <p:sldId id="503" r:id="rId16"/>
    <p:sldId id="481" r:id="rId17"/>
    <p:sldId id="465" r:id="rId18"/>
    <p:sldId id="469" r:id="rId19"/>
    <p:sldId id="414" r:id="rId20"/>
  </p:sldIdLst>
  <p:sldSz cx="9144000" cy="6858000" type="screen4x3"/>
  <p:notesSz cx="6858000" cy="9945688"/>
  <p:defaultTextStyle>
    <a:defPPr>
      <a:defRPr lang="ja-JP"/>
    </a:defPPr>
    <a:lvl1pPr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33"/>
    <a:srgbClr val="CC9900"/>
    <a:srgbClr val="99CC00"/>
    <a:srgbClr val="CCFFFF"/>
    <a:srgbClr val="FFCCFF"/>
    <a:srgbClr val="6666FF"/>
    <a:srgbClr val="FFFF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7" autoAdjust="0"/>
    <p:restoredTop sz="85714" autoAdjust="0"/>
  </p:normalViewPr>
  <p:slideViewPr>
    <p:cSldViewPr>
      <p:cViewPr varScale="1">
        <p:scale>
          <a:sx n="99" d="100"/>
          <a:sy n="99" d="100"/>
        </p:scale>
        <p:origin x="144" y="84"/>
      </p:cViewPr>
      <p:guideLst>
        <p:guide orient="horz" pos="2160"/>
        <p:guide pos="2880"/>
      </p:guideLst>
    </p:cSldViewPr>
  </p:slideViewPr>
  <p:outlineViewPr>
    <p:cViewPr>
      <p:scale>
        <a:sx n="25" d="100"/>
        <a:sy n="25" d="100"/>
      </p:scale>
      <p:origin x="0" y="-188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7988" cy="460375"/>
          </a:xfrm>
          <a:prstGeom prst="rect">
            <a:avLst/>
          </a:prstGeom>
          <a:noFill/>
          <a:ln>
            <a:noFill/>
          </a:ln>
          <a:effectLst/>
          <a:extLst/>
        </p:spPr>
        <p:txBody>
          <a:bodyPr vert="horz" wrap="square" lIns="92546" tIns="46273" rIns="92546" bIns="46273" numCol="1" anchor="t"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p>
        </p:txBody>
      </p:sp>
      <p:sp>
        <p:nvSpPr>
          <p:cNvPr id="47107" name="Rectangle 3"/>
          <p:cNvSpPr>
            <a:spLocks noGrp="1" noChangeArrowheads="1"/>
          </p:cNvSpPr>
          <p:nvPr>
            <p:ph type="dt" sz="quarter" idx="1"/>
          </p:nvPr>
        </p:nvSpPr>
        <p:spPr bwMode="auto">
          <a:xfrm>
            <a:off x="3879850" y="0"/>
            <a:ext cx="2947988" cy="460375"/>
          </a:xfrm>
          <a:prstGeom prst="rect">
            <a:avLst/>
          </a:prstGeom>
          <a:noFill/>
          <a:ln>
            <a:noFill/>
          </a:ln>
          <a:effectLst/>
          <a:extLst/>
        </p:spPr>
        <p:txBody>
          <a:bodyPr vert="horz" wrap="square" lIns="92546" tIns="46273" rIns="92546" bIns="46273" numCol="1" anchor="t" anchorCtr="0" compatLnSpc="1">
            <a:prstTxWarp prst="textNoShape">
              <a:avLst/>
            </a:prstTxWarp>
          </a:bodyPr>
          <a:lstStyle>
            <a:lvl1pPr algn="r" defTabSz="925513" eaLnBrk="1" hangingPunct="1">
              <a:defRPr sz="1200">
                <a:latin typeface="Arial" pitchFamily="34" charset="0"/>
              </a:defRPr>
            </a:lvl1pPr>
          </a:lstStyle>
          <a:p>
            <a:pPr>
              <a:defRPr/>
            </a:pPr>
            <a:fld id="{0392139D-90DA-4D1D-BE0D-2A4847DD2B5F}" type="datetimeFigureOut">
              <a:rPr lang="ja-JP" altLang="en-US"/>
              <a:pPr>
                <a:defRPr/>
              </a:pPr>
              <a:t>2019/7/29</a:t>
            </a:fld>
            <a:endParaRPr lang="ja-JP" altLang="en-US" dirty="0"/>
          </a:p>
        </p:txBody>
      </p:sp>
      <p:sp>
        <p:nvSpPr>
          <p:cNvPr id="47108" name="Rectangle 4"/>
          <p:cNvSpPr>
            <a:spLocks noGrp="1" noChangeArrowheads="1"/>
          </p:cNvSpPr>
          <p:nvPr>
            <p:ph type="ftr" sz="quarter" idx="2"/>
          </p:nvPr>
        </p:nvSpPr>
        <p:spPr bwMode="auto">
          <a:xfrm>
            <a:off x="0" y="9447213"/>
            <a:ext cx="2947988" cy="461962"/>
          </a:xfrm>
          <a:prstGeom prst="rect">
            <a:avLst/>
          </a:prstGeom>
          <a:noFill/>
          <a:ln>
            <a:noFill/>
          </a:ln>
          <a:effectLst/>
          <a:extLst/>
        </p:spPr>
        <p:txBody>
          <a:bodyPr vert="horz" wrap="square" lIns="92546" tIns="46273" rIns="92546" bIns="46273" numCol="1" anchor="b"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p>
        </p:txBody>
      </p:sp>
      <p:sp>
        <p:nvSpPr>
          <p:cNvPr id="47109" name="Rectangle 5"/>
          <p:cNvSpPr>
            <a:spLocks noGrp="1" noChangeArrowheads="1"/>
          </p:cNvSpPr>
          <p:nvPr>
            <p:ph type="sldNum" sz="quarter" idx="3"/>
          </p:nvPr>
        </p:nvSpPr>
        <p:spPr bwMode="auto">
          <a:xfrm>
            <a:off x="3879850" y="9447213"/>
            <a:ext cx="2947988" cy="461962"/>
          </a:xfrm>
          <a:prstGeom prst="rect">
            <a:avLst/>
          </a:prstGeom>
          <a:noFill/>
          <a:ln>
            <a:noFill/>
          </a:ln>
          <a:effectLst/>
          <a:extLst/>
        </p:spPr>
        <p:txBody>
          <a:bodyPr vert="horz" wrap="square" lIns="92546" tIns="46273" rIns="92546" bIns="46273" numCol="1" anchor="b" anchorCtr="0" compatLnSpc="1">
            <a:prstTxWarp prst="textNoShape">
              <a:avLst/>
            </a:prstTxWarp>
          </a:bodyPr>
          <a:lstStyle>
            <a:lvl1pPr algn="r" defTabSz="925513">
              <a:defRPr sz="1200"/>
            </a:lvl1pPr>
          </a:lstStyle>
          <a:p>
            <a:fld id="{CCEEE709-DB8B-49C2-B98E-93E8F7F447A9}" type="slidenum">
              <a:rPr lang="ja-JP" altLang="en-US"/>
              <a:pPr/>
              <a:t>‹#›</a:t>
            </a:fld>
            <a:endParaRPr lang="ja-JP" altLang="en-US" dirty="0"/>
          </a:p>
        </p:txBody>
      </p:sp>
    </p:spTree>
    <p:extLst>
      <p:ext uri="{BB962C8B-B14F-4D97-AF65-F5344CB8AC3E}">
        <p14:creationId xmlns:p14="http://schemas.microsoft.com/office/powerpoint/2010/main" val="1369687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98475"/>
          </a:xfrm>
          <a:prstGeom prst="rect">
            <a:avLst/>
          </a:prstGeom>
          <a:noFill/>
          <a:ln>
            <a:noFill/>
          </a:ln>
          <a:extLst/>
        </p:spPr>
        <p:txBody>
          <a:bodyPr vert="horz" wrap="square" lIns="92546" tIns="46273" rIns="92546" bIns="46273" numCol="1" anchor="t" anchorCtr="0" compatLnSpc="1">
            <a:prstTxWarp prst="textNoShape">
              <a:avLst/>
            </a:prstTxWarp>
          </a:bodyPr>
          <a:lstStyle>
            <a:lvl1pPr algn="l" defTabSz="925513" eaLnBrk="1" hangingPunct="1">
              <a:defRPr sz="1200">
                <a:latin typeface="Arial" pitchFamily="34" charset="0"/>
              </a:defRPr>
            </a:lvl1pPr>
          </a:lstStyle>
          <a:p>
            <a:pPr>
              <a:defRPr/>
            </a:pPr>
            <a:endParaRPr lang="en-US" altLang="ja-JP" dirty="0"/>
          </a:p>
        </p:txBody>
      </p:sp>
      <p:sp>
        <p:nvSpPr>
          <p:cNvPr id="5123" name="Rectangle 3"/>
          <p:cNvSpPr>
            <a:spLocks noGrp="1" noChangeArrowheads="1"/>
          </p:cNvSpPr>
          <p:nvPr>
            <p:ph type="dt" idx="1"/>
          </p:nvPr>
        </p:nvSpPr>
        <p:spPr bwMode="auto">
          <a:xfrm>
            <a:off x="3884613" y="0"/>
            <a:ext cx="2971800" cy="498475"/>
          </a:xfrm>
          <a:prstGeom prst="rect">
            <a:avLst/>
          </a:prstGeom>
          <a:noFill/>
          <a:ln>
            <a:noFill/>
          </a:ln>
          <a:extLst/>
        </p:spPr>
        <p:txBody>
          <a:bodyPr vert="horz" wrap="square" lIns="92546" tIns="46273" rIns="92546" bIns="46273" numCol="1" anchor="t" anchorCtr="0" compatLnSpc="1">
            <a:prstTxWarp prst="textNoShape">
              <a:avLst/>
            </a:prstTxWarp>
          </a:bodyPr>
          <a:lstStyle>
            <a:lvl1pPr algn="r" defTabSz="925513" eaLnBrk="1" hangingPunct="1">
              <a:defRPr sz="1200">
                <a:latin typeface="Arial" pitchFamily="34" charset="0"/>
              </a:defRPr>
            </a:lvl1pPr>
          </a:lstStyle>
          <a:p>
            <a:pPr>
              <a:defRPr/>
            </a:pPr>
            <a:endParaRPr lang="en-US" altLang="ja-JP" dirty="0"/>
          </a:p>
        </p:txBody>
      </p:sp>
      <p:sp>
        <p:nvSpPr>
          <p:cNvPr id="3076" name="Rectangle 4"/>
          <p:cNvSpPr>
            <a:spLocks noGrp="1" noRot="1" noChangeAspect="1" noChangeArrowheads="1" noTextEdit="1"/>
          </p:cNvSpPr>
          <p:nvPr>
            <p:ph type="sldImg" idx="2"/>
          </p:nvPr>
        </p:nvSpPr>
        <p:spPr bwMode="auto">
          <a:xfrm>
            <a:off x="942975" y="746125"/>
            <a:ext cx="4973638"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724400"/>
            <a:ext cx="5486400" cy="4475163"/>
          </a:xfrm>
          <a:prstGeom prst="rect">
            <a:avLst/>
          </a:prstGeom>
          <a:noFill/>
          <a:ln>
            <a:noFill/>
          </a:ln>
          <a:extLst/>
        </p:spPr>
        <p:txBody>
          <a:bodyPr vert="horz" wrap="square" lIns="92546" tIns="46273" rIns="92546" bIns="46273"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5126" name="Rectangle 6"/>
          <p:cNvSpPr>
            <a:spLocks noGrp="1" noChangeArrowheads="1"/>
          </p:cNvSpPr>
          <p:nvPr>
            <p:ph type="ftr" sz="quarter" idx="4"/>
          </p:nvPr>
        </p:nvSpPr>
        <p:spPr bwMode="auto">
          <a:xfrm>
            <a:off x="0" y="9445625"/>
            <a:ext cx="2971800" cy="498475"/>
          </a:xfrm>
          <a:prstGeom prst="rect">
            <a:avLst/>
          </a:prstGeom>
          <a:noFill/>
          <a:ln>
            <a:noFill/>
          </a:ln>
          <a:extLst/>
        </p:spPr>
        <p:txBody>
          <a:bodyPr vert="horz" wrap="square" lIns="92546" tIns="46273" rIns="92546" bIns="46273" numCol="1" anchor="b" anchorCtr="0" compatLnSpc="1">
            <a:prstTxWarp prst="textNoShape">
              <a:avLst/>
            </a:prstTxWarp>
          </a:bodyPr>
          <a:lstStyle>
            <a:lvl1pPr algn="l" defTabSz="925513" eaLnBrk="1" hangingPunct="1">
              <a:defRPr sz="1200">
                <a:latin typeface="Arial" pitchFamily="34" charset="0"/>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84613" y="9445625"/>
            <a:ext cx="2971800" cy="498475"/>
          </a:xfrm>
          <a:prstGeom prst="rect">
            <a:avLst/>
          </a:prstGeom>
          <a:noFill/>
          <a:ln>
            <a:noFill/>
          </a:ln>
          <a:extLst/>
        </p:spPr>
        <p:txBody>
          <a:bodyPr vert="horz" wrap="square" lIns="92546" tIns="46273" rIns="92546" bIns="46273" numCol="1" anchor="b" anchorCtr="0" compatLnSpc="1">
            <a:prstTxWarp prst="textNoShape">
              <a:avLst/>
            </a:prstTxWarp>
          </a:bodyPr>
          <a:lstStyle>
            <a:lvl1pPr algn="r" defTabSz="925513">
              <a:defRPr sz="1200"/>
            </a:lvl1pPr>
          </a:lstStyle>
          <a:p>
            <a:fld id="{E55BAF99-145A-4A58-B71D-0DD6354E2CEA}" type="slidenum">
              <a:rPr lang="en-US" altLang="ja-JP"/>
              <a:pPr/>
              <a:t>‹#›</a:t>
            </a:fld>
            <a:endParaRPr lang="en-US" altLang="ja-JP" dirty="0"/>
          </a:p>
        </p:txBody>
      </p:sp>
    </p:spTree>
    <p:extLst>
      <p:ext uri="{BB962C8B-B14F-4D97-AF65-F5344CB8AC3E}">
        <p14:creationId xmlns:p14="http://schemas.microsoft.com/office/powerpoint/2010/main" val="13906005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weblio.jp/content/%E7%B5%8C%E8%B7%AF" TargetMode="External"/><Relationship Id="rId13" Type="http://schemas.openxmlformats.org/officeDocument/2006/relationships/hyperlink" Target="https://www.weblio.jp/content/%E5%BE%93%E6%9D%A5" TargetMode="External"/><Relationship Id="rId18" Type="http://schemas.openxmlformats.org/officeDocument/2006/relationships/hyperlink" Target="https://www.weblio.jp/content/%E5%9B%9B%E3%81%A4" TargetMode="External"/><Relationship Id="rId26" Type="http://schemas.openxmlformats.org/officeDocument/2006/relationships/hyperlink" Target="https://www.weblio.jp/content/%E7%89%87%E5%81%B4" TargetMode="External"/><Relationship Id="rId3" Type="http://schemas.openxmlformats.org/officeDocument/2006/relationships/hyperlink" Target="https://www.weblio.jp/content/%E8%A8%88%E5%99%A8%E7%9D%80%E9%99%B8%E8%A3%85%E7%BD%AE" TargetMode="External"/><Relationship Id="rId21" Type="http://schemas.openxmlformats.org/officeDocument/2006/relationships/hyperlink" Target="https://www.weblio.jp/content/%E4%B8%A6%E3%81%B3" TargetMode="External"/><Relationship Id="rId34" Type="http://schemas.openxmlformats.org/officeDocument/2006/relationships/hyperlink" Target="https://www.weblio.jp/content/%E9%81%A9%E5%88%87%E3%81%AA" TargetMode="External"/><Relationship Id="rId7" Type="http://schemas.openxmlformats.org/officeDocument/2006/relationships/hyperlink" Target="https://www.weblio.jp/content/%E9%80%B2%E5%85%A5" TargetMode="External"/><Relationship Id="rId12" Type="http://schemas.openxmlformats.org/officeDocument/2006/relationships/hyperlink" Target="https://www.weblio.jp/content/%E8%A7%92%E6%8C%87" TargetMode="External"/><Relationship Id="rId17" Type="http://schemas.openxmlformats.org/officeDocument/2006/relationships/hyperlink" Target="https://www.weblio.jp/content/%E8%A8%AD%E7%BD%AE" TargetMode="External"/><Relationship Id="rId25" Type="http://schemas.openxmlformats.org/officeDocument/2006/relationships/hyperlink" Target="https://www.weblio.jp/content/%E6%BB%91%E8%B5%B0%E8%B7%AF" TargetMode="External"/><Relationship Id="rId33" Type="http://schemas.openxmlformats.org/officeDocument/2006/relationships/hyperlink" Target="https://www.weblio.jp/content/%E8%A6%8B%E3%81%88" TargetMode="External"/><Relationship Id="rId2" Type="http://schemas.openxmlformats.org/officeDocument/2006/relationships/slide" Target="../slides/slide12.xml"/><Relationship Id="rId16" Type="http://schemas.openxmlformats.org/officeDocument/2006/relationships/hyperlink" Target="https://www.weblio.jp/content/%E7%A9%BA%E6%B8%AF" TargetMode="External"/><Relationship Id="rId20" Type="http://schemas.openxmlformats.org/officeDocument/2006/relationships/hyperlink" Target="https://www.weblio.jp/content/%E4%B8%80%E5%88%97" TargetMode="External"/><Relationship Id="rId29" Type="http://schemas.openxmlformats.org/officeDocument/2006/relationships/hyperlink" Target="https://www.weblio.jp/content/%E7%82%B9%E7%81%AF" TargetMode="External"/><Relationship Id="rId1" Type="http://schemas.openxmlformats.org/officeDocument/2006/relationships/notesMaster" Target="../notesMasters/notesMaster1.xml"/><Relationship Id="rId6" Type="http://schemas.openxmlformats.org/officeDocument/2006/relationships/hyperlink" Target="https://www.weblio.jp/content/%E7%B2%BE%E5%AF%86" TargetMode="External"/><Relationship Id="rId11" Type="http://schemas.openxmlformats.org/officeDocument/2006/relationships/hyperlink" Target="https://www.weblio.jp/content/%E6%8E%A1%E6%8A%9E" TargetMode="External"/><Relationship Id="rId24" Type="http://schemas.openxmlformats.org/officeDocument/2006/relationships/hyperlink" Target="https://www.weblio.jp/content/%E8%A1%A8%E7%A4%BA" TargetMode="External"/><Relationship Id="rId32" Type="http://schemas.openxmlformats.org/officeDocument/2006/relationships/hyperlink" Target="https://www.weblio.jp/content/%E5%86%85%E5%81%B4" TargetMode="External"/><Relationship Id="rId37" Type="http://schemas.openxmlformats.org/officeDocument/2006/relationships/hyperlink" Target="https://www.weblio.jp/content/%E5%B0%8F%E6%9D%BE%E9%A3%9B%E8%A1%8C%E5%A0%B4" TargetMode="External"/><Relationship Id="rId5" Type="http://schemas.openxmlformats.org/officeDocument/2006/relationships/hyperlink" Target="https://www.weblio.jp/content/Precision+Approach+Path+Indicator" TargetMode="External"/><Relationship Id="rId15" Type="http://schemas.openxmlformats.org/officeDocument/2006/relationships/hyperlink" Target="https://www.weblio.jp/content/%E5%85%A8%E5%9B%BD" TargetMode="External"/><Relationship Id="rId23" Type="http://schemas.openxmlformats.org/officeDocument/2006/relationships/hyperlink" Target="https://www.weblio.jp/content/%E4%BA%8C%E8%89%B2" TargetMode="External"/><Relationship Id="rId28" Type="http://schemas.openxmlformats.org/officeDocument/2006/relationships/hyperlink" Target="https://www.weblio.jp/content/%E8%B5%A4%E8%89%B2" TargetMode="External"/><Relationship Id="rId36" Type="http://schemas.openxmlformats.org/officeDocument/2006/relationships/hyperlink" Target="https://www.weblio.jp/content/%E5%8F%AF%E8%A6%96%E5%85%89%E7%B7%9A" TargetMode="External"/><Relationship Id="rId10" Type="http://schemas.openxmlformats.org/officeDocument/2006/relationships/hyperlink" Target="https://www.weblio.jp/content/ICAO" TargetMode="External"/><Relationship Id="rId19" Type="http://schemas.openxmlformats.org/officeDocument/2006/relationships/hyperlink" Target="https://www.weblio.jp/content/%E7%81%AF%E7%81%AB" TargetMode="External"/><Relationship Id="rId31" Type="http://schemas.openxmlformats.org/officeDocument/2006/relationships/hyperlink" Target="https://www.weblio.jp/content/%E4%BA%8C%E3%81%A4" TargetMode="External"/><Relationship Id="rId4" Type="http://schemas.openxmlformats.org/officeDocument/2006/relationships/hyperlink" Target="https://www.weblio.jp/content/%E3%83%91%E3%82%A4%E3%83%AD%E3%83%83%E3%83%88_(%E8%88%AA%E7%A9%BA)" TargetMode="External"/><Relationship Id="rId9" Type="http://schemas.openxmlformats.org/officeDocument/2006/relationships/hyperlink" Target="https://www.weblio.jp/content/%E6%8C%87%E7%A4%BA" TargetMode="External"/><Relationship Id="rId14" Type="http://schemas.openxmlformats.org/officeDocument/2006/relationships/hyperlink" Target="https://www.weblio.jp/content/VASI" TargetMode="External"/><Relationship Id="rId22" Type="http://schemas.openxmlformats.org/officeDocument/2006/relationships/hyperlink" Target="https://www.weblio.jp/content/%E8%B5%A4%E3%81%A8%E7%99%BD" TargetMode="External"/><Relationship Id="rId27" Type="http://schemas.openxmlformats.org/officeDocument/2006/relationships/hyperlink" Target="https://www.weblio.jp/content/%E5%8D%98%E4%BD%8D" TargetMode="External"/><Relationship Id="rId30" Type="http://schemas.openxmlformats.org/officeDocument/2006/relationships/hyperlink" Target="https://www.weblio.jp/content/%E5%A4%96%E5%81%B4" TargetMode="External"/><Relationship Id="rId35" Type="http://schemas.openxmlformats.org/officeDocument/2006/relationships/hyperlink" Target="https://www.weblio.jp/content/%E3%81%BF%E3%81%AA%E3%81%95%E3%82%8C%E3%82%8B"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C5358E95-DC75-464E-8CAB-5FE3327BBFA2}" type="slidenum">
              <a:rPr lang="en-US" altLang="ja-JP" sz="1800"/>
              <a:pPr algn="r" eaLnBrk="1" hangingPunct="1"/>
              <a:t>0</a:t>
            </a:fld>
            <a:endParaRPr lang="en-US" altLang="ja-JP" sz="1800" dirty="0"/>
          </a:p>
        </p:txBody>
      </p:sp>
      <p:sp>
        <p:nvSpPr>
          <p:cNvPr id="6146" name="Rectangle 2"/>
          <p:cNvSpPr>
            <a:spLocks noGrp="1" noRot="1" noChangeAspect="1" noChangeArrowheads="1" noTextEdit="1"/>
          </p:cNvSpPr>
          <p:nvPr>
            <p:ph type="sldImg"/>
          </p:nvPr>
        </p:nvSpPr>
        <p:spPr>
          <a:solidFill>
            <a:srgbClr val="FFFFFF"/>
          </a:solidFill>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ja-JP" sz="1800" dirty="0" smtClean="0">
              <a:ea typeface="ＭＳ Ｐゴシック" panose="020B0600070205080204" pitchFamily="50" charset="-128"/>
            </a:endParaRPr>
          </a:p>
        </p:txBody>
      </p:sp>
      <p:sp>
        <p:nvSpPr>
          <p:cNvPr id="6148" name="スライド番号プレースホルダー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fld id="{5B011556-DD18-40AB-AD46-6E0C9318A62C}" type="slidenum">
              <a:rPr lang="en-US" altLang="ja-JP" sz="1800"/>
              <a:pPr eaLnBrk="1" hangingPunct="1"/>
              <a:t>0</a:t>
            </a:fld>
            <a:endParaRPr lang="en-US" altLang="ja-JP" sz="1800" dirty="0"/>
          </a:p>
        </p:txBody>
      </p:sp>
    </p:spTree>
    <p:extLst>
      <p:ext uri="{BB962C8B-B14F-4D97-AF65-F5344CB8AC3E}">
        <p14:creationId xmlns:p14="http://schemas.microsoft.com/office/powerpoint/2010/main" val="2342266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9</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r>
              <a:rPr lang="en-US" altLang="ja-JP" sz="1800" dirty="0" smtClean="0"/>
              <a:t>ILS (Instrument Landing System:</a:t>
            </a:r>
            <a:r>
              <a:rPr lang="ja-JP" altLang="en-US" sz="1800" dirty="0" smtClean="0"/>
              <a:t>計器着陸装置</a:t>
            </a:r>
            <a:r>
              <a:rPr lang="en-US" altLang="ja-JP" sz="1800" dirty="0" smtClean="0"/>
              <a:t>)</a:t>
            </a:r>
            <a:br>
              <a:rPr lang="en-US" altLang="ja-JP" sz="1800" dirty="0" smtClean="0"/>
            </a:br>
            <a:r>
              <a:rPr lang="en-US" altLang="ja-JP" sz="1800" dirty="0" smtClean="0"/>
              <a:t> </a:t>
            </a:r>
          </a:p>
          <a:p>
            <a:pPr eaLnBrk="1" hangingPunct="1">
              <a:spcBef>
                <a:spcPct val="0"/>
              </a:spcBef>
            </a:pPr>
            <a:endParaRPr lang="en-US" altLang="ja-JP" sz="1800" dirty="0" smtClean="0"/>
          </a:p>
          <a:p>
            <a:pPr eaLnBrk="1" hangingPunct="1">
              <a:spcBef>
                <a:spcPct val="0"/>
              </a:spcBef>
            </a:pPr>
            <a:r>
              <a:rPr lang="ja-JP" altLang="en-US" sz="1800" dirty="0" smtClean="0"/>
              <a:t>ということで、</a:t>
            </a:r>
            <a:r>
              <a:rPr lang="en-US" altLang="ja-JP" sz="1800" dirty="0" smtClean="0"/>
              <a:t>CAT-</a:t>
            </a:r>
            <a:r>
              <a:rPr lang="en-US" altLang="ja-JP" sz="1800" dirty="0" err="1" smtClean="0"/>
              <a:t>Ⅲb</a:t>
            </a:r>
            <a:r>
              <a:rPr lang="ja-JP" altLang="en-US" sz="1800" dirty="0" smtClean="0"/>
              <a:t>が日本における最高性能の計器着陸装置です。</a:t>
            </a:r>
            <a:r>
              <a:rPr lang="en-US" altLang="ja-JP" sz="1800" dirty="0" smtClean="0"/>
              <a:t>CAT-</a:t>
            </a:r>
            <a:r>
              <a:rPr lang="en-US" altLang="ja-JP" sz="1800" dirty="0" err="1" smtClean="0"/>
              <a:t>Ⅲb</a:t>
            </a:r>
            <a:r>
              <a:rPr lang="ja-JP" altLang="en-US" sz="1800" dirty="0" smtClean="0"/>
              <a:t>を備えている空港は、日本では新千歳、釧路、青森、成田、中部、広島、熊本の</a:t>
            </a:r>
            <a:r>
              <a:rPr lang="en-US" altLang="ja-JP" sz="1800" dirty="0" smtClean="0"/>
              <a:t>7</a:t>
            </a:r>
            <a:r>
              <a:rPr lang="ja-JP" altLang="en-US" sz="1800" dirty="0" smtClean="0"/>
              <a:t>空港のみです。</a:t>
            </a:r>
            <a:endParaRPr lang="en-US" altLang="ja-JP" sz="1800" dirty="0" smtClean="0"/>
          </a:p>
          <a:p>
            <a:pPr eaLnBrk="1" hangingPunct="1">
              <a:spcBef>
                <a:spcPct val="0"/>
              </a:spcBef>
            </a:pPr>
            <a:r>
              <a:rPr lang="ja-JP" altLang="en-US" sz="1800" dirty="0" smtClean="0"/>
              <a:t>着陸のため進入中の航空機に対し、指向性のある電波を発射し滑走路への進入コースを指示する無線着陸援助装置です。</a:t>
            </a:r>
            <a:endParaRPr lang="en-US" altLang="ja-JP" sz="1800" dirty="0" smtClean="0"/>
          </a:p>
          <a:p>
            <a:r>
              <a:rPr kumimoji="1" lang="ja-JP" altLang="en-US" sz="1200" b="1" kern="1200" dirty="0" smtClean="0">
                <a:solidFill>
                  <a:schemeClr val="tx1"/>
                </a:solidFill>
                <a:effectLst/>
                <a:latin typeface="Arial" pitchFamily="34" charset="0"/>
                <a:ea typeface="ＭＳ Ｐ明朝" pitchFamily="18" charset="-128"/>
                <a:cs typeface="+mn-cs"/>
              </a:rPr>
              <a:t>ローカライザー</a:t>
            </a:r>
            <a:r>
              <a:rPr kumimoji="1" lang="ja-JP" altLang="en-US" sz="1200" kern="1200" dirty="0" smtClean="0">
                <a:solidFill>
                  <a:schemeClr val="tx1"/>
                </a:solidFill>
                <a:effectLst/>
                <a:latin typeface="Arial" pitchFamily="34" charset="0"/>
                <a:ea typeface="ＭＳ Ｐ明朝" pitchFamily="18" charset="-128"/>
                <a:cs typeface="+mn-cs"/>
              </a:rPr>
              <a:t>は滑走路への左右のズレ</a:t>
            </a:r>
          </a:p>
          <a:p>
            <a:r>
              <a:rPr kumimoji="1" lang="ja-JP" altLang="en-US" sz="1200" b="1" kern="1200" dirty="0" smtClean="0">
                <a:solidFill>
                  <a:schemeClr val="tx1"/>
                </a:solidFill>
                <a:effectLst/>
                <a:latin typeface="Arial" pitchFamily="34" charset="0"/>
                <a:ea typeface="ＭＳ Ｐ明朝" pitchFamily="18" charset="-128"/>
                <a:cs typeface="+mn-cs"/>
              </a:rPr>
              <a:t>グライドスロープ</a:t>
            </a:r>
            <a:r>
              <a:rPr kumimoji="1" lang="ja-JP" altLang="en-US" sz="1200" kern="1200" dirty="0" smtClean="0">
                <a:solidFill>
                  <a:schemeClr val="tx1"/>
                </a:solidFill>
                <a:effectLst/>
                <a:latin typeface="Arial" pitchFamily="34" charset="0"/>
                <a:ea typeface="ＭＳ Ｐ明朝" pitchFamily="18" charset="-128"/>
                <a:cs typeface="+mn-cs"/>
              </a:rPr>
              <a:t>は滑走路への上下（高さ）のズレ</a:t>
            </a:r>
          </a:p>
          <a:p>
            <a:r>
              <a:rPr kumimoji="1" lang="ja-JP" altLang="en-US" sz="1200" b="1" kern="1200" dirty="0" smtClean="0">
                <a:solidFill>
                  <a:schemeClr val="tx1"/>
                </a:solidFill>
                <a:effectLst/>
                <a:latin typeface="Arial" pitchFamily="34" charset="0"/>
                <a:ea typeface="ＭＳ Ｐ明朝" pitchFamily="18" charset="-128"/>
                <a:cs typeface="+mn-cs"/>
              </a:rPr>
              <a:t>マーカービーコン</a:t>
            </a:r>
            <a:r>
              <a:rPr kumimoji="1" lang="ja-JP" altLang="en-US" sz="1200" kern="1200" dirty="0" smtClean="0">
                <a:solidFill>
                  <a:schemeClr val="tx1"/>
                </a:solidFill>
                <a:effectLst/>
                <a:latin typeface="Arial" pitchFamily="34" charset="0"/>
                <a:ea typeface="ＭＳ Ｐ明朝" pitchFamily="18" charset="-128"/>
                <a:cs typeface="+mn-cs"/>
              </a:rPr>
              <a:t>は滑走路までの距離</a:t>
            </a:r>
            <a:endParaRPr kumimoji="1" lang="en-US" altLang="ja-JP" sz="1200" kern="1200" dirty="0" smtClean="0">
              <a:solidFill>
                <a:schemeClr val="tx1"/>
              </a:solidFill>
              <a:effectLst/>
              <a:latin typeface="Arial" pitchFamily="34" charset="0"/>
              <a:ea typeface="ＭＳ Ｐ明朝" pitchFamily="18" charset="-128"/>
              <a:cs typeface="+mn-cs"/>
            </a:endParaRPr>
          </a:p>
          <a:p>
            <a:r>
              <a:rPr lang="en-US" altLang="ja-JP" sz="1800" b="1" dirty="0" smtClean="0"/>
              <a:t>ILS (instrument Landing System)</a:t>
            </a:r>
          </a:p>
          <a:p>
            <a:r>
              <a:rPr lang="ja-JP" altLang="en-US" sz="1800" dirty="0" smtClean="0"/>
              <a:t>計器着陸装置のことで、着陸する航空機に対して空港に設置された</a:t>
            </a:r>
            <a:r>
              <a:rPr lang="en-US" altLang="ja-JP" sz="1800" dirty="0" smtClean="0"/>
              <a:t>ILS</a:t>
            </a:r>
            <a:r>
              <a:rPr lang="ja-JP" altLang="en-US" sz="1800" dirty="0" smtClean="0"/>
              <a:t>地上施設から、進入方向と降下経路を示す二種類の誘導電波を発射し、パイロットは悪天侯時においても</a:t>
            </a:r>
            <a:r>
              <a:rPr lang="en-US" altLang="ja-JP" sz="1800" dirty="0" smtClean="0"/>
              <a:t>ILS</a:t>
            </a:r>
            <a:r>
              <a:rPr lang="ja-JP" altLang="en-US" sz="1800" dirty="0" smtClean="0"/>
              <a:t>の電波を受信し機内の計器を見つつ操縦することにより、所定のコースにそった安全な着陸を可能とする着陸援助施設である。</a:t>
            </a: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9</a:t>
            </a:fld>
            <a:endParaRPr lang="en-US" altLang="ja-JP" sz="1800"/>
          </a:p>
        </p:txBody>
      </p:sp>
    </p:spTree>
    <p:extLst>
      <p:ext uri="{BB962C8B-B14F-4D97-AF65-F5344CB8AC3E}">
        <p14:creationId xmlns:p14="http://schemas.microsoft.com/office/powerpoint/2010/main" val="1177920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10</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ja-JP" altLang="en-US" sz="1800" dirty="0" smtClean="0">
                <a:effectLst/>
              </a:rPr>
              <a:t>着陸距離とは、着陸面上１５ｍ（５０フィート）の高度から、接地して完全に飛行機が停止するまでの水平距離のことを指しています。また、着陸面上とは、滑走路を有効に使うための滑走路末端であるスレッシュホールドを指しています。旅客機などの輸送機が、離陸の際に滑走路末端を通過するときに必要とされている高度は１０．７ｍ（３５フィート）です。ちなみに、輸送機以外の小型機の場合は、離陸時も着陸時も滑走路末端を１５ｍ（５０フィート）の高度で通過することとされています。</a:t>
            </a:r>
          </a:p>
          <a:p>
            <a:r>
              <a:rPr lang="ja-JP" altLang="en-US" sz="1800" dirty="0" smtClean="0">
                <a:effectLst/>
              </a:rPr>
              <a:t>大型輸送機、特にジェット旅客機の場合は、小型機と比較して離陸の性能があまりよくないため、離陸時のみ１５ｍ（５０フィート）の７０％にあたる１０．７ｍ（３５フィート）と定められたようです。</a:t>
            </a:r>
          </a:p>
          <a:p>
            <a:r>
              <a:rPr lang="ja-JP" altLang="en-US" sz="1800" dirty="0" smtClean="0">
                <a:effectLst/>
              </a:rPr>
              <a:t>着陸距離を測るために使われている制動装置とは、スポイラーと車輪ブレーキの組合せであり、エンジンの逆噴射は行わないこととされています。</a:t>
            </a:r>
          </a:p>
          <a:p>
            <a:r>
              <a:rPr lang="ja-JP" altLang="en-US" sz="1800" dirty="0" smtClean="0">
                <a:effectLst/>
              </a:rPr>
              <a:t>それは、エンジン故障が発生した場合に滑走路上を直進する制御が難しくなり、使用できなくなってしまう恐れがあるからです。また、離陸の際に、実際の距離より余裕のある必要離陸距離を設定していたのと同様に、着陸の際にも実際の距離を１．６７倍した距離を着陸に必要な距離と設定しています。</a:t>
            </a:r>
          </a:p>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endParaRPr lang="en-US" altLang="ja-JP" sz="1800" dirty="0" smtClean="0"/>
          </a:p>
          <a:p>
            <a:pPr eaLnBrk="1" hangingPunct="1">
              <a:spcBef>
                <a:spcPct val="0"/>
              </a:spcBef>
            </a:pPr>
            <a:endParaRPr lang="en-US" altLang="ja-JP" sz="1800" dirty="0" smtClean="0"/>
          </a:p>
          <a:p>
            <a:pPr eaLnBrk="1" hangingPunct="1">
              <a:spcBef>
                <a:spcPct val="0"/>
              </a:spcBef>
            </a:pPr>
            <a:r>
              <a:rPr lang="en-US" altLang="ja-JP" sz="1800" dirty="0" smtClean="0"/>
              <a:t>PAPI</a:t>
            </a:r>
            <a:r>
              <a:rPr lang="ja-JP" altLang="en-US" sz="1800" dirty="0" smtClean="0"/>
              <a:t>は一つのライトの下半分が赤、上半分が</a:t>
            </a:r>
            <a:endParaRPr lang="en-US" altLang="ja-JP" sz="1800" dirty="0" smtClean="0"/>
          </a:p>
          <a:p>
            <a:pPr eaLnBrk="1" hangingPunct="1">
              <a:spcBef>
                <a:spcPct val="0"/>
              </a:spcBef>
            </a:pPr>
            <a:r>
              <a:rPr lang="en-US" altLang="ja-JP" sz="1800" dirty="0" smtClean="0"/>
              <a:t>1</a:t>
            </a:r>
            <a:r>
              <a:rPr lang="ja-JP" altLang="en-US" sz="1800" dirty="0" smtClean="0"/>
              <a:t>進入路指示灯離着陸する航空機にその飛行経路を示すための灯火</a:t>
            </a:r>
            <a:r>
              <a:rPr lang="en-US" altLang="ja-JP" sz="1800" dirty="0" smtClean="0"/>
              <a:t>2</a:t>
            </a:r>
            <a:r>
              <a:rPr lang="ja-JP" altLang="en-US" sz="1800" dirty="0" smtClean="0"/>
              <a:t>進入灯台最終進入区域内の要点を示すための灯火</a:t>
            </a:r>
            <a:r>
              <a:rPr lang="en-US" altLang="ja-JP" sz="1800" dirty="0" smtClean="0"/>
              <a:t>3</a:t>
            </a:r>
            <a:r>
              <a:rPr lang="ja-JP" altLang="en-US" sz="1800" dirty="0" smtClean="0"/>
              <a:t>誘導案内灯行先、経路等の情報を示すための灯火</a:t>
            </a:r>
            <a:r>
              <a:rPr lang="en-US" altLang="ja-JP" sz="1800" dirty="0" smtClean="0"/>
              <a:t>4</a:t>
            </a:r>
            <a:r>
              <a:rPr lang="ja-JP" altLang="en-US" sz="1800" dirty="0" smtClean="0"/>
              <a:t>電源局舎航空保安施設等に電力を供給する施設</a:t>
            </a:r>
            <a:r>
              <a:rPr lang="en-US" altLang="ja-JP" sz="1800" dirty="0" smtClean="0"/>
              <a:t>5</a:t>
            </a:r>
            <a:r>
              <a:rPr lang="ja-JP" altLang="en-US" sz="1800" dirty="0" smtClean="0"/>
              <a:t>航空障害灯航空障害物件を示すための灯火</a:t>
            </a:r>
            <a:r>
              <a:rPr lang="en-US" altLang="ja-JP" sz="1800" dirty="0" smtClean="0"/>
              <a:t>6</a:t>
            </a:r>
            <a:r>
              <a:rPr lang="ja-JP" altLang="en-US" sz="1800" dirty="0" smtClean="0"/>
              <a:t>ターミナルビル </a:t>
            </a:r>
            <a:r>
              <a:rPr lang="en-US" altLang="ja-JP" sz="1800" dirty="0" smtClean="0"/>
              <a:t>7</a:t>
            </a:r>
            <a:r>
              <a:rPr lang="ja-JP" altLang="en-US" sz="1800" dirty="0" smtClean="0"/>
              <a:t>エプロン照明灯（注）駐機場を照明するための灯火</a:t>
            </a:r>
            <a:r>
              <a:rPr lang="en-US" altLang="ja-JP" sz="1800" dirty="0" smtClean="0"/>
              <a:t>8</a:t>
            </a:r>
            <a:r>
              <a:rPr lang="ja-JP" altLang="en-US" sz="1800" dirty="0" smtClean="0"/>
              <a:t>飛行場灯台空港の位置を示すための灯火</a:t>
            </a:r>
            <a:r>
              <a:rPr lang="en-US" altLang="ja-JP" sz="1800" dirty="0" smtClean="0"/>
              <a:t>9</a:t>
            </a:r>
            <a:r>
              <a:rPr lang="ja-JP" altLang="en-US" sz="1800" dirty="0" smtClean="0"/>
              <a:t>誘導路灯誘導路及びエプロンの縁を示すための灯火</a:t>
            </a:r>
            <a:r>
              <a:rPr lang="en-US" altLang="ja-JP" sz="1800" dirty="0" smtClean="0"/>
              <a:t>10</a:t>
            </a:r>
            <a:r>
              <a:rPr lang="ja-JP" altLang="en-US" sz="1800" dirty="0" smtClean="0"/>
              <a:t>誘導路中心線灯誘導路の中心線を示すための灯火</a:t>
            </a:r>
            <a:r>
              <a:rPr lang="en-US" altLang="ja-JP" sz="1800" dirty="0" smtClean="0"/>
              <a:t>11</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末端補助灯</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末端灯の機能を補助するための灯火</a:t>
            </a:r>
            <a:r>
              <a:rPr lang="en-US" altLang="ja-JP" sz="1800" dirty="0" smtClean="0"/>
              <a:t>12</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末端灯</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末端を示すための灯火</a:t>
            </a:r>
            <a:r>
              <a:rPr lang="en-US" altLang="ja-JP" sz="1800" dirty="0" smtClean="0"/>
              <a:t>13</a:t>
            </a:r>
            <a:r>
              <a:rPr lang="ja-JP" altLang="en-US" sz="1800" dirty="0" smtClean="0"/>
              <a:t>進入灯</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への最終進入経路を示すための灯火</a:t>
            </a:r>
            <a:r>
              <a:rPr lang="en-US" altLang="ja-JP" sz="1800" dirty="0" smtClean="0"/>
              <a:t>14</a:t>
            </a:r>
            <a:r>
              <a:rPr lang="ja-JP" altLang="en-US" sz="1800" dirty="0" smtClean="0"/>
              <a:t>連鎖式閃光灯閃光により最終進入経路をより見やすくするための灯火</a:t>
            </a:r>
            <a:r>
              <a:rPr lang="en-US" altLang="ja-JP" sz="1800" dirty="0" smtClean="0"/>
              <a:t>15</a:t>
            </a:r>
            <a:r>
              <a:rPr lang="ja-JP" altLang="en-US" sz="1800" dirty="0" smtClean="0"/>
              <a:t>進入角指示灯着陸時の正しい進入角度を示すための灯火</a:t>
            </a:r>
            <a:r>
              <a:rPr lang="en-US" altLang="ja-JP" sz="1800" dirty="0" smtClean="0"/>
              <a:t>16</a:t>
            </a:r>
            <a:r>
              <a:rPr lang="ja-JP" altLang="en-US" sz="1800" dirty="0" smtClean="0"/>
              <a:t>風向灯風向を示すための灯火</a:t>
            </a:r>
            <a:r>
              <a:rPr lang="en-US" altLang="ja-JP" sz="1800" dirty="0" smtClean="0"/>
              <a:t>17</a:t>
            </a:r>
            <a:r>
              <a:rPr lang="ja-JP" altLang="en-US" sz="1800" dirty="0" smtClean="0"/>
              <a:t>停止線灯地上走行中の航空機に一時停止の要否及び一時停止すべき位置を示すための灯火</a:t>
            </a:r>
            <a:r>
              <a:rPr lang="en-US" altLang="ja-JP" sz="1800" dirty="0" smtClean="0"/>
              <a:t>18</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警戒灯</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に入る前に一時停止すべき位置を示すための灯火</a:t>
            </a:r>
            <a:r>
              <a:rPr lang="en-US" altLang="ja-JP" sz="1800" dirty="0" smtClean="0"/>
              <a:t>19</a:t>
            </a:r>
            <a:r>
              <a:rPr lang="ja-JP" altLang="en-US" sz="1800" dirty="0" smtClean="0"/>
              <a:t>接地帯灯航空機の接地範囲を示すための灯火</a:t>
            </a:r>
            <a:r>
              <a:rPr lang="en-US" altLang="ja-JP" sz="1800" dirty="0" smtClean="0"/>
              <a:t>20</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距離灯</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末端までの距離を数字で示すための灯火</a:t>
            </a:r>
            <a:r>
              <a:rPr lang="en-US" altLang="ja-JP" sz="1800" dirty="0" smtClean="0"/>
              <a:t>21</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中心線灯</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の中心線を示すための灯火</a:t>
            </a:r>
            <a:r>
              <a:rPr lang="en-US" altLang="ja-JP" sz="1800" dirty="0" smtClean="0"/>
              <a:t>22</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灯</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を示すための灯火</a:t>
            </a:r>
            <a:r>
              <a:rPr lang="en-US" altLang="ja-JP" sz="1800" dirty="0" smtClean="0"/>
              <a:t>23</a:t>
            </a:r>
            <a:r>
              <a:rPr lang="ja-JP" altLang="en-US" sz="1800" dirty="0" smtClean="0"/>
              <a:t>過走帯灯過走帯を示すための灯火白になっていて、４つのライトが少しづつ角度を変えてあります。</a:t>
            </a: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10</a:t>
            </a:fld>
            <a:endParaRPr lang="en-US" altLang="ja-JP" sz="1800"/>
          </a:p>
        </p:txBody>
      </p:sp>
    </p:spTree>
    <p:extLst>
      <p:ext uri="{BB962C8B-B14F-4D97-AF65-F5344CB8AC3E}">
        <p14:creationId xmlns:p14="http://schemas.microsoft.com/office/powerpoint/2010/main" val="835940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11</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en-US" altLang="ja-JP" sz="1800" dirty="0" smtClean="0">
              <a:ea typeface="ＭＳ Ｐゴシック" panose="020B0600070205080204" pitchFamily="50" charset="-128"/>
            </a:endParaRPr>
          </a:p>
          <a:p>
            <a:pPr eaLnBrk="1" hangingPunct="1">
              <a:spcBef>
                <a:spcPct val="0"/>
              </a:spcBef>
            </a:pPr>
            <a:endParaRPr lang="en-US" altLang="ja-JP" sz="1800" dirty="0" smtClean="0"/>
          </a:p>
          <a:p>
            <a:pPr eaLnBrk="1" hangingPunct="1">
              <a:spcBef>
                <a:spcPct val="0"/>
              </a:spcBef>
            </a:pPr>
            <a:endParaRPr lang="en-US" altLang="ja-JP" sz="1800" dirty="0" smtClean="0"/>
          </a:p>
          <a:p>
            <a:pPr eaLnBrk="1" hangingPunct="1">
              <a:spcBef>
                <a:spcPct val="0"/>
              </a:spcBef>
            </a:pPr>
            <a:r>
              <a:rPr lang="en-US" altLang="ja-JP" sz="1800" dirty="0" smtClean="0"/>
              <a:t>PAPI</a:t>
            </a:r>
            <a:r>
              <a:rPr lang="ja-JP" altLang="en-US" sz="1800" dirty="0" smtClean="0"/>
              <a:t>は一つのライトの下半分が赤、上半分が</a:t>
            </a:r>
            <a:endParaRPr lang="en-US" altLang="ja-JP" sz="1800" dirty="0" smtClean="0"/>
          </a:p>
          <a:p>
            <a:pPr eaLnBrk="1" hangingPunct="1">
              <a:spcBef>
                <a:spcPct val="0"/>
              </a:spcBef>
            </a:pPr>
            <a:r>
              <a:rPr lang="en-US" altLang="ja-JP" sz="1800" dirty="0" smtClean="0"/>
              <a:t>1</a:t>
            </a:r>
            <a:r>
              <a:rPr lang="ja-JP" altLang="en-US" sz="1800" dirty="0" smtClean="0"/>
              <a:t>進入路指示灯離着陸する航空機にその飛行経路を示すための灯火</a:t>
            </a:r>
            <a:r>
              <a:rPr lang="en-US" altLang="ja-JP" sz="1800" dirty="0" smtClean="0"/>
              <a:t>2</a:t>
            </a:r>
            <a:r>
              <a:rPr lang="ja-JP" altLang="en-US" sz="1800" dirty="0" smtClean="0"/>
              <a:t>進入灯台最終進入区域内の要点を示すための灯火</a:t>
            </a:r>
            <a:r>
              <a:rPr lang="en-US" altLang="ja-JP" sz="1800" dirty="0" smtClean="0"/>
              <a:t>3</a:t>
            </a:r>
            <a:r>
              <a:rPr lang="ja-JP" altLang="en-US" sz="1800" dirty="0" smtClean="0"/>
              <a:t>誘導案内灯行先、経路等の情報を示すための灯火</a:t>
            </a:r>
            <a:r>
              <a:rPr lang="en-US" altLang="ja-JP" sz="1800" dirty="0" smtClean="0"/>
              <a:t>4</a:t>
            </a:r>
            <a:r>
              <a:rPr lang="ja-JP" altLang="en-US" sz="1800" dirty="0" smtClean="0"/>
              <a:t>電源局舎航空保安施設等に電力を供給する施設</a:t>
            </a:r>
            <a:r>
              <a:rPr lang="en-US" altLang="ja-JP" sz="1800" dirty="0" smtClean="0"/>
              <a:t>5</a:t>
            </a:r>
            <a:r>
              <a:rPr lang="ja-JP" altLang="en-US" sz="1800" dirty="0" smtClean="0"/>
              <a:t>航空障害灯航空障害物件を示すための灯火</a:t>
            </a:r>
            <a:r>
              <a:rPr lang="en-US" altLang="ja-JP" sz="1800" dirty="0" smtClean="0"/>
              <a:t>6</a:t>
            </a:r>
            <a:r>
              <a:rPr lang="ja-JP" altLang="en-US" sz="1800" dirty="0" smtClean="0"/>
              <a:t>ターミナルビル </a:t>
            </a:r>
            <a:r>
              <a:rPr lang="en-US" altLang="ja-JP" sz="1800" dirty="0" smtClean="0"/>
              <a:t>7</a:t>
            </a:r>
            <a:r>
              <a:rPr lang="ja-JP" altLang="en-US" sz="1800" dirty="0" smtClean="0"/>
              <a:t>エプロン照明灯（注）駐機場を照明するための灯火</a:t>
            </a:r>
            <a:r>
              <a:rPr lang="en-US" altLang="ja-JP" sz="1800" dirty="0" smtClean="0"/>
              <a:t>8</a:t>
            </a:r>
            <a:r>
              <a:rPr lang="ja-JP" altLang="en-US" sz="1800" dirty="0" smtClean="0"/>
              <a:t>飛行場灯台空港の位置を示すための灯火</a:t>
            </a:r>
            <a:r>
              <a:rPr lang="en-US" altLang="ja-JP" sz="1800" dirty="0" smtClean="0"/>
              <a:t>9</a:t>
            </a:r>
            <a:r>
              <a:rPr lang="ja-JP" altLang="en-US" sz="1800" dirty="0" smtClean="0"/>
              <a:t>誘導路灯誘導路及びエプロンの縁を示すための灯火</a:t>
            </a:r>
            <a:r>
              <a:rPr lang="en-US" altLang="ja-JP" sz="1800" dirty="0" smtClean="0"/>
              <a:t>10</a:t>
            </a:r>
            <a:r>
              <a:rPr lang="ja-JP" altLang="en-US" sz="1800" dirty="0" smtClean="0"/>
              <a:t>誘導路中心線灯誘導路の中心線を示すための灯火</a:t>
            </a:r>
            <a:r>
              <a:rPr lang="en-US" altLang="ja-JP" sz="1800" dirty="0" smtClean="0"/>
              <a:t>11</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末端補助灯</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末端灯の機能を補助するための灯火</a:t>
            </a:r>
            <a:r>
              <a:rPr lang="en-US" altLang="ja-JP" sz="1800" dirty="0" smtClean="0"/>
              <a:t>12</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末端灯</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末端を示すための灯火</a:t>
            </a:r>
            <a:r>
              <a:rPr lang="en-US" altLang="ja-JP" sz="1800" dirty="0" smtClean="0"/>
              <a:t>13</a:t>
            </a:r>
            <a:r>
              <a:rPr lang="ja-JP" altLang="en-US" sz="1800" dirty="0" smtClean="0"/>
              <a:t>進入灯</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への最終進入経路を示すための灯火</a:t>
            </a:r>
            <a:r>
              <a:rPr lang="en-US" altLang="ja-JP" sz="1800" dirty="0" smtClean="0"/>
              <a:t>14</a:t>
            </a:r>
            <a:r>
              <a:rPr lang="ja-JP" altLang="en-US" sz="1800" dirty="0" smtClean="0"/>
              <a:t>連鎖式閃光灯閃光により最終進入経路をより見やすくするための灯火</a:t>
            </a:r>
            <a:r>
              <a:rPr lang="en-US" altLang="ja-JP" sz="1800" dirty="0" smtClean="0"/>
              <a:t>15</a:t>
            </a:r>
            <a:r>
              <a:rPr lang="ja-JP" altLang="en-US" sz="1800" dirty="0" smtClean="0"/>
              <a:t>進入角指示灯着陸時の正しい進入角度を示すための灯火</a:t>
            </a:r>
            <a:r>
              <a:rPr lang="en-US" altLang="ja-JP" sz="1800" dirty="0" smtClean="0"/>
              <a:t>16</a:t>
            </a:r>
            <a:r>
              <a:rPr lang="ja-JP" altLang="en-US" sz="1800" dirty="0" smtClean="0"/>
              <a:t>風向灯風向を示すための灯火</a:t>
            </a:r>
            <a:r>
              <a:rPr lang="en-US" altLang="ja-JP" sz="1800" dirty="0" smtClean="0"/>
              <a:t>17</a:t>
            </a:r>
            <a:r>
              <a:rPr lang="ja-JP" altLang="en-US" sz="1800" dirty="0" smtClean="0"/>
              <a:t>停止線灯地上走行中の航空機に一時停止の要否及び一時停止すべき位置を示すための灯火</a:t>
            </a:r>
            <a:r>
              <a:rPr lang="en-US" altLang="ja-JP" sz="1800" dirty="0" smtClean="0"/>
              <a:t>18</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警戒灯</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に入る前に一時停止すべき位置を示すための灯火</a:t>
            </a:r>
            <a:r>
              <a:rPr lang="en-US" altLang="ja-JP" sz="1800" dirty="0" smtClean="0"/>
              <a:t>19</a:t>
            </a:r>
            <a:r>
              <a:rPr lang="ja-JP" altLang="en-US" sz="1800" dirty="0" smtClean="0"/>
              <a:t>接地帯灯航空機の接地範囲を示すための灯火</a:t>
            </a:r>
            <a:r>
              <a:rPr lang="en-US" altLang="ja-JP" sz="1800" dirty="0" smtClean="0"/>
              <a:t>20</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距離灯</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末端までの距離を数字で示すための灯火</a:t>
            </a:r>
            <a:r>
              <a:rPr lang="en-US" altLang="ja-JP" sz="1800" dirty="0" smtClean="0"/>
              <a:t>21</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中心線灯</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の中心線を示すための灯火</a:t>
            </a:r>
            <a:r>
              <a:rPr lang="en-US" altLang="ja-JP" sz="1800" dirty="0" smtClean="0"/>
              <a:t>22</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灯</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を示すための灯火</a:t>
            </a:r>
            <a:r>
              <a:rPr lang="en-US" altLang="ja-JP" sz="1800" dirty="0" smtClean="0"/>
              <a:t>23</a:t>
            </a:r>
            <a:r>
              <a:rPr lang="ja-JP" altLang="en-US" sz="1800" dirty="0" smtClean="0"/>
              <a:t>過走帯灯過走帯を示すための灯火白になっていて、４つのライトが少しづつ角度を変えてあります。</a:t>
            </a:r>
            <a:endParaRPr lang="ja-JP" altLang="en-US" sz="1800" dirty="0" smtClean="0">
              <a:ea typeface="ＭＳ Ｐゴシック" panose="020B0600070205080204" pitchFamily="50" charset="-128"/>
            </a:endParaRPr>
          </a:p>
          <a:p>
            <a:pPr algn="r" eaLnBrk="1" hangingPunct="1">
              <a:spcBef>
                <a:spcPct val="0"/>
              </a:spcBef>
            </a:pPr>
            <a:endParaRPr lang="en-US" altLang="ja-JP" sz="1800" dirty="0" smtClean="0">
              <a:ea typeface="ＭＳ Ｐゴシック" panose="020B0600070205080204" pitchFamily="50" charset="-128"/>
            </a:endParaRPr>
          </a:p>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r>
              <a:rPr kumimoji="1" lang="ja-JP" altLang="en-US" sz="1200" kern="1200" dirty="0" smtClean="0">
                <a:solidFill>
                  <a:schemeClr val="tx1"/>
                </a:solidFill>
                <a:effectLst/>
                <a:latin typeface="Arial" pitchFamily="34" charset="0"/>
                <a:ea typeface="ＭＳ Ｐ明朝" pitchFamily="18" charset="-128"/>
                <a:cs typeface="+mn-cs"/>
              </a:rPr>
              <a:t>航空機の適正な進入降下角度は一般的に</a:t>
            </a:r>
            <a:r>
              <a:rPr kumimoji="1" lang="en-US" altLang="ja-JP" sz="1200" kern="1200" dirty="0" smtClean="0">
                <a:solidFill>
                  <a:schemeClr val="tx1"/>
                </a:solidFill>
                <a:effectLst/>
                <a:latin typeface="Arial" pitchFamily="34" charset="0"/>
                <a:ea typeface="ＭＳ Ｐ明朝" pitchFamily="18" charset="-128"/>
                <a:cs typeface="+mn-cs"/>
              </a:rPr>
              <a:t>3°</a:t>
            </a:r>
            <a:r>
              <a:rPr kumimoji="1" lang="ja-JP" altLang="en-US" sz="1200" kern="1200" dirty="0" smtClean="0">
                <a:solidFill>
                  <a:schemeClr val="tx1"/>
                </a:solidFill>
                <a:effectLst/>
                <a:latin typeface="Arial" pitchFamily="34" charset="0"/>
                <a:ea typeface="ＭＳ Ｐ明朝" pitchFamily="18" charset="-128"/>
                <a:cs typeface="+mn-cs"/>
              </a:rPr>
              <a:t>とされており、空港の滑走路端付近から照射されている</a:t>
            </a:r>
            <a:r>
              <a:rPr kumimoji="1" lang="ja-JP" altLang="en-US" sz="1200" kern="1200" dirty="0" smtClean="0">
                <a:solidFill>
                  <a:schemeClr val="tx1"/>
                </a:solidFill>
                <a:effectLst/>
                <a:latin typeface="Arial" pitchFamily="34" charset="0"/>
                <a:ea typeface="ＭＳ Ｐ明朝" pitchFamily="18" charset="-128"/>
                <a:cs typeface="+mn-cs"/>
                <a:hlinkClick r:id="rId3" tooltip="計器着陸装置の意味"/>
              </a:rPr>
              <a:t>計器着陸装置</a:t>
            </a:r>
            <a:r>
              <a:rPr kumimoji="1" lang="en-US" altLang="ja-JP" sz="1200" kern="1200" dirty="0" smtClean="0">
                <a:solidFill>
                  <a:schemeClr val="tx1"/>
                </a:solidFill>
                <a:effectLst/>
                <a:latin typeface="Arial" pitchFamily="34" charset="0"/>
                <a:ea typeface="ＭＳ Ｐ明朝" pitchFamily="18" charset="-128"/>
                <a:cs typeface="+mn-cs"/>
              </a:rPr>
              <a:t>(ILS)</a:t>
            </a:r>
            <a:r>
              <a:rPr kumimoji="1" lang="ja-JP" altLang="en-US" sz="1200" kern="1200" dirty="0" smtClean="0">
                <a:solidFill>
                  <a:schemeClr val="tx1"/>
                </a:solidFill>
                <a:effectLst/>
                <a:latin typeface="Arial" pitchFamily="34" charset="0"/>
                <a:ea typeface="ＭＳ Ｐ明朝" pitchFamily="18" charset="-128"/>
                <a:cs typeface="+mn-cs"/>
              </a:rPr>
              <a:t>のグライドパスも一般的に</a:t>
            </a:r>
            <a:r>
              <a:rPr kumimoji="1" lang="en-US" altLang="ja-JP" sz="1200" kern="1200" dirty="0" smtClean="0">
                <a:solidFill>
                  <a:schemeClr val="tx1"/>
                </a:solidFill>
                <a:effectLst/>
                <a:latin typeface="Arial" pitchFamily="34" charset="0"/>
                <a:ea typeface="ＭＳ Ｐ明朝" pitchFamily="18" charset="-128"/>
                <a:cs typeface="+mn-cs"/>
              </a:rPr>
              <a:t>3°</a:t>
            </a:r>
            <a:r>
              <a:rPr kumimoji="1" lang="ja-JP" altLang="en-US" sz="1200" kern="1200" dirty="0" smtClean="0">
                <a:solidFill>
                  <a:schemeClr val="tx1"/>
                </a:solidFill>
                <a:effectLst/>
                <a:latin typeface="Arial" pitchFamily="34" charset="0"/>
                <a:ea typeface="ＭＳ Ｐ明朝" pitchFamily="18" charset="-128"/>
                <a:cs typeface="+mn-cs"/>
              </a:rPr>
              <a:t>に設定されている。</a:t>
            </a:r>
            <a:r>
              <a:rPr kumimoji="1" lang="en-US" altLang="ja-JP" sz="1200" kern="1200" dirty="0" smtClean="0">
                <a:solidFill>
                  <a:schemeClr val="tx1"/>
                </a:solidFill>
                <a:effectLst/>
                <a:latin typeface="Arial" pitchFamily="34" charset="0"/>
                <a:ea typeface="ＭＳ Ｐ明朝" pitchFamily="18" charset="-128"/>
                <a:cs typeface="+mn-cs"/>
              </a:rPr>
              <a:t>PAPI</a:t>
            </a:r>
            <a:r>
              <a:rPr kumimoji="1" lang="ja-JP" altLang="en-US" sz="1200" kern="1200" dirty="0" smtClean="0">
                <a:solidFill>
                  <a:schemeClr val="tx1"/>
                </a:solidFill>
                <a:effectLst/>
                <a:latin typeface="Arial" pitchFamily="34" charset="0"/>
                <a:ea typeface="ＭＳ Ｐ明朝" pitchFamily="18" charset="-128"/>
                <a:cs typeface="+mn-cs"/>
              </a:rPr>
              <a:t>は、その見え方の違いにより</a:t>
            </a:r>
            <a:r>
              <a:rPr kumimoji="1" lang="ja-JP" altLang="en-US" sz="1200" kern="1200" dirty="0" smtClean="0">
                <a:solidFill>
                  <a:schemeClr val="tx1"/>
                </a:solidFill>
                <a:effectLst/>
                <a:latin typeface="Arial" pitchFamily="34" charset="0"/>
                <a:ea typeface="ＭＳ Ｐ明朝" pitchFamily="18" charset="-128"/>
                <a:cs typeface="+mn-cs"/>
                <a:hlinkClick r:id="rId4" tooltip="パイロット_(航空)の意味"/>
              </a:rPr>
              <a:t>パイロット</a:t>
            </a:r>
            <a:endParaRPr kumimoji="1" lang="en-US" altLang="ja-JP" sz="1200" kern="1200" dirty="0" smtClean="0">
              <a:solidFill>
                <a:schemeClr val="tx1"/>
              </a:solidFill>
              <a:effectLst/>
              <a:latin typeface="Arial" pitchFamily="34" charset="0"/>
              <a:ea typeface="ＭＳ Ｐ明朝" pitchFamily="18" charset="-128"/>
              <a:cs typeface="+mn-cs"/>
            </a:endParaRPr>
          </a:p>
          <a:p>
            <a:pPr eaLnBrk="1" hangingPunct="1">
              <a:spcBef>
                <a:spcPct val="0"/>
              </a:spcBef>
            </a:pPr>
            <a:r>
              <a:rPr kumimoji="1" lang="en-US" altLang="ja-JP" sz="1200" kern="1200" dirty="0" smtClean="0">
                <a:solidFill>
                  <a:schemeClr val="tx1"/>
                </a:solidFill>
                <a:effectLst/>
                <a:latin typeface="Arial" pitchFamily="34" charset="0"/>
                <a:ea typeface="ＭＳ Ｐ明朝" pitchFamily="18" charset="-128"/>
                <a:cs typeface="+mn-cs"/>
                <a:hlinkClick r:id="rId5" tooltip="Precision Approach Path Indicatorの意味"/>
              </a:rPr>
              <a:t>Precision Approach Path Indicator</a:t>
            </a:r>
            <a:r>
              <a:rPr kumimoji="1" lang="ja-JP" altLang="en-US" sz="1200" kern="1200" dirty="0" smtClean="0">
                <a:solidFill>
                  <a:schemeClr val="tx1"/>
                </a:solidFill>
                <a:effectLst/>
                <a:latin typeface="Arial" pitchFamily="34" charset="0"/>
                <a:ea typeface="ＭＳ Ｐ明朝" pitchFamily="18" charset="-128"/>
                <a:cs typeface="+mn-cs"/>
              </a:rPr>
              <a:t>（</a:t>
            </a:r>
            <a:r>
              <a:rPr kumimoji="1" lang="ja-JP" altLang="en-US" sz="1200" kern="1200" dirty="0" smtClean="0">
                <a:solidFill>
                  <a:schemeClr val="tx1"/>
                </a:solidFill>
                <a:effectLst/>
                <a:latin typeface="Arial" pitchFamily="34" charset="0"/>
                <a:ea typeface="ＭＳ Ｐ明朝" pitchFamily="18" charset="-128"/>
                <a:cs typeface="+mn-cs"/>
                <a:hlinkClick r:id="rId6" tooltip="精密の意味"/>
              </a:rPr>
              <a:t>精密</a:t>
            </a:r>
            <a:r>
              <a:rPr kumimoji="1" lang="ja-JP" altLang="en-US" sz="1200" kern="1200" dirty="0" smtClean="0">
                <a:solidFill>
                  <a:schemeClr val="tx1"/>
                </a:solidFill>
                <a:effectLst/>
                <a:latin typeface="Arial" pitchFamily="34" charset="0"/>
                <a:ea typeface="ＭＳ Ｐ明朝" pitchFamily="18" charset="-128"/>
                <a:cs typeface="+mn-cs"/>
                <a:hlinkClick r:id="rId7" tooltip="進入の意味"/>
              </a:rPr>
              <a:t>進入</a:t>
            </a:r>
            <a:r>
              <a:rPr kumimoji="1" lang="ja-JP" altLang="en-US" sz="1200" kern="1200" dirty="0" smtClean="0">
                <a:solidFill>
                  <a:schemeClr val="tx1"/>
                </a:solidFill>
                <a:effectLst/>
                <a:latin typeface="Arial" pitchFamily="34" charset="0"/>
                <a:ea typeface="ＭＳ Ｐ明朝" pitchFamily="18" charset="-128"/>
                <a:cs typeface="+mn-cs"/>
                <a:hlinkClick r:id="rId8" tooltip="経路の意味"/>
              </a:rPr>
              <a:t>経路</a:t>
            </a:r>
            <a:r>
              <a:rPr kumimoji="1" lang="ja-JP" altLang="en-US" sz="1200" kern="1200" dirty="0" smtClean="0">
                <a:solidFill>
                  <a:schemeClr val="tx1"/>
                </a:solidFill>
                <a:effectLst/>
                <a:latin typeface="Arial" pitchFamily="34" charset="0"/>
                <a:ea typeface="ＭＳ Ｐ明朝" pitchFamily="18" charset="-128"/>
                <a:cs typeface="+mn-cs"/>
                <a:hlinkClick r:id="rId9" tooltip="指示の意味"/>
              </a:rPr>
              <a:t>指示</a:t>
            </a:r>
            <a:r>
              <a:rPr kumimoji="1" lang="ja-JP" altLang="en-US" sz="1200" kern="1200" dirty="0" smtClean="0">
                <a:solidFill>
                  <a:schemeClr val="tx1"/>
                </a:solidFill>
                <a:effectLst/>
                <a:latin typeface="Arial" pitchFamily="34" charset="0"/>
                <a:ea typeface="ＭＳ Ｐ明朝" pitchFamily="18" charset="-128"/>
                <a:cs typeface="+mn-cs"/>
              </a:rPr>
              <a:t>灯）。</a:t>
            </a:r>
            <a:br>
              <a:rPr kumimoji="1" lang="ja-JP" altLang="en-US" sz="1200" kern="1200" dirty="0" smtClean="0">
                <a:solidFill>
                  <a:schemeClr val="tx1"/>
                </a:solidFill>
                <a:effectLst/>
                <a:latin typeface="Arial" pitchFamily="34" charset="0"/>
                <a:ea typeface="ＭＳ Ｐ明朝" pitchFamily="18" charset="-128"/>
                <a:cs typeface="+mn-cs"/>
              </a:rPr>
            </a:br>
            <a:r>
              <a:rPr kumimoji="1" lang="en-US" altLang="ja-JP" sz="1200" kern="1200" dirty="0" smtClean="0">
                <a:solidFill>
                  <a:schemeClr val="tx1"/>
                </a:solidFill>
                <a:effectLst/>
                <a:latin typeface="Arial" pitchFamily="34" charset="0"/>
                <a:ea typeface="ＭＳ Ｐ明朝" pitchFamily="18" charset="-128"/>
                <a:cs typeface="+mn-cs"/>
                <a:hlinkClick r:id="rId10" tooltip="ICAOの意味"/>
              </a:rPr>
              <a:t>ICAO</a:t>
            </a:r>
            <a:r>
              <a:rPr kumimoji="1" lang="ja-JP" altLang="en-US" sz="1200" kern="1200" dirty="0" smtClean="0">
                <a:solidFill>
                  <a:schemeClr val="tx1"/>
                </a:solidFill>
                <a:effectLst/>
                <a:latin typeface="Arial" pitchFamily="34" charset="0"/>
                <a:ea typeface="ＭＳ Ｐ明朝" pitchFamily="18" charset="-128"/>
                <a:cs typeface="+mn-cs"/>
              </a:rPr>
              <a:t>で</a:t>
            </a:r>
            <a:r>
              <a:rPr kumimoji="1" lang="ja-JP" altLang="en-US" sz="1200" kern="1200" dirty="0" smtClean="0">
                <a:solidFill>
                  <a:schemeClr val="tx1"/>
                </a:solidFill>
                <a:effectLst/>
                <a:latin typeface="Arial" pitchFamily="34" charset="0"/>
                <a:ea typeface="ＭＳ Ｐ明朝" pitchFamily="18" charset="-128"/>
                <a:cs typeface="+mn-cs"/>
                <a:hlinkClick r:id="rId11" tooltip="採択の意味"/>
              </a:rPr>
              <a:t>採択</a:t>
            </a:r>
            <a:r>
              <a:rPr kumimoji="1" lang="ja-JP" altLang="en-US" sz="1200" kern="1200" dirty="0" smtClean="0">
                <a:solidFill>
                  <a:schemeClr val="tx1"/>
                </a:solidFill>
                <a:effectLst/>
                <a:latin typeface="Arial" pitchFamily="34" charset="0"/>
                <a:ea typeface="ＭＳ Ｐ明朝" pitchFamily="18" charset="-128"/>
                <a:cs typeface="+mn-cs"/>
              </a:rPr>
              <a:t>された</a:t>
            </a:r>
            <a:r>
              <a:rPr kumimoji="1" lang="ja-JP" altLang="en-US" sz="1200" kern="1200" dirty="0" smtClean="0">
                <a:solidFill>
                  <a:schemeClr val="tx1"/>
                </a:solidFill>
                <a:effectLst/>
                <a:latin typeface="Arial" pitchFamily="34" charset="0"/>
                <a:ea typeface="ＭＳ Ｐ明朝" pitchFamily="18" charset="-128"/>
                <a:cs typeface="+mn-cs"/>
                <a:hlinkClick r:id="rId7" tooltip="進入の意味"/>
              </a:rPr>
              <a:t>進入</a:t>
            </a:r>
            <a:r>
              <a:rPr kumimoji="1" lang="ja-JP" altLang="en-US" sz="1200" kern="1200" dirty="0" smtClean="0">
                <a:solidFill>
                  <a:schemeClr val="tx1"/>
                </a:solidFill>
                <a:effectLst/>
                <a:latin typeface="Arial" pitchFamily="34" charset="0"/>
                <a:ea typeface="ＭＳ Ｐ明朝" pitchFamily="18" charset="-128"/>
                <a:cs typeface="+mn-cs"/>
                <a:hlinkClick r:id="rId12" tooltip="角指の意味"/>
              </a:rPr>
              <a:t>角指</a:t>
            </a:r>
            <a:r>
              <a:rPr kumimoji="1" lang="ja-JP" altLang="en-US" sz="1200" kern="1200" dirty="0" smtClean="0">
                <a:solidFill>
                  <a:schemeClr val="tx1"/>
                </a:solidFill>
                <a:effectLst/>
                <a:latin typeface="Arial" pitchFamily="34" charset="0"/>
                <a:ea typeface="ＭＳ Ｐ明朝" pitchFamily="18" charset="-128"/>
                <a:cs typeface="+mn-cs"/>
              </a:rPr>
              <a:t>示灯。</a:t>
            </a:r>
            <a:br>
              <a:rPr kumimoji="1" lang="ja-JP" altLang="en-US" sz="1200" kern="1200" dirty="0" smtClean="0">
                <a:solidFill>
                  <a:schemeClr val="tx1"/>
                </a:solidFill>
                <a:effectLst/>
                <a:latin typeface="Arial" pitchFamily="34" charset="0"/>
                <a:ea typeface="ＭＳ Ｐ明朝" pitchFamily="18" charset="-128"/>
                <a:cs typeface="+mn-cs"/>
              </a:rPr>
            </a:br>
            <a:r>
              <a:rPr kumimoji="1" lang="ja-JP" altLang="en-US" sz="1200" kern="1200" dirty="0" smtClean="0">
                <a:solidFill>
                  <a:schemeClr val="tx1"/>
                </a:solidFill>
                <a:effectLst/>
                <a:latin typeface="Arial" pitchFamily="34" charset="0"/>
                <a:ea typeface="ＭＳ Ｐ明朝" pitchFamily="18" charset="-128"/>
                <a:cs typeface="+mn-cs"/>
                <a:hlinkClick r:id="rId13" tooltip="従来の意味"/>
              </a:rPr>
              <a:t>従来</a:t>
            </a:r>
            <a:r>
              <a:rPr kumimoji="1" lang="ja-JP" altLang="en-US" sz="1200" kern="1200" dirty="0" smtClean="0">
                <a:solidFill>
                  <a:schemeClr val="tx1"/>
                </a:solidFill>
                <a:effectLst/>
                <a:latin typeface="Arial" pitchFamily="34" charset="0"/>
                <a:ea typeface="ＭＳ Ｐ明朝" pitchFamily="18" charset="-128"/>
                <a:cs typeface="+mn-cs"/>
              </a:rPr>
              <a:t>使われてきた</a:t>
            </a:r>
            <a:r>
              <a:rPr kumimoji="1" lang="en-US" altLang="ja-JP" sz="1200" kern="1200" dirty="0" smtClean="0">
                <a:solidFill>
                  <a:schemeClr val="tx1"/>
                </a:solidFill>
                <a:effectLst/>
                <a:latin typeface="Arial" pitchFamily="34" charset="0"/>
                <a:ea typeface="ＭＳ Ｐ明朝" pitchFamily="18" charset="-128"/>
                <a:cs typeface="+mn-cs"/>
                <a:hlinkClick r:id="rId14" tooltip="VASIの意味"/>
              </a:rPr>
              <a:t>VASI</a:t>
            </a:r>
            <a:r>
              <a:rPr kumimoji="1" lang="ja-JP" altLang="en-US" sz="1200" kern="1200" dirty="0" smtClean="0">
                <a:solidFill>
                  <a:schemeClr val="tx1"/>
                </a:solidFill>
                <a:effectLst/>
                <a:latin typeface="Arial" pitchFamily="34" charset="0"/>
                <a:ea typeface="ＭＳ Ｐ明朝" pitchFamily="18" charset="-128"/>
                <a:cs typeface="+mn-cs"/>
              </a:rPr>
              <a:t>よりも</a:t>
            </a:r>
            <a:r>
              <a:rPr kumimoji="1" lang="ja-JP" altLang="en-US" sz="1200" kern="1200" dirty="0" smtClean="0">
                <a:solidFill>
                  <a:schemeClr val="tx1"/>
                </a:solidFill>
                <a:effectLst/>
                <a:latin typeface="Arial" pitchFamily="34" charset="0"/>
                <a:ea typeface="ＭＳ Ｐ明朝" pitchFamily="18" charset="-128"/>
                <a:cs typeface="+mn-cs"/>
                <a:hlinkClick r:id="rId6" tooltip="精密の意味"/>
              </a:rPr>
              <a:t>精密</a:t>
            </a:r>
            <a:r>
              <a:rPr kumimoji="1" lang="ja-JP" altLang="en-US" sz="1200" kern="1200" dirty="0" smtClean="0">
                <a:solidFill>
                  <a:schemeClr val="tx1"/>
                </a:solidFill>
                <a:effectLst/>
                <a:latin typeface="Arial" pitchFamily="34" charset="0"/>
                <a:ea typeface="ＭＳ Ｐ明朝" pitchFamily="18" charset="-128"/>
                <a:cs typeface="+mn-cs"/>
              </a:rPr>
              <a:t>であることから、これに替わって</a:t>
            </a:r>
            <a:r>
              <a:rPr kumimoji="1" lang="ja-JP" altLang="en-US" sz="1200" kern="1200" dirty="0" smtClean="0">
                <a:solidFill>
                  <a:schemeClr val="tx1"/>
                </a:solidFill>
                <a:effectLst/>
                <a:latin typeface="Arial" pitchFamily="34" charset="0"/>
                <a:ea typeface="ＭＳ Ｐ明朝" pitchFamily="18" charset="-128"/>
                <a:cs typeface="+mn-cs"/>
                <a:hlinkClick r:id="rId15" tooltip="全国の意味"/>
              </a:rPr>
              <a:t>全国</a:t>
            </a:r>
            <a:r>
              <a:rPr kumimoji="1" lang="ja-JP" altLang="en-US" sz="1200" kern="1200" dirty="0" smtClean="0">
                <a:solidFill>
                  <a:schemeClr val="tx1"/>
                </a:solidFill>
                <a:effectLst/>
                <a:latin typeface="Arial" pitchFamily="34" charset="0"/>
                <a:ea typeface="ＭＳ Ｐ明朝" pitchFamily="18" charset="-128"/>
                <a:cs typeface="+mn-cs"/>
              </a:rPr>
              <a:t>の</a:t>
            </a:r>
            <a:r>
              <a:rPr kumimoji="1" lang="ja-JP" altLang="en-US" sz="1200" kern="1200" dirty="0" smtClean="0">
                <a:solidFill>
                  <a:schemeClr val="tx1"/>
                </a:solidFill>
                <a:effectLst/>
                <a:latin typeface="Arial" pitchFamily="34" charset="0"/>
                <a:ea typeface="ＭＳ Ｐ明朝" pitchFamily="18" charset="-128"/>
                <a:cs typeface="+mn-cs"/>
                <a:hlinkClick r:id="rId16" tooltip="空港の意味"/>
              </a:rPr>
              <a:t>空港</a:t>
            </a:r>
            <a:r>
              <a:rPr kumimoji="1" lang="ja-JP" altLang="en-US" sz="1200" kern="1200" dirty="0" smtClean="0">
                <a:solidFill>
                  <a:schemeClr val="tx1"/>
                </a:solidFill>
                <a:effectLst/>
                <a:latin typeface="Arial" pitchFamily="34" charset="0"/>
                <a:ea typeface="ＭＳ Ｐ明朝" pitchFamily="18" charset="-128"/>
                <a:cs typeface="+mn-cs"/>
              </a:rPr>
              <a:t>に</a:t>
            </a:r>
            <a:r>
              <a:rPr kumimoji="1" lang="ja-JP" altLang="en-US" sz="1200" kern="1200" dirty="0" smtClean="0">
                <a:solidFill>
                  <a:schemeClr val="tx1"/>
                </a:solidFill>
                <a:effectLst/>
                <a:latin typeface="Arial" pitchFamily="34" charset="0"/>
                <a:ea typeface="ＭＳ Ｐ明朝" pitchFamily="18" charset="-128"/>
                <a:cs typeface="+mn-cs"/>
                <a:hlinkClick r:id="rId17" tooltip="設置の意味"/>
              </a:rPr>
              <a:t>設置</a:t>
            </a:r>
            <a:r>
              <a:rPr kumimoji="1" lang="ja-JP" altLang="en-US" sz="1200" kern="1200" dirty="0" smtClean="0">
                <a:solidFill>
                  <a:schemeClr val="tx1"/>
                </a:solidFill>
                <a:effectLst/>
                <a:latin typeface="Arial" pitchFamily="34" charset="0"/>
                <a:ea typeface="ＭＳ Ｐ明朝" pitchFamily="18" charset="-128"/>
                <a:cs typeface="+mn-cs"/>
              </a:rPr>
              <a:t>された。</a:t>
            </a:r>
            <a:br>
              <a:rPr kumimoji="1" lang="ja-JP" altLang="en-US" sz="1200" kern="1200" dirty="0" smtClean="0">
                <a:solidFill>
                  <a:schemeClr val="tx1"/>
                </a:solidFill>
                <a:effectLst/>
                <a:latin typeface="Arial" pitchFamily="34" charset="0"/>
                <a:ea typeface="ＭＳ Ｐ明朝" pitchFamily="18" charset="-128"/>
                <a:cs typeface="+mn-cs"/>
              </a:rPr>
            </a:br>
            <a:r>
              <a:rPr kumimoji="1" lang="ja-JP" altLang="en-US" sz="1200" kern="1200" dirty="0" smtClean="0">
                <a:solidFill>
                  <a:schemeClr val="tx1"/>
                </a:solidFill>
                <a:effectLst/>
                <a:latin typeface="Arial" pitchFamily="34" charset="0"/>
                <a:ea typeface="ＭＳ Ｐ明朝" pitchFamily="18" charset="-128"/>
                <a:cs typeface="+mn-cs"/>
              </a:rPr>
              <a:t/>
            </a:r>
            <a:br>
              <a:rPr kumimoji="1" lang="ja-JP" altLang="en-US" sz="1200" kern="1200" dirty="0" smtClean="0">
                <a:solidFill>
                  <a:schemeClr val="tx1"/>
                </a:solidFill>
                <a:effectLst/>
                <a:latin typeface="Arial" pitchFamily="34" charset="0"/>
                <a:ea typeface="ＭＳ Ｐ明朝" pitchFamily="18" charset="-128"/>
                <a:cs typeface="+mn-cs"/>
              </a:rPr>
            </a:br>
            <a:r>
              <a:rPr kumimoji="1" lang="en-US" altLang="ja-JP" sz="1200" kern="1200" dirty="0" smtClean="0">
                <a:solidFill>
                  <a:schemeClr val="tx1"/>
                </a:solidFill>
                <a:effectLst/>
                <a:latin typeface="Arial" pitchFamily="34" charset="0"/>
                <a:ea typeface="ＭＳ Ｐ明朝" pitchFamily="18" charset="-128"/>
                <a:cs typeface="+mn-cs"/>
              </a:rPr>
              <a:t>PAPI</a:t>
            </a:r>
            <a:r>
              <a:rPr kumimoji="1" lang="ja-JP" altLang="en-US" sz="1200" kern="1200" dirty="0" smtClean="0">
                <a:solidFill>
                  <a:schemeClr val="tx1"/>
                </a:solidFill>
                <a:effectLst/>
                <a:latin typeface="Arial" pitchFamily="34" charset="0"/>
                <a:ea typeface="ＭＳ Ｐ明朝" pitchFamily="18" charset="-128"/>
                <a:cs typeface="+mn-cs"/>
              </a:rPr>
              <a:t>は</a:t>
            </a:r>
            <a:r>
              <a:rPr kumimoji="1" lang="ja-JP" altLang="en-US" sz="1200" kern="1200" dirty="0" smtClean="0">
                <a:solidFill>
                  <a:schemeClr val="tx1"/>
                </a:solidFill>
                <a:effectLst/>
                <a:latin typeface="Arial" pitchFamily="34" charset="0"/>
                <a:ea typeface="ＭＳ Ｐ明朝" pitchFamily="18" charset="-128"/>
                <a:cs typeface="+mn-cs"/>
                <a:hlinkClick r:id="rId18" tooltip="四つの意味"/>
              </a:rPr>
              <a:t>四つ</a:t>
            </a:r>
            <a:r>
              <a:rPr kumimoji="1" lang="ja-JP" altLang="en-US" sz="1200" kern="1200" dirty="0" smtClean="0">
                <a:solidFill>
                  <a:schemeClr val="tx1"/>
                </a:solidFill>
                <a:effectLst/>
                <a:latin typeface="Arial" pitchFamily="34" charset="0"/>
                <a:ea typeface="ＭＳ Ｐ明朝" pitchFamily="18" charset="-128"/>
                <a:cs typeface="+mn-cs"/>
              </a:rPr>
              <a:t>の</a:t>
            </a:r>
            <a:r>
              <a:rPr kumimoji="1" lang="ja-JP" altLang="en-US" sz="1200" kern="1200" dirty="0" smtClean="0">
                <a:solidFill>
                  <a:schemeClr val="tx1"/>
                </a:solidFill>
                <a:effectLst/>
                <a:latin typeface="Arial" pitchFamily="34" charset="0"/>
                <a:ea typeface="ＭＳ Ｐ明朝" pitchFamily="18" charset="-128"/>
                <a:cs typeface="+mn-cs"/>
                <a:hlinkClick r:id="rId19" tooltip="灯火の意味"/>
              </a:rPr>
              <a:t>灯火</a:t>
            </a:r>
            <a:r>
              <a:rPr kumimoji="1" lang="ja-JP" altLang="en-US" sz="1200" kern="1200" dirty="0" smtClean="0">
                <a:solidFill>
                  <a:schemeClr val="tx1"/>
                </a:solidFill>
                <a:effectLst/>
                <a:latin typeface="Arial" pitchFamily="34" charset="0"/>
                <a:ea typeface="ＭＳ Ｐ明朝" pitchFamily="18" charset="-128"/>
                <a:cs typeface="+mn-cs"/>
              </a:rPr>
              <a:t>が横</a:t>
            </a:r>
            <a:r>
              <a:rPr kumimoji="1" lang="ja-JP" altLang="en-US" sz="1200" kern="1200" dirty="0" smtClean="0">
                <a:solidFill>
                  <a:schemeClr val="tx1"/>
                </a:solidFill>
                <a:effectLst/>
                <a:latin typeface="Arial" pitchFamily="34" charset="0"/>
                <a:ea typeface="ＭＳ Ｐ明朝" pitchFamily="18" charset="-128"/>
                <a:cs typeface="+mn-cs"/>
                <a:hlinkClick r:id="rId20" tooltip="一列の意味"/>
              </a:rPr>
              <a:t>一列</a:t>
            </a:r>
            <a:r>
              <a:rPr kumimoji="1" lang="ja-JP" altLang="en-US" sz="1200" kern="1200" dirty="0" smtClean="0">
                <a:solidFill>
                  <a:schemeClr val="tx1"/>
                </a:solidFill>
                <a:effectLst/>
                <a:latin typeface="Arial" pitchFamily="34" charset="0"/>
                <a:ea typeface="ＭＳ Ｐ明朝" pitchFamily="18" charset="-128"/>
                <a:cs typeface="+mn-cs"/>
              </a:rPr>
              <a:t>に</a:t>
            </a:r>
            <a:r>
              <a:rPr kumimoji="1" lang="ja-JP" altLang="en-US" sz="1200" kern="1200" dirty="0" smtClean="0">
                <a:solidFill>
                  <a:schemeClr val="tx1"/>
                </a:solidFill>
                <a:effectLst/>
                <a:latin typeface="Arial" pitchFamily="34" charset="0"/>
                <a:ea typeface="ＭＳ Ｐ明朝" pitchFamily="18" charset="-128"/>
                <a:cs typeface="+mn-cs"/>
                <a:hlinkClick r:id="rId21" tooltip="並びの意味"/>
              </a:rPr>
              <a:t>並び</a:t>
            </a:r>
            <a:r>
              <a:rPr kumimoji="1" lang="ja-JP" altLang="en-US" sz="1200" kern="1200" dirty="0" smtClean="0">
                <a:solidFill>
                  <a:schemeClr val="tx1"/>
                </a:solidFill>
                <a:effectLst/>
                <a:latin typeface="Arial" pitchFamily="34" charset="0"/>
                <a:ea typeface="ＭＳ Ｐ明朝" pitchFamily="18" charset="-128"/>
                <a:cs typeface="+mn-cs"/>
              </a:rPr>
              <a:t>、</a:t>
            </a:r>
            <a:r>
              <a:rPr kumimoji="1" lang="ja-JP" altLang="en-US" sz="1200" kern="1200" dirty="0" smtClean="0">
                <a:solidFill>
                  <a:schemeClr val="tx1"/>
                </a:solidFill>
                <a:effectLst/>
                <a:latin typeface="Arial" pitchFamily="34" charset="0"/>
                <a:ea typeface="ＭＳ Ｐ明朝" pitchFamily="18" charset="-128"/>
                <a:cs typeface="+mn-cs"/>
                <a:hlinkClick r:id="rId22" tooltip="赤と白の意味"/>
              </a:rPr>
              <a:t>赤と白</a:t>
            </a:r>
            <a:r>
              <a:rPr kumimoji="1" lang="ja-JP" altLang="en-US" sz="1200" kern="1200" dirty="0" smtClean="0">
                <a:solidFill>
                  <a:schemeClr val="tx1"/>
                </a:solidFill>
                <a:effectLst/>
                <a:latin typeface="Arial" pitchFamily="34" charset="0"/>
                <a:ea typeface="ＭＳ Ｐ明朝" pitchFamily="18" charset="-128"/>
                <a:cs typeface="+mn-cs"/>
              </a:rPr>
              <a:t>の</a:t>
            </a:r>
            <a:r>
              <a:rPr kumimoji="1" lang="ja-JP" altLang="en-US" sz="1200" kern="1200" dirty="0" smtClean="0">
                <a:solidFill>
                  <a:schemeClr val="tx1"/>
                </a:solidFill>
                <a:effectLst/>
                <a:latin typeface="Arial" pitchFamily="34" charset="0"/>
                <a:ea typeface="ＭＳ Ｐ明朝" pitchFamily="18" charset="-128"/>
                <a:cs typeface="+mn-cs"/>
                <a:hlinkClick r:id="rId23" tooltip="二色の意味"/>
              </a:rPr>
              <a:t>二色</a:t>
            </a:r>
            <a:r>
              <a:rPr kumimoji="1" lang="ja-JP" altLang="en-US" sz="1200" kern="1200" dirty="0" smtClean="0">
                <a:solidFill>
                  <a:schemeClr val="tx1"/>
                </a:solidFill>
                <a:effectLst/>
                <a:latin typeface="Arial" pitchFamily="34" charset="0"/>
                <a:ea typeface="ＭＳ Ｐ明朝" pitchFamily="18" charset="-128"/>
                <a:cs typeface="+mn-cs"/>
              </a:rPr>
              <a:t>で</a:t>
            </a:r>
            <a:r>
              <a:rPr kumimoji="1" lang="ja-JP" altLang="en-US" sz="1200" kern="1200" dirty="0" smtClean="0">
                <a:solidFill>
                  <a:schemeClr val="tx1"/>
                </a:solidFill>
                <a:effectLst/>
                <a:latin typeface="Arial" pitchFamily="34" charset="0"/>
                <a:ea typeface="ＭＳ Ｐ明朝" pitchFamily="18" charset="-128"/>
                <a:cs typeface="+mn-cs"/>
                <a:hlinkClick r:id="rId24" tooltip="表示の意味"/>
              </a:rPr>
              <a:t>表示</a:t>
            </a:r>
            <a:r>
              <a:rPr kumimoji="1" lang="ja-JP" altLang="en-US" sz="1200" kern="1200" dirty="0" smtClean="0">
                <a:solidFill>
                  <a:schemeClr val="tx1"/>
                </a:solidFill>
                <a:effectLst/>
                <a:latin typeface="Arial" pitchFamily="34" charset="0"/>
                <a:ea typeface="ＭＳ Ｐ明朝" pitchFamily="18" charset="-128"/>
                <a:cs typeface="+mn-cs"/>
              </a:rPr>
              <a:t>され、</a:t>
            </a:r>
            <a:r>
              <a:rPr kumimoji="1" lang="ja-JP" altLang="en-US" sz="1200" kern="1200" dirty="0" smtClean="0">
                <a:solidFill>
                  <a:schemeClr val="tx1"/>
                </a:solidFill>
                <a:effectLst/>
                <a:latin typeface="Arial" pitchFamily="34" charset="0"/>
                <a:ea typeface="ＭＳ Ｐ明朝" pitchFamily="18" charset="-128"/>
                <a:cs typeface="+mn-cs"/>
                <a:hlinkClick r:id="rId25" tooltip="滑走路の意味"/>
              </a:rPr>
              <a:t>滑走路</a:t>
            </a:r>
            <a:r>
              <a:rPr kumimoji="1" lang="ja-JP" altLang="en-US" sz="1200" kern="1200" dirty="0" smtClean="0">
                <a:solidFill>
                  <a:schemeClr val="tx1"/>
                </a:solidFill>
                <a:effectLst/>
                <a:latin typeface="Arial" pitchFamily="34" charset="0"/>
                <a:ea typeface="ＭＳ Ｐ明朝" pitchFamily="18" charset="-128"/>
                <a:cs typeface="+mn-cs"/>
              </a:rPr>
              <a:t>の</a:t>
            </a:r>
            <a:r>
              <a:rPr kumimoji="1" lang="ja-JP" altLang="en-US" sz="1200" kern="1200" dirty="0" smtClean="0">
                <a:solidFill>
                  <a:schemeClr val="tx1"/>
                </a:solidFill>
                <a:effectLst/>
                <a:latin typeface="Arial" pitchFamily="34" charset="0"/>
                <a:ea typeface="ＭＳ Ｐ明朝" pitchFamily="18" charset="-128"/>
                <a:cs typeface="+mn-cs"/>
                <a:hlinkClick r:id="rId26" tooltip="片側の意味"/>
              </a:rPr>
              <a:t>片側</a:t>
            </a:r>
            <a:r>
              <a:rPr kumimoji="1" lang="ja-JP" altLang="en-US" sz="1200" kern="1200" dirty="0" smtClean="0">
                <a:solidFill>
                  <a:schemeClr val="tx1"/>
                </a:solidFill>
                <a:effectLst/>
                <a:latin typeface="Arial" pitchFamily="34" charset="0"/>
                <a:ea typeface="ＭＳ Ｐ明朝" pitchFamily="18" charset="-128"/>
                <a:cs typeface="+mn-cs"/>
              </a:rPr>
              <a:t>に</a:t>
            </a:r>
            <a:r>
              <a:rPr kumimoji="1" lang="ja-JP" altLang="en-US" sz="1200" kern="1200" dirty="0" smtClean="0">
                <a:solidFill>
                  <a:schemeClr val="tx1"/>
                </a:solidFill>
                <a:effectLst/>
                <a:latin typeface="Arial" pitchFamily="34" charset="0"/>
                <a:ea typeface="ＭＳ Ｐ明朝" pitchFamily="18" charset="-128"/>
                <a:cs typeface="+mn-cs"/>
                <a:hlinkClick r:id="rId17" tooltip="設置の意味"/>
              </a:rPr>
              <a:t>設置</a:t>
            </a:r>
            <a:r>
              <a:rPr kumimoji="1" lang="ja-JP" altLang="en-US" sz="1200" kern="1200" dirty="0" smtClean="0">
                <a:solidFill>
                  <a:schemeClr val="tx1"/>
                </a:solidFill>
                <a:effectLst/>
                <a:latin typeface="Arial" pitchFamily="34" charset="0"/>
                <a:ea typeface="ＭＳ Ｐ明朝" pitchFamily="18" charset="-128"/>
                <a:cs typeface="+mn-cs"/>
              </a:rPr>
              <a:t>されている。</a:t>
            </a:r>
            <a:br>
              <a:rPr kumimoji="1" lang="ja-JP" altLang="en-US" sz="1200" kern="1200" dirty="0" smtClean="0">
                <a:solidFill>
                  <a:schemeClr val="tx1"/>
                </a:solidFill>
                <a:effectLst/>
                <a:latin typeface="Arial" pitchFamily="34" charset="0"/>
                <a:ea typeface="ＭＳ Ｐ明朝" pitchFamily="18" charset="-128"/>
                <a:cs typeface="+mn-cs"/>
              </a:rPr>
            </a:br>
            <a:r>
              <a:rPr kumimoji="1" lang="en-US" altLang="ja-JP" sz="1200" kern="1200" dirty="0" smtClean="0">
                <a:solidFill>
                  <a:schemeClr val="tx1"/>
                </a:solidFill>
                <a:effectLst/>
                <a:latin typeface="Arial" pitchFamily="34" charset="0"/>
                <a:ea typeface="ＭＳ Ｐ明朝" pitchFamily="18" charset="-128"/>
                <a:cs typeface="+mn-cs"/>
              </a:rPr>
              <a:t>0.33</a:t>
            </a:r>
            <a:r>
              <a:rPr kumimoji="1" lang="ja-JP" altLang="en-US" sz="1200" kern="1200" dirty="0" smtClean="0">
                <a:solidFill>
                  <a:schemeClr val="tx1"/>
                </a:solidFill>
                <a:effectLst/>
                <a:latin typeface="Arial" pitchFamily="34" charset="0"/>
                <a:ea typeface="ＭＳ Ｐ明朝" pitchFamily="18" charset="-128"/>
                <a:cs typeface="+mn-cs"/>
              </a:rPr>
              <a:t>度</a:t>
            </a:r>
            <a:r>
              <a:rPr kumimoji="1" lang="ja-JP" altLang="en-US" sz="1200" kern="1200" dirty="0" smtClean="0">
                <a:solidFill>
                  <a:schemeClr val="tx1"/>
                </a:solidFill>
                <a:effectLst/>
                <a:latin typeface="Arial" pitchFamily="34" charset="0"/>
                <a:ea typeface="ＭＳ Ｐ明朝" pitchFamily="18" charset="-128"/>
                <a:cs typeface="+mn-cs"/>
                <a:hlinkClick r:id="rId27" tooltip="単位の意味"/>
              </a:rPr>
              <a:t>単位</a:t>
            </a:r>
            <a:r>
              <a:rPr kumimoji="1" lang="ja-JP" altLang="en-US" sz="1200" kern="1200" dirty="0" smtClean="0">
                <a:solidFill>
                  <a:schemeClr val="tx1"/>
                </a:solidFill>
                <a:effectLst/>
                <a:latin typeface="Arial" pitchFamily="34" charset="0"/>
                <a:ea typeface="ＭＳ Ｐ明朝" pitchFamily="18" charset="-128"/>
                <a:cs typeface="+mn-cs"/>
              </a:rPr>
              <a:t>で右から</a:t>
            </a:r>
            <a:r>
              <a:rPr kumimoji="1" lang="ja-JP" altLang="en-US" sz="1200" kern="1200" dirty="0" smtClean="0">
                <a:solidFill>
                  <a:schemeClr val="tx1"/>
                </a:solidFill>
                <a:effectLst/>
                <a:latin typeface="Arial" pitchFamily="34" charset="0"/>
                <a:ea typeface="ＭＳ Ｐ明朝" pitchFamily="18" charset="-128"/>
                <a:cs typeface="+mn-cs"/>
                <a:hlinkClick r:id="rId28" tooltip="赤色の意味"/>
              </a:rPr>
              <a:t>赤色</a:t>
            </a:r>
            <a:r>
              <a:rPr kumimoji="1" lang="ja-JP" altLang="en-US" sz="1200" kern="1200" dirty="0" smtClean="0">
                <a:solidFill>
                  <a:schemeClr val="tx1"/>
                </a:solidFill>
                <a:effectLst/>
                <a:latin typeface="Arial" pitchFamily="34" charset="0"/>
                <a:ea typeface="ＭＳ Ｐ明朝" pitchFamily="18" charset="-128"/>
                <a:cs typeface="+mn-cs"/>
              </a:rPr>
              <a:t>が</a:t>
            </a:r>
            <a:r>
              <a:rPr kumimoji="1" lang="ja-JP" altLang="en-US" sz="1200" kern="1200" dirty="0" smtClean="0">
                <a:solidFill>
                  <a:schemeClr val="tx1"/>
                </a:solidFill>
                <a:effectLst/>
                <a:latin typeface="Arial" pitchFamily="34" charset="0"/>
                <a:ea typeface="ＭＳ Ｐ明朝" pitchFamily="18" charset="-128"/>
                <a:cs typeface="+mn-cs"/>
                <a:hlinkClick r:id="rId29" tooltip="点灯の意味"/>
              </a:rPr>
              <a:t>点灯</a:t>
            </a:r>
            <a:r>
              <a:rPr kumimoji="1" lang="ja-JP" altLang="en-US" sz="1200" kern="1200" dirty="0" smtClean="0">
                <a:solidFill>
                  <a:schemeClr val="tx1"/>
                </a:solidFill>
                <a:effectLst/>
                <a:latin typeface="Arial" pitchFamily="34" charset="0"/>
                <a:ea typeface="ＭＳ Ｐ明朝" pitchFamily="18" charset="-128"/>
                <a:cs typeface="+mn-cs"/>
              </a:rPr>
              <a:t>し、</a:t>
            </a:r>
            <a:r>
              <a:rPr kumimoji="1" lang="ja-JP" altLang="en-US" sz="1200" kern="1200" dirty="0" smtClean="0">
                <a:solidFill>
                  <a:schemeClr val="tx1"/>
                </a:solidFill>
                <a:effectLst/>
                <a:latin typeface="Arial" pitchFamily="34" charset="0"/>
                <a:ea typeface="ＭＳ Ｐ明朝" pitchFamily="18" charset="-128"/>
                <a:cs typeface="+mn-cs"/>
                <a:hlinkClick r:id="rId30" tooltip="外側の意味"/>
              </a:rPr>
              <a:t>外側</a:t>
            </a:r>
            <a:r>
              <a:rPr kumimoji="1" lang="ja-JP" altLang="en-US" sz="1200" kern="1200" dirty="0" smtClean="0">
                <a:solidFill>
                  <a:schemeClr val="tx1"/>
                </a:solidFill>
                <a:effectLst/>
                <a:latin typeface="Arial" pitchFamily="34" charset="0"/>
                <a:ea typeface="ＭＳ Ｐ明朝" pitchFamily="18" charset="-128"/>
                <a:cs typeface="+mn-cs"/>
                <a:hlinkClick r:id="rId31" tooltip="二つの意味"/>
              </a:rPr>
              <a:t>二つ</a:t>
            </a:r>
            <a:r>
              <a:rPr kumimoji="1" lang="ja-JP" altLang="en-US" sz="1200" kern="1200" dirty="0" smtClean="0">
                <a:solidFill>
                  <a:schemeClr val="tx1"/>
                </a:solidFill>
                <a:effectLst/>
                <a:latin typeface="Arial" pitchFamily="34" charset="0"/>
                <a:ea typeface="ＭＳ Ｐ明朝" pitchFamily="18" charset="-128"/>
                <a:cs typeface="+mn-cs"/>
              </a:rPr>
              <a:t>が白、</a:t>
            </a:r>
            <a:r>
              <a:rPr kumimoji="1" lang="ja-JP" altLang="en-US" sz="1200" kern="1200" dirty="0" smtClean="0">
                <a:solidFill>
                  <a:schemeClr val="tx1"/>
                </a:solidFill>
                <a:effectLst/>
                <a:latin typeface="Arial" pitchFamily="34" charset="0"/>
                <a:ea typeface="ＭＳ Ｐ明朝" pitchFamily="18" charset="-128"/>
                <a:cs typeface="+mn-cs"/>
                <a:hlinkClick r:id="rId32" tooltip="内側の意味"/>
              </a:rPr>
              <a:t>内側</a:t>
            </a:r>
            <a:r>
              <a:rPr kumimoji="1" lang="ja-JP" altLang="en-US" sz="1200" kern="1200" dirty="0" smtClean="0">
                <a:solidFill>
                  <a:schemeClr val="tx1"/>
                </a:solidFill>
                <a:effectLst/>
                <a:latin typeface="Arial" pitchFamily="34" charset="0"/>
                <a:ea typeface="ＭＳ Ｐ明朝" pitchFamily="18" charset="-128"/>
                <a:cs typeface="+mn-cs"/>
                <a:hlinkClick r:id="rId31" tooltip="二つの意味"/>
              </a:rPr>
              <a:t>二つ</a:t>
            </a:r>
            <a:r>
              <a:rPr kumimoji="1" lang="ja-JP" altLang="en-US" sz="1200" kern="1200" dirty="0" smtClean="0">
                <a:solidFill>
                  <a:schemeClr val="tx1"/>
                </a:solidFill>
                <a:effectLst/>
                <a:latin typeface="Arial" pitchFamily="34" charset="0"/>
                <a:ea typeface="ＭＳ Ｐ明朝" pitchFamily="18" charset="-128"/>
                <a:cs typeface="+mn-cs"/>
              </a:rPr>
              <a:t>が赤に</a:t>
            </a:r>
            <a:r>
              <a:rPr kumimoji="1" lang="ja-JP" altLang="en-US" sz="1200" kern="1200" dirty="0" smtClean="0">
                <a:solidFill>
                  <a:schemeClr val="tx1"/>
                </a:solidFill>
                <a:effectLst/>
                <a:latin typeface="Arial" pitchFamily="34" charset="0"/>
                <a:ea typeface="ＭＳ Ｐ明朝" pitchFamily="18" charset="-128"/>
                <a:cs typeface="+mn-cs"/>
                <a:hlinkClick r:id="rId33" tooltip="見えの意味"/>
              </a:rPr>
              <a:t>見え</a:t>
            </a:r>
            <a:r>
              <a:rPr kumimoji="1" lang="ja-JP" altLang="en-US" sz="1200" kern="1200" dirty="0" smtClean="0">
                <a:solidFill>
                  <a:schemeClr val="tx1"/>
                </a:solidFill>
                <a:effectLst/>
                <a:latin typeface="Arial" pitchFamily="34" charset="0"/>
                <a:ea typeface="ＭＳ Ｐ明朝" pitchFamily="18" charset="-128"/>
                <a:cs typeface="+mn-cs"/>
              </a:rPr>
              <a:t>れば</a:t>
            </a:r>
            <a:r>
              <a:rPr kumimoji="1" lang="ja-JP" altLang="en-US" sz="1200" kern="1200" dirty="0" smtClean="0">
                <a:solidFill>
                  <a:schemeClr val="tx1"/>
                </a:solidFill>
                <a:effectLst/>
                <a:latin typeface="Arial" pitchFamily="34" charset="0"/>
                <a:ea typeface="ＭＳ Ｐ明朝" pitchFamily="18" charset="-128"/>
                <a:cs typeface="+mn-cs"/>
                <a:hlinkClick r:id="rId34" tooltip="適切なの意味"/>
              </a:rPr>
              <a:t>適切な</a:t>
            </a:r>
            <a:r>
              <a:rPr kumimoji="1" lang="ja-JP" altLang="en-US" sz="1200" kern="1200" dirty="0" smtClean="0">
                <a:solidFill>
                  <a:schemeClr val="tx1"/>
                </a:solidFill>
                <a:effectLst/>
                <a:latin typeface="Arial" pitchFamily="34" charset="0"/>
                <a:ea typeface="ＭＳ Ｐ明朝" pitchFamily="18" charset="-128"/>
                <a:cs typeface="+mn-cs"/>
                <a:hlinkClick r:id="rId7" tooltip="進入の意味"/>
              </a:rPr>
              <a:t>進入</a:t>
            </a:r>
            <a:r>
              <a:rPr kumimoji="1" lang="ja-JP" altLang="en-US" sz="1200" kern="1200" dirty="0" smtClean="0">
                <a:solidFill>
                  <a:schemeClr val="tx1"/>
                </a:solidFill>
                <a:effectLst/>
                <a:latin typeface="Arial" pitchFamily="34" charset="0"/>
                <a:ea typeface="ＭＳ Ｐ明朝" pitchFamily="18" charset="-128"/>
                <a:cs typeface="+mn-cs"/>
              </a:rPr>
              <a:t>角と</a:t>
            </a:r>
            <a:r>
              <a:rPr kumimoji="1" lang="ja-JP" altLang="en-US" sz="1200" kern="1200" dirty="0" smtClean="0">
                <a:solidFill>
                  <a:schemeClr val="tx1"/>
                </a:solidFill>
                <a:effectLst/>
                <a:latin typeface="Arial" pitchFamily="34" charset="0"/>
                <a:ea typeface="ＭＳ Ｐ明朝" pitchFamily="18" charset="-128"/>
                <a:cs typeface="+mn-cs"/>
                <a:hlinkClick r:id="rId35" tooltip="みなされるの意味"/>
              </a:rPr>
              <a:t>みなされる</a:t>
            </a:r>
            <a:r>
              <a:rPr kumimoji="1" lang="ja-JP" altLang="en-US" sz="1200" kern="1200" dirty="0" smtClean="0">
                <a:solidFill>
                  <a:schemeClr val="tx1"/>
                </a:solidFill>
                <a:effectLst/>
                <a:latin typeface="Arial" pitchFamily="34" charset="0"/>
                <a:ea typeface="ＭＳ Ｐ明朝" pitchFamily="18" charset="-128"/>
                <a:cs typeface="+mn-cs"/>
              </a:rPr>
              <a:t>。へ適正な進入降下角度</a:t>
            </a:r>
            <a:r>
              <a:rPr kumimoji="1" lang="en-US" altLang="ja-JP" sz="1200" kern="1200" dirty="0" smtClean="0">
                <a:solidFill>
                  <a:schemeClr val="tx1"/>
                </a:solidFill>
                <a:effectLst/>
                <a:latin typeface="Arial" pitchFamily="34" charset="0"/>
                <a:ea typeface="ＭＳ Ｐ明朝" pitchFamily="18" charset="-128"/>
                <a:cs typeface="+mn-cs"/>
              </a:rPr>
              <a:t>3°</a:t>
            </a:r>
            <a:r>
              <a:rPr kumimoji="1" lang="ja-JP" altLang="en-US" sz="1200" kern="1200" dirty="0" smtClean="0">
                <a:solidFill>
                  <a:schemeClr val="tx1"/>
                </a:solidFill>
                <a:effectLst/>
                <a:latin typeface="Arial" pitchFamily="34" charset="0"/>
                <a:ea typeface="ＭＳ Ｐ明朝" pitchFamily="18" charset="-128"/>
                <a:cs typeface="+mn-cs"/>
              </a:rPr>
              <a:t>を</a:t>
            </a:r>
            <a:r>
              <a:rPr kumimoji="1" lang="ja-JP" altLang="en-US" sz="1200" kern="1200" dirty="0" smtClean="0">
                <a:solidFill>
                  <a:schemeClr val="tx1"/>
                </a:solidFill>
                <a:effectLst/>
                <a:latin typeface="Arial" pitchFamily="34" charset="0"/>
                <a:ea typeface="ＭＳ Ｐ明朝" pitchFamily="18" charset="-128"/>
                <a:cs typeface="+mn-cs"/>
                <a:hlinkClick r:id="rId36" tooltip="可視光線の意味"/>
              </a:rPr>
              <a:t>可視光</a:t>
            </a:r>
            <a:r>
              <a:rPr kumimoji="1" lang="ja-JP" altLang="en-US" sz="1200" kern="1200" dirty="0" smtClean="0">
                <a:solidFill>
                  <a:schemeClr val="tx1"/>
                </a:solidFill>
                <a:effectLst/>
                <a:latin typeface="Arial" pitchFamily="34" charset="0"/>
                <a:ea typeface="ＭＳ Ｐ明朝" pitchFamily="18" charset="-128"/>
                <a:cs typeface="+mn-cs"/>
              </a:rPr>
              <a:t>にて伝える。ただし、空港によっては</a:t>
            </a:r>
            <a:r>
              <a:rPr kumimoji="1" lang="ja-JP" altLang="en-US" sz="1200" kern="1200" dirty="0" smtClean="0">
                <a:solidFill>
                  <a:schemeClr val="tx1"/>
                </a:solidFill>
                <a:effectLst/>
                <a:latin typeface="Arial" pitchFamily="34" charset="0"/>
                <a:ea typeface="ＭＳ Ｐ明朝" pitchFamily="18" charset="-128"/>
                <a:cs typeface="+mn-cs"/>
                <a:hlinkClick r:id="rId37" tooltip="小松飛行場の意味"/>
              </a:rPr>
              <a:t>小松空港</a:t>
            </a:r>
            <a:r>
              <a:rPr kumimoji="1" lang="ja-JP" altLang="en-US" sz="1200" kern="1200" dirty="0" smtClean="0">
                <a:solidFill>
                  <a:schemeClr val="tx1"/>
                </a:solidFill>
                <a:effectLst/>
                <a:latin typeface="Arial" pitchFamily="34" charset="0"/>
                <a:ea typeface="ＭＳ Ｐ明朝" pitchFamily="18" charset="-128"/>
                <a:cs typeface="+mn-cs"/>
              </a:rPr>
              <a:t>の</a:t>
            </a:r>
            <a:r>
              <a:rPr kumimoji="1" lang="en-US" altLang="ja-JP" sz="1200" kern="1200" dirty="0" smtClean="0">
                <a:solidFill>
                  <a:schemeClr val="tx1"/>
                </a:solidFill>
                <a:effectLst/>
                <a:latin typeface="Arial" pitchFamily="34" charset="0"/>
                <a:ea typeface="ＭＳ Ｐ明朝" pitchFamily="18" charset="-128"/>
                <a:cs typeface="+mn-cs"/>
              </a:rPr>
              <a:t>2.5°</a:t>
            </a:r>
            <a:r>
              <a:rPr kumimoji="1" lang="ja-JP" altLang="en-US" sz="1200" kern="1200" dirty="0" smtClean="0">
                <a:solidFill>
                  <a:schemeClr val="tx1"/>
                </a:solidFill>
                <a:effectLst/>
                <a:latin typeface="Arial" pitchFamily="34" charset="0"/>
                <a:ea typeface="ＭＳ Ｐ明朝" pitchFamily="18" charset="-128"/>
                <a:cs typeface="+mn-cs"/>
              </a:rPr>
              <a:t>等、違う値に設定</a:t>
            </a:r>
            <a:endParaRPr kumimoji="1" lang="en-US" altLang="ja-JP" sz="1200" kern="1200" dirty="0" smtClean="0">
              <a:solidFill>
                <a:schemeClr val="tx1"/>
              </a:solidFill>
              <a:effectLst/>
              <a:latin typeface="Arial" pitchFamily="34" charset="0"/>
              <a:ea typeface="ＭＳ Ｐ明朝" pitchFamily="18" charset="-128"/>
              <a:cs typeface="+mn-cs"/>
            </a:endParaRPr>
          </a:p>
          <a:p>
            <a:r>
              <a:rPr lang="ja-JP" altLang="en-US" dirty="0" smtClean="0">
                <a:effectLst/>
              </a:rPr>
              <a:t>白・白・白・白　</a:t>
            </a:r>
            <a:r>
              <a:rPr lang="en-US" altLang="ja-JP" dirty="0" smtClean="0">
                <a:effectLst/>
              </a:rPr>
              <a:t>High </a:t>
            </a:r>
            <a:r>
              <a:rPr lang="ja-JP" altLang="en-US" dirty="0" smtClean="0">
                <a:effectLst/>
              </a:rPr>
              <a:t>高い　３．５度以上</a:t>
            </a:r>
          </a:p>
          <a:p>
            <a:r>
              <a:rPr lang="ja-JP" altLang="en-US" dirty="0" smtClean="0">
                <a:effectLst/>
              </a:rPr>
              <a:t>白・白・白・赤　</a:t>
            </a:r>
            <a:r>
              <a:rPr lang="en-US" altLang="ja-JP" dirty="0" smtClean="0">
                <a:effectLst/>
              </a:rPr>
              <a:t>Slightly High</a:t>
            </a:r>
            <a:r>
              <a:rPr lang="ja-JP" altLang="en-US" dirty="0" smtClean="0">
                <a:effectLst/>
              </a:rPr>
              <a:t>　ちょっと高い　３．２度</a:t>
            </a:r>
          </a:p>
          <a:p>
            <a:r>
              <a:rPr lang="ja-JP" altLang="en-US" dirty="0" smtClean="0">
                <a:effectLst/>
              </a:rPr>
              <a:t>白・白・赤・赤　</a:t>
            </a:r>
            <a:r>
              <a:rPr lang="en-US" altLang="ja-JP" dirty="0" smtClean="0">
                <a:effectLst/>
              </a:rPr>
              <a:t>On</a:t>
            </a:r>
            <a:r>
              <a:rPr lang="ja-JP" altLang="en-US" dirty="0" smtClean="0">
                <a:effectLst/>
              </a:rPr>
              <a:t>　</a:t>
            </a:r>
            <a:r>
              <a:rPr lang="en-US" altLang="ja-JP" dirty="0" smtClean="0">
                <a:effectLst/>
              </a:rPr>
              <a:t>Glide Slope</a:t>
            </a:r>
            <a:r>
              <a:rPr lang="ja-JP" altLang="en-US" dirty="0" smtClean="0">
                <a:effectLst/>
              </a:rPr>
              <a:t>　ちょうどの高さ　３．０度</a:t>
            </a:r>
          </a:p>
          <a:p>
            <a:r>
              <a:rPr lang="ja-JP" altLang="en-US" dirty="0" smtClean="0">
                <a:effectLst/>
              </a:rPr>
              <a:t>白・赤・赤・赤　</a:t>
            </a:r>
            <a:r>
              <a:rPr lang="en-US" altLang="ja-JP" dirty="0" smtClean="0">
                <a:effectLst/>
              </a:rPr>
              <a:t>Slightly Low</a:t>
            </a:r>
            <a:r>
              <a:rPr lang="ja-JP" altLang="en-US" dirty="0" smtClean="0">
                <a:effectLst/>
              </a:rPr>
              <a:t>　ちょっと低い　２．８度</a:t>
            </a:r>
          </a:p>
          <a:p>
            <a:r>
              <a:rPr lang="ja-JP" altLang="en-US" dirty="0" smtClean="0">
                <a:effectLst/>
              </a:rPr>
              <a:t>赤・赤・赤・赤　</a:t>
            </a:r>
            <a:r>
              <a:rPr lang="en-US" altLang="ja-JP" dirty="0" smtClean="0">
                <a:effectLst/>
              </a:rPr>
              <a:t>Low</a:t>
            </a:r>
            <a:r>
              <a:rPr lang="ja-JP" altLang="en-US" dirty="0" smtClean="0">
                <a:effectLst/>
              </a:rPr>
              <a:t>　低い　２．５度以下</a:t>
            </a:r>
          </a:p>
          <a:p>
            <a:pPr eaLnBrk="1" hangingPunct="1">
              <a:spcBef>
                <a:spcPct val="0"/>
              </a:spcBef>
            </a:pPr>
            <a:r>
              <a:rPr kumimoji="1" lang="ja-JP" altLang="en-US" sz="1200" kern="1200" dirty="0" smtClean="0">
                <a:solidFill>
                  <a:schemeClr val="tx1"/>
                </a:solidFill>
                <a:effectLst/>
                <a:latin typeface="Arial" pitchFamily="34" charset="0"/>
                <a:ea typeface="ＭＳ Ｐ明朝" pitchFamily="18" charset="-128"/>
                <a:cs typeface="+mn-cs"/>
              </a:rPr>
              <a:t>されている場合もある。計器着陸装置 </a:t>
            </a:r>
            <a:r>
              <a:rPr kumimoji="1" lang="en-US" altLang="ja-JP" sz="1200" kern="1200" dirty="0" smtClean="0">
                <a:solidFill>
                  <a:schemeClr val="tx1"/>
                </a:solidFill>
                <a:effectLst/>
                <a:latin typeface="Arial" pitchFamily="34" charset="0"/>
                <a:ea typeface="ＭＳ Ｐ明朝" pitchFamily="18" charset="-128"/>
                <a:cs typeface="+mn-cs"/>
              </a:rPr>
              <a:t>(ILS) </a:t>
            </a:r>
            <a:r>
              <a:rPr kumimoji="1" lang="ja-JP" altLang="en-US" sz="1200" kern="1200" dirty="0" smtClean="0">
                <a:solidFill>
                  <a:schemeClr val="tx1"/>
                </a:solidFill>
                <a:effectLst/>
                <a:latin typeface="Arial" pitchFamily="34" charset="0"/>
                <a:ea typeface="ＭＳ Ｐ明朝" pitchFamily="18" charset="-128"/>
                <a:cs typeface="+mn-cs"/>
              </a:rPr>
              <a:t>のある飛行場に設置が義務付けられている。</a:t>
            </a: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11</a:t>
            </a:fld>
            <a:endParaRPr lang="en-US" altLang="ja-JP" sz="1800"/>
          </a:p>
        </p:txBody>
      </p:sp>
    </p:spTree>
    <p:extLst>
      <p:ext uri="{BB962C8B-B14F-4D97-AF65-F5344CB8AC3E}">
        <p14:creationId xmlns:p14="http://schemas.microsoft.com/office/powerpoint/2010/main" val="2675154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12</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r>
              <a:rPr lang="ja-JP" altLang="en-US" sz="1800" dirty="0" smtClean="0">
                <a:ea typeface="ＭＳ Ｐゴシック" panose="020B0600070205080204" pitchFamily="50" charset="-128"/>
              </a:rPr>
              <a:t>角度</a:t>
            </a:r>
            <a:r>
              <a:rPr lang="en-US" altLang="ja-JP" sz="1800" dirty="0" smtClean="0">
                <a:ea typeface="ＭＳ Ｐゴシック" panose="020B0600070205080204" pitchFamily="50" charset="-128"/>
              </a:rPr>
              <a:t>3</a:t>
            </a:r>
            <a:r>
              <a:rPr lang="ja-JP" altLang="en-US" sz="1800" dirty="0" smtClean="0">
                <a:ea typeface="ＭＳ Ｐゴシック" panose="020B0600070205080204" pitchFamily="50" charset="-128"/>
              </a:rPr>
              <a:t>度　底</a:t>
            </a:r>
            <a:endParaRPr lang="en-US" altLang="ja-JP" sz="1800" dirty="0" smtClean="0">
              <a:ea typeface="ＭＳ Ｐゴシック" panose="020B0600070205080204" pitchFamily="50" charset="-128"/>
            </a:endParaRPr>
          </a:p>
          <a:p>
            <a:pPr eaLnBrk="1" hangingPunct="1">
              <a:spcBef>
                <a:spcPct val="0"/>
              </a:spcBef>
            </a:pPr>
            <a:r>
              <a:rPr lang="ja-JP" altLang="en-US" sz="1800" dirty="0" smtClean="0"/>
              <a:t>国内線の場合は離着陸共にほぼ同じ速度です。</a:t>
            </a:r>
            <a:br>
              <a:rPr lang="ja-JP" altLang="en-US" sz="1800" dirty="0" smtClean="0"/>
            </a:br>
            <a:r>
              <a:rPr lang="ja-JP" altLang="en-US" sz="1800" dirty="0" smtClean="0"/>
              <a:t>ジャンボ機ですと１４０～１５０ノット。</a:t>
            </a:r>
            <a:br>
              <a:rPr lang="ja-JP" altLang="en-US" sz="1800" dirty="0" smtClean="0"/>
            </a:br>
            <a:r>
              <a:rPr lang="ja-JP" altLang="en-US" sz="1800" dirty="0" smtClean="0"/>
              <a:t>２５０～２７０キロです。</a:t>
            </a:r>
            <a:r>
              <a:rPr lang="ja-JP" altLang="en-US" sz="1800" dirty="0" smtClean="0">
                <a:ea typeface="ＭＳ Ｐゴシック" panose="020B0600070205080204" pitchFamily="50" charset="-128"/>
              </a:rPr>
              <a:t>辺</a:t>
            </a:r>
            <a:r>
              <a:rPr lang="en-US" altLang="ja-JP" sz="1800" dirty="0" smtClean="0">
                <a:ea typeface="ＭＳ Ｐゴシック" panose="020B0600070205080204" pitchFamily="50" charset="-128"/>
              </a:rPr>
              <a:t>1</a:t>
            </a:r>
            <a:r>
              <a:rPr lang="ja-JP" altLang="en-US" sz="1800" dirty="0" smtClean="0">
                <a:ea typeface="ＭＳ Ｐゴシック" panose="020B0600070205080204" pitchFamily="50" charset="-128"/>
              </a:rPr>
              <a:t>の場合　高さ　</a:t>
            </a:r>
            <a:r>
              <a:rPr lang="en-US" altLang="ja-JP" sz="1800" dirty="0" smtClean="0">
                <a:ea typeface="ＭＳ Ｐゴシック" panose="020B0600070205080204" pitchFamily="50" charset="-128"/>
              </a:rPr>
              <a:t>0.052</a:t>
            </a:r>
            <a:r>
              <a:rPr lang="ja-JP" altLang="en-US" sz="1800" dirty="0" smtClean="0">
                <a:ea typeface="ＭＳ Ｐゴシック" panose="020B0600070205080204" pitchFamily="50" charset="-128"/>
              </a:rPr>
              <a:t>　距離</a:t>
            </a:r>
            <a:r>
              <a:rPr lang="en-US" altLang="ja-JP" sz="1800" dirty="0" smtClean="0">
                <a:ea typeface="ＭＳ Ｐゴシック" panose="020B0600070205080204" pitchFamily="50" charset="-128"/>
              </a:rPr>
              <a:t>15km</a:t>
            </a:r>
            <a:r>
              <a:rPr lang="ja-JP" altLang="en-US" sz="1800" dirty="0" smtClean="0">
                <a:ea typeface="ＭＳ Ｐゴシック" panose="020B0600070205080204" pitchFamily="50" charset="-128"/>
              </a:rPr>
              <a:t>のとき　高さ　</a:t>
            </a:r>
            <a:r>
              <a:rPr lang="en-US" altLang="ja-JP" sz="1800" dirty="0" smtClean="0">
                <a:ea typeface="ＭＳ Ｐゴシック" panose="020B0600070205080204" pitchFamily="50" charset="-128"/>
              </a:rPr>
              <a:t>780m</a:t>
            </a:r>
            <a:r>
              <a:rPr lang="ja-JP" altLang="en-US" sz="1800" dirty="0" err="1" smtClean="0">
                <a:ea typeface="ＭＳ Ｐゴシック" panose="020B0600070205080204" pitchFamily="50" charset="-128"/>
              </a:rPr>
              <a:t>、</a:t>
            </a:r>
            <a:r>
              <a:rPr lang="ja-JP" altLang="en-US" sz="1800" dirty="0" smtClean="0">
                <a:ea typeface="ＭＳ Ｐゴシック" panose="020B0600070205080204" pitchFamily="50" charset="-128"/>
              </a:rPr>
              <a:t>　距離</a:t>
            </a:r>
            <a:r>
              <a:rPr lang="en-US" altLang="ja-JP" sz="1800" dirty="0" smtClean="0">
                <a:ea typeface="ＭＳ Ｐゴシック" panose="020B0600070205080204" pitchFamily="50" charset="-128"/>
              </a:rPr>
              <a:t>10km</a:t>
            </a:r>
            <a:r>
              <a:rPr lang="ja-JP" altLang="en-US" sz="1800" dirty="0" smtClean="0">
                <a:ea typeface="ＭＳ Ｐゴシック" panose="020B0600070205080204" pitchFamily="50" charset="-128"/>
              </a:rPr>
              <a:t>のとき高さ　</a:t>
            </a:r>
            <a:r>
              <a:rPr lang="en-US" altLang="ja-JP" sz="1800" dirty="0" smtClean="0">
                <a:ea typeface="ＭＳ Ｐゴシック" panose="020B0600070205080204" pitchFamily="50" charset="-128"/>
              </a:rPr>
              <a:t>520m</a:t>
            </a: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12</a:t>
            </a:fld>
            <a:endParaRPr lang="en-US" altLang="ja-JP" sz="1800"/>
          </a:p>
        </p:txBody>
      </p:sp>
    </p:spTree>
    <p:extLst>
      <p:ext uri="{BB962C8B-B14F-4D97-AF65-F5344CB8AC3E}">
        <p14:creationId xmlns:p14="http://schemas.microsoft.com/office/powerpoint/2010/main" val="2621832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13</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r>
              <a:rPr kumimoji="1" lang="zh-TW" altLang="en-US" sz="1200" b="1" kern="1200" dirty="0" smtClean="0">
                <a:solidFill>
                  <a:schemeClr val="tx1"/>
                </a:solidFill>
                <a:effectLst/>
                <a:latin typeface="Arial" pitchFamily="34" charset="0"/>
                <a:ea typeface="ＭＳ Ｐ明朝" pitchFamily="18" charset="-128"/>
                <a:cs typeface="+mn-cs"/>
              </a:rPr>
              <a:t>無指向性無線標識</a:t>
            </a:r>
            <a:endParaRPr lang="en-US" altLang="ja-JP" sz="1800" dirty="0" smtClean="0">
              <a:ea typeface="ＭＳ Ｐゴシック" panose="020B0600070205080204" pitchFamily="50" charset="-128"/>
            </a:endParaRPr>
          </a:p>
          <a:p>
            <a:pPr algn="r" eaLnBrk="1" hangingPunct="1">
              <a:spcBef>
                <a:spcPct val="0"/>
              </a:spcBef>
            </a:pPr>
            <a:endParaRPr lang="en-US" altLang="ja-JP" sz="1800" dirty="0" smtClean="0">
              <a:ea typeface="ＭＳ Ｐゴシック" panose="020B0600070205080204" pitchFamily="50" charset="-128"/>
            </a:endParaRP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13</a:t>
            </a:fld>
            <a:endParaRPr lang="en-US" altLang="ja-JP" sz="1800"/>
          </a:p>
        </p:txBody>
      </p:sp>
    </p:spTree>
    <p:extLst>
      <p:ext uri="{BB962C8B-B14F-4D97-AF65-F5344CB8AC3E}">
        <p14:creationId xmlns:p14="http://schemas.microsoft.com/office/powerpoint/2010/main" val="3918611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14</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14</a:t>
            </a:fld>
            <a:endParaRPr lang="en-US" altLang="ja-JP" sz="1800" dirty="0"/>
          </a:p>
        </p:txBody>
      </p:sp>
    </p:spTree>
    <p:extLst>
      <p:ext uri="{BB962C8B-B14F-4D97-AF65-F5344CB8AC3E}">
        <p14:creationId xmlns:p14="http://schemas.microsoft.com/office/powerpoint/2010/main" val="3172360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15</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15</a:t>
            </a:fld>
            <a:endParaRPr lang="en-US" altLang="ja-JP" sz="1800"/>
          </a:p>
        </p:txBody>
      </p:sp>
    </p:spTree>
    <p:extLst>
      <p:ext uri="{BB962C8B-B14F-4D97-AF65-F5344CB8AC3E}">
        <p14:creationId xmlns:p14="http://schemas.microsoft.com/office/powerpoint/2010/main" val="3079923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16</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16</a:t>
            </a:fld>
            <a:endParaRPr lang="en-US" altLang="ja-JP" sz="1800"/>
          </a:p>
        </p:txBody>
      </p:sp>
    </p:spTree>
    <p:extLst>
      <p:ext uri="{BB962C8B-B14F-4D97-AF65-F5344CB8AC3E}">
        <p14:creationId xmlns:p14="http://schemas.microsoft.com/office/powerpoint/2010/main" val="1892595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17</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17</a:t>
            </a:fld>
            <a:endParaRPr lang="en-US" altLang="ja-JP" sz="1800"/>
          </a:p>
        </p:txBody>
      </p:sp>
    </p:spTree>
    <p:extLst>
      <p:ext uri="{BB962C8B-B14F-4D97-AF65-F5344CB8AC3E}">
        <p14:creationId xmlns:p14="http://schemas.microsoft.com/office/powerpoint/2010/main" val="2155621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pPr algn="r" eaLnBrk="1" hangingPunct="1"/>
              <a:t>18</a:t>
            </a:fld>
            <a:endParaRPr lang="en-US" altLang="ja-JP" sz="1800" dirty="0"/>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smtClean="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pPr algn="r" eaLnBrk="1" hangingPunct="1"/>
              <a:t>18</a:t>
            </a:fld>
            <a:endParaRPr lang="en-US" altLang="ja-JP" sz="1800" dirty="0"/>
          </a:p>
        </p:txBody>
      </p:sp>
    </p:spTree>
    <p:extLst>
      <p:ext uri="{BB962C8B-B14F-4D97-AF65-F5344CB8AC3E}">
        <p14:creationId xmlns:p14="http://schemas.microsoft.com/office/powerpoint/2010/main" val="3024174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1</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1</a:t>
            </a:fld>
            <a:endParaRPr lang="en-US" altLang="ja-JP" sz="1800" dirty="0"/>
          </a:p>
        </p:txBody>
      </p:sp>
    </p:spTree>
    <p:extLst>
      <p:ext uri="{BB962C8B-B14F-4D97-AF65-F5344CB8AC3E}">
        <p14:creationId xmlns:p14="http://schemas.microsoft.com/office/powerpoint/2010/main" val="2700266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2</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r>
              <a:rPr lang="ja-JP" altLang="en-US" sz="1800" dirty="0" smtClean="0">
                <a:ea typeface="ＭＳ Ｐゴシック" panose="020B0600070205080204" pitchFamily="50" charset="-128"/>
              </a:rPr>
              <a:t>自分で前進して動けるもの</a:t>
            </a:r>
            <a:endParaRPr lang="en-US" altLang="ja-JP" sz="1800" dirty="0" smtClean="0">
              <a:ea typeface="ＭＳ Ｐゴシック" panose="020B0600070205080204" pitchFamily="50" charset="-128"/>
            </a:endParaRPr>
          </a:p>
          <a:p>
            <a:pPr eaLnBrk="1" hangingPunct="1">
              <a:spcBef>
                <a:spcPct val="0"/>
              </a:spcBef>
            </a:pPr>
            <a:endParaRPr lang="en-US" altLang="ja-JP" sz="1800" dirty="0" smtClean="0">
              <a:ea typeface="ＭＳ Ｐゴシック" panose="020B0600070205080204" pitchFamily="50" charset="-128"/>
            </a:endParaRPr>
          </a:p>
          <a:p>
            <a:pPr eaLnBrk="1" hangingPunct="1">
              <a:spcBef>
                <a:spcPct val="0"/>
              </a:spcBef>
            </a:pPr>
            <a:r>
              <a:rPr lang="ja-JP" altLang="en-US" sz="1800" dirty="0" smtClean="0">
                <a:ea typeface="ＭＳ Ｐゴシック" panose="020B0600070205080204" pitchFamily="50" charset="-128"/>
              </a:rPr>
              <a:t>自分では前進してうごけないもの</a:t>
            </a: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2</a:t>
            </a:fld>
            <a:endParaRPr lang="en-US" altLang="ja-JP" sz="1800" dirty="0"/>
          </a:p>
        </p:txBody>
      </p:sp>
    </p:spTree>
    <p:extLst>
      <p:ext uri="{BB962C8B-B14F-4D97-AF65-F5344CB8AC3E}">
        <p14:creationId xmlns:p14="http://schemas.microsoft.com/office/powerpoint/2010/main" val="1099156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3</a:t>
            </a:fld>
            <a:endParaRPr lang="en-US" altLang="ja-JP" sz="1800" dirty="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800" dirty="0" smtClean="0">
                <a:effectLst/>
              </a:rPr>
              <a:t/>
            </a:r>
            <a:br>
              <a:rPr lang="ja-JP" altLang="en-US" sz="1800" dirty="0" smtClean="0">
                <a:effectLst/>
              </a:rPr>
            </a:br>
            <a:r>
              <a:rPr lang="en-US" altLang="ja-JP" sz="1800" dirty="0" smtClean="0">
                <a:effectLst/>
              </a:rPr>
              <a:t>Flightradar24</a:t>
            </a: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800" dirty="0" smtClean="0">
                <a:effectLst/>
              </a:rPr>
              <a:t>数秒ごとに位置情報が更新される</a:t>
            </a:r>
            <a:r>
              <a:rPr lang="en-US" altLang="ja-JP" sz="1800" dirty="0" smtClean="0">
                <a:effectLst/>
              </a:rPr>
              <a:t>Flightradar24</a:t>
            </a:r>
            <a:r>
              <a:rPr lang="ja-JP" altLang="en-US" sz="1800" dirty="0" smtClean="0">
                <a:effectLst/>
              </a:rPr>
              <a:t>は、</a:t>
            </a:r>
            <a:r>
              <a:rPr lang="ja-JP" altLang="en-US" sz="1800" dirty="0" err="1" smtClean="0">
                <a:effectLst/>
              </a:rPr>
              <a:t>ぼ</a:t>
            </a:r>
            <a:r>
              <a:rPr lang="ja-JP" altLang="en-US" sz="1800" dirty="0" smtClean="0">
                <a:effectLst/>
              </a:rPr>
              <a:t>ーっと眺めているだけで楽しめるサービスですが、飛行機のリアルタイムの位置データは航空愛好家から寄せられる情報から再現しているそうです。</a:t>
            </a:r>
            <a:br>
              <a:rPr lang="ja-JP" altLang="en-US" sz="1800" dirty="0" smtClean="0">
                <a:effectLst/>
              </a:rPr>
            </a:br>
            <a:r>
              <a:rPr lang="ja-JP" altLang="en-US" sz="1800" dirty="0" smtClean="0">
                <a:effectLst/>
              </a:rPr>
              <a:t/>
            </a:r>
            <a:br>
              <a:rPr lang="ja-JP" altLang="en-US" sz="1800" dirty="0" smtClean="0">
                <a:effectLst/>
              </a:rPr>
            </a:br>
            <a:r>
              <a:rPr lang="ja-JP" altLang="en-US" sz="1800" dirty="0" smtClean="0">
                <a:effectLst/>
              </a:rPr>
              <a:t>愛好家から送られるデータとは「</a:t>
            </a:r>
            <a:r>
              <a:rPr lang="en-US" altLang="ja-JP" sz="1800" dirty="0" smtClean="0">
                <a:effectLst/>
              </a:rPr>
              <a:t>ADS-B(Automatic Dependent Surveillance-Broadcast)</a:t>
            </a:r>
            <a:r>
              <a:rPr lang="ja-JP" altLang="en-US" sz="1800" dirty="0" smtClean="0">
                <a:effectLst/>
              </a:rPr>
              <a:t>」と呼ばれる民間の旅客機ならば必ず備えているフライトテレメトリの信号だとのこと。以下の画像の赤枠の装置が</a:t>
            </a:r>
            <a:r>
              <a:rPr lang="en-US" altLang="ja-JP" sz="1800" dirty="0" smtClean="0">
                <a:effectLst/>
              </a:rPr>
              <a:t>ADS-B</a:t>
            </a:r>
            <a:r>
              <a:rPr lang="ja-JP" altLang="en-US" sz="1800" dirty="0" smtClean="0">
                <a:effectLst/>
              </a:rPr>
              <a:t>です。</a:t>
            </a:r>
            <a:endParaRPr lang="en-US" altLang="ja-JP" sz="1800" dirty="0" smtClean="0">
              <a:effectLst/>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1800" dirty="0" smtClean="0">
                <a:effectLst/>
              </a:rPr>
              <a:t>ADS-B</a:t>
            </a:r>
            <a:r>
              <a:rPr lang="ja-JP" altLang="en-US" sz="1800" dirty="0" smtClean="0">
                <a:effectLst/>
              </a:rPr>
              <a:t>は暗号化されていない</a:t>
            </a:r>
            <a:r>
              <a:rPr lang="en-US" altLang="ja-JP" sz="1800" dirty="0" smtClean="0">
                <a:effectLst/>
              </a:rPr>
              <a:t>1090MHz</a:t>
            </a:r>
            <a:r>
              <a:rPr lang="ja-JP" altLang="en-US" sz="1800" dirty="0" smtClean="0">
                <a:effectLst/>
              </a:rPr>
              <a:t>の無線信号を使って飛行機のタイプ、座標、目的地などの情報を送ります。愛好家たちはこの</a:t>
            </a:r>
            <a:r>
              <a:rPr lang="en-US" altLang="ja-JP" sz="1800" dirty="0" smtClean="0">
                <a:effectLst/>
              </a:rPr>
              <a:t>ADS-B</a:t>
            </a:r>
            <a:r>
              <a:rPr lang="ja-JP" altLang="en-US" sz="1800" dirty="0" smtClean="0">
                <a:effectLst/>
              </a:rPr>
              <a:t>の信号を傍受して、</a:t>
            </a:r>
            <a:r>
              <a:rPr lang="en-US" altLang="ja-JP" sz="1800" dirty="0" smtClean="0">
                <a:effectLst/>
              </a:rPr>
              <a:t>Flightradar24</a:t>
            </a:r>
            <a:r>
              <a:rPr lang="ja-JP" altLang="en-US" sz="1800" dirty="0" smtClean="0">
                <a:effectLst/>
              </a:rPr>
              <a:t>に送信しているというわけです。</a:t>
            </a:r>
            <a:endParaRPr lang="en-US" altLang="ja-JP" sz="1800" dirty="0" smtClean="0">
              <a:effectLst/>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1800" dirty="0" smtClean="0">
                <a:effectLst/>
              </a:rPr>
              <a:t>DmitrySpb79</a:t>
            </a:r>
            <a:r>
              <a:rPr lang="ja-JP" altLang="en-US" sz="1800" dirty="0" smtClean="0">
                <a:effectLst/>
              </a:rPr>
              <a:t>氏によると</a:t>
            </a:r>
            <a:r>
              <a:rPr lang="en-US" altLang="ja-JP" sz="1800" dirty="0" smtClean="0">
                <a:effectLst/>
              </a:rPr>
              <a:t>Flightradar24</a:t>
            </a:r>
            <a:r>
              <a:rPr lang="ja-JP" altLang="en-US" sz="1800" dirty="0" smtClean="0">
                <a:effectLst/>
              </a:rPr>
              <a:t>は飛行データをチェックしており、政府専用機や</a:t>
            </a:r>
            <a:r>
              <a:rPr lang="en-US" altLang="ja-JP" sz="1800" dirty="0" smtClean="0">
                <a:effectLst/>
              </a:rPr>
              <a:t>VIP</a:t>
            </a:r>
            <a:r>
              <a:rPr lang="ja-JP" altLang="en-US" sz="1800" dirty="0" smtClean="0">
                <a:effectLst/>
              </a:rPr>
              <a:t>のビジネスジェットなど一部の旅客機のデータ情報はスクリーニングによって排除しているそうです。</a:t>
            </a:r>
            <a:endParaRPr lang="en-US" altLang="ja-JP" sz="1800" dirty="0" smtClean="0">
              <a:effectLst/>
            </a:endParaRPr>
          </a:p>
          <a:p>
            <a:pPr eaLnBrk="1" hangingPunct="1">
              <a:spcBef>
                <a:spcPct val="0"/>
              </a:spcBef>
            </a:pPr>
            <a:r>
              <a:rPr lang="ja-JP" altLang="en-US" sz="1800" dirty="0" smtClean="0">
                <a:effectLst/>
              </a:rPr>
              <a:t/>
            </a:r>
            <a:br>
              <a:rPr lang="ja-JP" altLang="en-US" sz="1800" dirty="0" smtClean="0">
                <a:effectLst/>
              </a:rPr>
            </a:b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3</a:t>
            </a:fld>
            <a:endParaRPr lang="en-US" altLang="ja-JP" sz="1800" dirty="0"/>
          </a:p>
        </p:txBody>
      </p:sp>
    </p:spTree>
    <p:extLst>
      <p:ext uri="{BB962C8B-B14F-4D97-AF65-F5344CB8AC3E}">
        <p14:creationId xmlns:p14="http://schemas.microsoft.com/office/powerpoint/2010/main" val="1606997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4</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4</a:t>
            </a:fld>
            <a:endParaRPr lang="en-US" altLang="ja-JP" sz="1800"/>
          </a:p>
        </p:txBody>
      </p:sp>
    </p:spTree>
    <p:extLst>
      <p:ext uri="{BB962C8B-B14F-4D97-AF65-F5344CB8AC3E}">
        <p14:creationId xmlns:p14="http://schemas.microsoft.com/office/powerpoint/2010/main" val="2423175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5</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r>
              <a:rPr lang="ja-JP" altLang="en-US" sz="1800" dirty="0" smtClean="0"/>
              <a:t>国内の定期航空路線（コミューターを除きます）の場合、通常はプロペラ機の場合は</a:t>
            </a:r>
            <a:r>
              <a:rPr lang="en-US" altLang="ja-JP" sz="1800" dirty="0" smtClean="0"/>
              <a:t>1200m</a:t>
            </a:r>
            <a:r>
              <a:rPr lang="ja-JP" altLang="en-US" sz="1800" dirty="0" err="1" smtClean="0"/>
              <a:t>、</a:t>
            </a:r>
            <a:r>
              <a:rPr lang="ja-JP" altLang="en-US" sz="1800" dirty="0" smtClean="0"/>
              <a:t>ジェット機の場合は</a:t>
            </a:r>
            <a:r>
              <a:rPr lang="en-US" altLang="ja-JP" sz="1800" dirty="0" smtClean="0"/>
              <a:t>1800m</a:t>
            </a:r>
            <a:r>
              <a:rPr lang="ja-JP" altLang="en-US" sz="1800" dirty="0" err="1" smtClean="0"/>
              <a:t>の</a:t>
            </a:r>
            <a:r>
              <a:rPr kumimoji="1" lang="ja-JP" altLang="en-US" sz="1200" kern="1200" dirty="0" err="1" smtClean="0">
                <a:solidFill>
                  <a:schemeClr val="tx1"/>
                </a:solidFill>
                <a:effectLst/>
                <a:latin typeface="Arial" pitchFamily="34" charset="0"/>
                <a:ea typeface="ＭＳ Ｐ明朝" pitchFamily="18" charset="-128"/>
                <a:cs typeface="+mn-cs"/>
              </a:rPr>
              <a:t>滑</a:t>
            </a:r>
            <a:r>
              <a:rPr kumimoji="1" lang="ja-JP" altLang="en-US" sz="1200" kern="1200" dirty="0" smtClean="0">
                <a:solidFill>
                  <a:schemeClr val="tx1"/>
                </a:solidFill>
                <a:effectLst/>
                <a:latin typeface="Arial" pitchFamily="34" charset="0"/>
                <a:ea typeface="ＭＳ Ｐ明朝" pitchFamily="18" charset="-128"/>
                <a:cs typeface="+mn-cs"/>
              </a:rPr>
              <a:t>走路</a:t>
            </a:r>
            <a:r>
              <a:rPr lang="ja-JP" altLang="en-US" sz="1800" dirty="0" smtClean="0"/>
              <a:t>が必要です（条件を満たせば</a:t>
            </a:r>
            <a:r>
              <a:rPr lang="en-US" altLang="ja-JP" sz="1800" dirty="0" smtClean="0"/>
              <a:t>1500m</a:t>
            </a:r>
            <a:r>
              <a:rPr lang="ja-JP" altLang="en-US" sz="1800" dirty="0" err="1" smtClean="0"/>
              <a:t>の</a:t>
            </a:r>
            <a:r>
              <a:rPr kumimoji="1" lang="ja-JP" altLang="en-US" sz="1200" kern="1200" dirty="0" err="1" smtClean="0">
                <a:solidFill>
                  <a:schemeClr val="tx1"/>
                </a:solidFill>
                <a:effectLst/>
                <a:latin typeface="Arial" pitchFamily="34" charset="0"/>
                <a:ea typeface="ＭＳ Ｐ明朝" pitchFamily="18" charset="-128"/>
                <a:cs typeface="+mn-cs"/>
              </a:rPr>
              <a:t>滑</a:t>
            </a:r>
            <a:r>
              <a:rPr kumimoji="1" lang="ja-JP" altLang="en-US" sz="1200" kern="1200" dirty="0" smtClean="0">
                <a:solidFill>
                  <a:schemeClr val="tx1"/>
                </a:solidFill>
                <a:effectLst/>
                <a:latin typeface="Arial" pitchFamily="34" charset="0"/>
                <a:ea typeface="ＭＳ Ｐ明朝" pitchFamily="18" charset="-128"/>
                <a:cs typeface="+mn-cs"/>
              </a:rPr>
              <a:t>走路</a:t>
            </a:r>
            <a:r>
              <a:rPr lang="ja-JP" altLang="en-US" sz="1800" dirty="0" smtClean="0"/>
              <a:t>に</a:t>
            </a:r>
            <a:r>
              <a:rPr lang="en-US" altLang="ja-JP" sz="1800" dirty="0" smtClean="0"/>
              <a:t>B737</a:t>
            </a:r>
            <a:r>
              <a:rPr lang="ja-JP" altLang="en-US" sz="1800" dirty="0" smtClean="0"/>
              <a:t>を就航させることもできなくはありません）。</a:t>
            </a:r>
            <a:r>
              <a:rPr lang="en-US" altLang="ja-JP" sz="1800" dirty="0" smtClean="0"/>
              <a:t>2000m</a:t>
            </a:r>
            <a:r>
              <a:rPr lang="ja-JP" altLang="en-US" sz="1800" dirty="0" err="1" smtClean="0"/>
              <a:t>の</a:t>
            </a:r>
            <a:r>
              <a:rPr kumimoji="1" lang="ja-JP" altLang="en-US" sz="1200" kern="1200" dirty="0" err="1" smtClean="0">
                <a:solidFill>
                  <a:schemeClr val="tx1"/>
                </a:solidFill>
                <a:effectLst/>
                <a:latin typeface="Arial" pitchFamily="34" charset="0"/>
                <a:ea typeface="ＭＳ Ｐ明朝" pitchFamily="18" charset="-128"/>
                <a:cs typeface="+mn-cs"/>
              </a:rPr>
              <a:t>滑</a:t>
            </a:r>
            <a:r>
              <a:rPr kumimoji="1" lang="ja-JP" altLang="en-US" sz="1200" kern="1200" dirty="0" smtClean="0">
                <a:solidFill>
                  <a:schemeClr val="tx1"/>
                </a:solidFill>
                <a:effectLst/>
                <a:latin typeface="Arial" pitchFamily="34" charset="0"/>
                <a:ea typeface="ＭＳ Ｐ明朝" pitchFamily="18" charset="-128"/>
                <a:cs typeface="+mn-cs"/>
              </a:rPr>
              <a:t>走路</a:t>
            </a:r>
            <a:r>
              <a:rPr lang="ja-JP" altLang="en-US" sz="1800" dirty="0" smtClean="0"/>
              <a:t>があれば</a:t>
            </a:r>
            <a:r>
              <a:rPr lang="en-US" altLang="ja-JP" sz="1800" dirty="0" smtClean="0"/>
              <a:t>380</a:t>
            </a:r>
            <a:r>
              <a:rPr lang="ja-JP" altLang="en-US" sz="1800" dirty="0" smtClean="0"/>
              <a:t>人程度乗れる</a:t>
            </a:r>
            <a:r>
              <a:rPr lang="en-US" altLang="ja-JP" sz="1800" dirty="0" smtClean="0"/>
              <a:t>B777-200</a:t>
            </a:r>
            <a:r>
              <a:rPr lang="ja-JP" altLang="en-US" sz="1800" dirty="0" err="1" smtClean="0"/>
              <a:t>まで</a:t>
            </a:r>
            <a:r>
              <a:rPr lang="ja-JP" altLang="en-US" sz="1800" dirty="0" smtClean="0"/>
              <a:t>就航させることができますし、</a:t>
            </a:r>
            <a:r>
              <a:rPr lang="en-US" altLang="ja-JP" sz="1800" dirty="0" smtClean="0"/>
              <a:t>2500m</a:t>
            </a:r>
            <a:r>
              <a:rPr lang="ja-JP" altLang="en-US" sz="1800" dirty="0" smtClean="0"/>
              <a:t>あれば全ての機材が使えます。</a:t>
            </a:r>
          </a:p>
          <a:p>
            <a:r>
              <a:rPr lang="ja-JP" altLang="en-US" sz="1800" dirty="0" smtClean="0"/>
              <a:t>ですが同じ機材（例えば</a:t>
            </a:r>
            <a:r>
              <a:rPr lang="en-US" altLang="ja-JP" sz="1800" dirty="0" smtClean="0"/>
              <a:t>B747-400</a:t>
            </a:r>
            <a:r>
              <a:rPr lang="ja-JP" altLang="en-US" sz="1800" dirty="0" smtClean="0"/>
              <a:t>）でも国内線の場合は</a:t>
            </a:r>
            <a:r>
              <a:rPr lang="en-US" altLang="ja-JP" sz="1800" dirty="0" smtClean="0"/>
              <a:t>2500m</a:t>
            </a:r>
            <a:r>
              <a:rPr lang="ja-JP" altLang="en-US" sz="1800" dirty="0" err="1" smtClean="0"/>
              <a:t>の</a:t>
            </a:r>
            <a:r>
              <a:rPr kumimoji="1" lang="ja-JP" altLang="en-US" sz="1200" kern="1200" dirty="0" err="1" smtClean="0">
                <a:solidFill>
                  <a:schemeClr val="tx1"/>
                </a:solidFill>
                <a:effectLst/>
                <a:latin typeface="Arial" pitchFamily="34" charset="0"/>
                <a:ea typeface="ＭＳ Ｐ明朝" pitchFamily="18" charset="-128"/>
                <a:cs typeface="+mn-cs"/>
              </a:rPr>
              <a:t>滑</a:t>
            </a:r>
            <a:r>
              <a:rPr kumimoji="1" lang="ja-JP" altLang="en-US" sz="1200" kern="1200" dirty="0" smtClean="0">
                <a:solidFill>
                  <a:schemeClr val="tx1"/>
                </a:solidFill>
                <a:effectLst/>
                <a:latin typeface="Arial" pitchFamily="34" charset="0"/>
                <a:ea typeface="ＭＳ Ｐ明朝" pitchFamily="18" charset="-128"/>
                <a:cs typeface="+mn-cs"/>
              </a:rPr>
              <a:t>走路</a:t>
            </a:r>
            <a:r>
              <a:rPr lang="ja-JP" altLang="en-US" sz="1800" dirty="0" smtClean="0"/>
              <a:t>があれば離陸できますが、国際線、特にヨーロッパ線やアメリカ東海岸線などでは重量が重くなって加速が悪くなるため、とても</a:t>
            </a:r>
            <a:r>
              <a:rPr lang="en-US" altLang="ja-JP" sz="1800" dirty="0" smtClean="0"/>
              <a:t>2500m</a:t>
            </a:r>
            <a:r>
              <a:rPr lang="ja-JP" altLang="en-US" sz="1800" dirty="0" err="1" smtClean="0"/>
              <a:t>の</a:t>
            </a:r>
            <a:r>
              <a:rPr kumimoji="1" lang="ja-JP" altLang="en-US" sz="1200" kern="1200" dirty="0" err="1" smtClean="0">
                <a:solidFill>
                  <a:schemeClr val="tx1"/>
                </a:solidFill>
                <a:effectLst/>
                <a:latin typeface="Arial" pitchFamily="34" charset="0"/>
                <a:ea typeface="ＭＳ Ｐ明朝" pitchFamily="18" charset="-128"/>
                <a:cs typeface="+mn-cs"/>
              </a:rPr>
              <a:t>滑</a:t>
            </a:r>
            <a:r>
              <a:rPr kumimoji="1" lang="ja-JP" altLang="en-US" sz="1200" kern="1200" dirty="0" smtClean="0">
                <a:solidFill>
                  <a:schemeClr val="tx1"/>
                </a:solidFill>
                <a:effectLst/>
                <a:latin typeface="Arial" pitchFamily="34" charset="0"/>
                <a:ea typeface="ＭＳ Ｐ明朝" pitchFamily="18" charset="-128"/>
                <a:cs typeface="+mn-cs"/>
              </a:rPr>
              <a:t>走路</a:t>
            </a:r>
            <a:r>
              <a:rPr lang="ja-JP" altLang="en-US" sz="1800" dirty="0" smtClean="0"/>
              <a:t>では離陸できません。ロンドン線では昔の名古屋空港（現県営名古屋空港）に英国航空が就航させていたことがあり、</a:t>
            </a:r>
            <a:r>
              <a:rPr lang="en-US" altLang="ja-JP" sz="1800" dirty="0" smtClean="0"/>
              <a:t>2700m</a:t>
            </a:r>
            <a:r>
              <a:rPr lang="ja-JP" altLang="en-US" sz="1800" dirty="0" smtClean="0"/>
              <a:t>強の</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でもとりあえず就航だけはできます。しかしこの</a:t>
            </a:r>
            <a:r>
              <a:rPr kumimoji="1" lang="ja-JP" altLang="en-US" sz="1200" kern="1200" dirty="0" smtClean="0">
                <a:solidFill>
                  <a:schemeClr val="tx1"/>
                </a:solidFill>
                <a:effectLst/>
                <a:latin typeface="Arial" pitchFamily="34" charset="0"/>
                <a:ea typeface="ＭＳ Ｐ明朝" pitchFamily="18" charset="-128"/>
                <a:cs typeface="+mn-cs"/>
              </a:rPr>
              <a:t>長さ</a:t>
            </a:r>
            <a:r>
              <a:rPr lang="ja-JP" altLang="en-US" sz="1800" dirty="0" smtClean="0"/>
              <a:t>の</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で離陸できる重量にはやはり限りがあり、おそらく乗客とその手荷物くらいしか搭載できない（言い換えれば他の貨物はほぼ積めない）状況で、満載でロンドンまで行くためにはやはり</a:t>
            </a:r>
            <a:r>
              <a:rPr lang="en-US" altLang="ja-JP" sz="1800" dirty="0" smtClean="0"/>
              <a:t>3000m</a:t>
            </a:r>
            <a:r>
              <a:rPr lang="ja-JP" altLang="en-US" sz="1800" dirty="0" smtClean="0"/>
              <a:t>以上の</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が必要でしょう。逆に言えば地方空港で中型機でアジアへのチャーター便を運航するためには</a:t>
            </a:r>
            <a:r>
              <a:rPr lang="en-US" altLang="ja-JP" sz="1800" dirty="0" smtClean="0"/>
              <a:t>2500m</a:t>
            </a:r>
            <a:r>
              <a:rPr lang="ja-JP" altLang="en-US" sz="1800" dirty="0" err="1" smtClean="0"/>
              <a:t>の</a:t>
            </a:r>
            <a:r>
              <a:rPr kumimoji="1" lang="ja-JP" altLang="en-US" sz="1200" kern="1200" dirty="0" err="1" smtClean="0">
                <a:solidFill>
                  <a:schemeClr val="tx1"/>
                </a:solidFill>
                <a:effectLst/>
                <a:latin typeface="Arial" pitchFamily="34" charset="0"/>
                <a:ea typeface="ＭＳ Ｐ明朝" pitchFamily="18" charset="-128"/>
                <a:cs typeface="+mn-cs"/>
              </a:rPr>
              <a:t>滑</a:t>
            </a:r>
            <a:r>
              <a:rPr kumimoji="1" lang="ja-JP" altLang="en-US" sz="1200" kern="1200" dirty="0" smtClean="0">
                <a:solidFill>
                  <a:schemeClr val="tx1"/>
                </a:solidFill>
                <a:effectLst/>
                <a:latin typeface="Arial" pitchFamily="34" charset="0"/>
                <a:ea typeface="ＭＳ Ｐ明朝" pitchFamily="18" charset="-128"/>
                <a:cs typeface="+mn-cs"/>
              </a:rPr>
              <a:t>走路</a:t>
            </a:r>
            <a:r>
              <a:rPr lang="ja-JP" altLang="en-US" sz="1800" dirty="0" smtClean="0"/>
              <a:t>があれば十分であるといえます。</a:t>
            </a: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5</a:t>
            </a:fld>
            <a:endParaRPr lang="en-US" altLang="ja-JP" sz="1800"/>
          </a:p>
        </p:txBody>
      </p:sp>
    </p:spTree>
    <p:extLst>
      <p:ext uri="{BB962C8B-B14F-4D97-AF65-F5344CB8AC3E}">
        <p14:creationId xmlns:p14="http://schemas.microsoft.com/office/powerpoint/2010/main" val="385739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6</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pPr eaLnBrk="1" hangingPunct="1">
              <a:spcBef>
                <a:spcPct val="0"/>
              </a:spcBef>
            </a:pPr>
            <a:r>
              <a:rPr lang="ja-JP" altLang="en-US" sz="1800" dirty="0" smtClean="0">
                <a:ea typeface="ＭＳ Ｐゴシック" panose="020B0600070205080204" pitchFamily="50" charset="-128"/>
              </a:rPr>
              <a:t>前の飛行機：パイロットは３人が必要。</a:t>
            </a:r>
            <a:endParaRPr lang="en-US" altLang="ja-JP" sz="1800" dirty="0" smtClean="0">
              <a:ea typeface="ＭＳ Ｐゴシック" panose="020B0600070205080204" pitchFamily="50" charset="-128"/>
            </a:endParaRPr>
          </a:p>
          <a:p>
            <a:pPr eaLnBrk="1" hangingPunct="1">
              <a:spcBef>
                <a:spcPct val="0"/>
              </a:spcBef>
            </a:pPr>
            <a:r>
              <a:rPr lang="ja-JP" altLang="en-US" sz="1800" dirty="0" smtClean="0">
                <a:ea typeface="ＭＳ Ｐゴシック" panose="020B0600070205080204" pitchFamily="50" charset="-128"/>
              </a:rPr>
              <a:t>今の飛行機：２名でよい</a:t>
            </a: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6</a:t>
            </a:fld>
            <a:endParaRPr lang="en-US" altLang="ja-JP" sz="1800"/>
          </a:p>
        </p:txBody>
      </p:sp>
    </p:spTree>
    <p:extLst>
      <p:ext uri="{BB962C8B-B14F-4D97-AF65-F5344CB8AC3E}">
        <p14:creationId xmlns:p14="http://schemas.microsoft.com/office/powerpoint/2010/main" val="904761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7</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en-US" altLang="ja-JP" sz="1800" dirty="0" smtClean="0">
              <a:ea typeface="ＭＳ Ｐゴシック" panose="020B0600070205080204" pitchFamily="50" charset="-128"/>
            </a:endParaRPr>
          </a:p>
          <a:p>
            <a:pPr algn="r" eaLnBrk="1" hangingPunct="1">
              <a:spcBef>
                <a:spcPct val="0"/>
              </a:spcBef>
            </a:pPr>
            <a:r>
              <a:rPr lang="en-US" altLang="ja-JP" sz="1800" dirty="0" smtClean="0">
                <a:ea typeface="ＭＳ Ｐゴシック" panose="020B0600070205080204" pitchFamily="50" charset="-128"/>
              </a:rPr>
              <a:t/>
            </a:r>
            <a:br>
              <a:rPr lang="en-US" altLang="ja-JP" sz="1800" dirty="0" smtClean="0">
                <a:ea typeface="ＭＳ Ｐゴシック" panose="020B0600070205080204" pitchFamily="50" charset="-128"/>
              </a:rPr>
            </a:br>
            <a:endParaRPr lang="ja-JP" altLang="en-US" sz="1800" dirty="0" smtClean="0">
              <a:ea typeface="ＭＳ Ｐゴシック" panose="020B0600070205080204" pitchFamily="50" charset="-128"/>
            </a:endParaRP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7</a:t>
            </a:fld>
            <a:endParaRPr lang="en-US" altLang="ja-JP" sz="1800"/>
          </a:p>
        </p:txBody>
      </p:sp>
    </p:spTree>
    <p:extLst>
      <p:ext uri="{BB962C8B-B14F-4D97-AF65-F5344CB8AC3E}">
        <p14:creationId xmlns:p14="http://schemas.microsoft.com/office/powerpoint/2010/main" val="3070774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pPr algn="r" eaLnBrk="1" hangingPunct="1"/>
              <a:t>8</a:t>
            </a:fld>
            <a:endParaRPr lang="en-US" altLang="ja-JP" sz="1800"/>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smtClean="0">
              <a:ea typeface="ＭＳ Ｐゴシック" panose="020B0600070205080204" pitchFamily="50" charset="-128"/>
            </a:endParaRPr>
          </a:p>
          <a:p>
            <a:r>
              <a:rPr lang="ja-JP" altLang="en-US" sz="1800" dirty="0" smtClean="0"/>
              <a:t>国内の定期航空路線（コミューターを除きます）の場合、通常はプロペラ機の場合は</a:t>
            </a:r>
            <a:r>
              <a:rPr lang="en-US" altLang="ja-JP" sz="1800" dirty="0" smtClean="0"/>
              <a:t>1200m</a:t>
            </a:r>
            <a:r>
              <a:rPr lang="ja-JP" altLang="en-US" sz="1800" dirty="0" err="1" smtClean="0"/>
              <a:t>、</a:t>
            </a:r>
            <a:r>
              <a:rPr lang="ja-JP" altLang="en-US" sz="1800" dirty="0" smtClean="0"/>
              <a:t>ジェット機の場合は</a:t>
            </a:r>
            <a:r>
              <a:rPr lang="en-US" altLang="ja-JP" sz="1800" dirty="0" smtClean="0"/>
              <a:t>1800m</a:t>
            </a:r>
            <a:r>
              <a:rPr lang="ja-JP" altLang="en-US" sz="1800" dirty="0" err="1" smtClean="0"/>
              <a:t>の</a:t>
            </a:r>
            <a:r>
              <a:rPr kumimoji="1" lang="ja-JP" altLang="en-US" sz="1200" kern="1200" dirty="0" err="1" smtClean="0">
                <a:solidFill>
                  <a:schemeClr val="tx1"/>
                </a:solidFill>
                <a:effectLst/>
                <a:latin typeface="Arial" pitchFamily="34" charset="0"/>
                <a:ea typeface="ＭＳ Ｐ明朝" pitchFamily="18" charset="-128"/>
                <a:cs typeface="+mn-cs"/>
              </a:rPr>
              <a:t>滑</a:t>
            </a:r>
            <a:r>
              <a:rPr kumimoji="1" lang="ja-JP" altLang="en-US" sz="1200" kern="1200" dirty="0" smtClean="0">
                <a:solidFill>
                  <a:schemeClr val="tx1"/>
                </a:solidFill>
                <a:effectLst/>
                <a:latin typeface="Arial" pitchFamily="34" charset="0"/>
                <a:ea typeface="ＭＳ Ｐ明朝" pitchFamily="18" charset="-128"/>
                <a:cs typeface="+mn-cs"/>
              </a:rPr>
              <a:t>走路</a:t>
            </a:r>
            <a:r>
              <a:rPr lang="ja-JP" altLang="en-US" sz="1800" dirty="0" smtClean="0"/>
              <a:t>が必要です（条件を満たせば</a:t>
            </a:r>
            <a:r>
              <a:rPr lang="en-US" altLang="ja-JP" sz="1800" dirty="0" smtClean="0"/>
              <a:t>1500m</a:t>
            </a:r>
            <a:r>
              <a:rPr lang="ja-JP" altLang="en-US" sz="1800" dirty="0" err="1" smtClean="0"/>
              <a:t>の</a:t>
            </a:r>
            <a:r>
              <a:rPr kumimoji="1" lang="ja-JP" altLang="en-US" sz="1200" kern="1200" dirty="0" err="1" smtClean="0">
                <a:solidFill>
                  <a:schemeClr val="tx1"/>
                </a:solidFill>
                <a:effectLst/>
                <a:latin typeface="Arial" pitchFamily="34" charset="0"/>
                <a:ea typeface="ＭＳ Ｐ明朝" pitchFamily="18" charset="-128"/>
                <a:cs typeface="+mn-cs"/>
              </a:rPr>
              <a:t>滑</a:t>
            </a:r>
            <a:r>
              <a:rPr kumimoji="1" lang="ja-JP" altLang="en-US" sz="1200" kern="1200" dirty="0" smtClean="0">
                <a:solidFill>
                  <a:schemeClr val="tx1"/>
                </a:solidFill>
                <a:effectLst/>
                <a:latin typeface="Arial" pitchFamily="34" charset="0"/>
                <a:ea typeface="ＭＳ Ｐ明朝" pitchFamily="18" charset="-128"/>
                <a:cs typeface="+mn-cs"/>
              </a:rPr>
              <a:t>走路</a:t>
            </a:r>
            <a:r>
              <a:rPr lang="ja-JP" altLang="en-US" sz="1800" dirty="0" smtClean="0"/>
              <a:t>に</a:t>
            </a:r>
            <a:r>
              <a:rPr lang="en-US" altLang="ja-JP" sz="1800" dirty="0" smtClean="0"/>
              <a:t>B737</a:t>
            </a:r>
            <a:r>
              <a:rPr lang="ja-JP" altLang="en-US" sz="1800" dirty="0" smtClean="0"/>
              <a:t>を就航させることもできなくはありません）。</a:t>
            </a:r>
            <a:r>
              <a:rPr lang="en-US" altLang="ja-JP" sz="1800" dirty="0" smtClean="0"/>
              <a:t>2000m</a:t>
            </a:r>
            <a:r>
              <a:rPr lang="ja-JP" altLang="en-US" sz="1800" dirty="0" err="1" smtClean="0"/>
              <a:t>の</a:t>
            </a:r>
            <a:r>
              <a:rPr kumimoji="1" lang="ja-JP" altLang="en-US" sz="1200" kern="1200" dirty="0" err="1" smtClean="0">
                <a:solidFill>
                  <a:schemeClr val="tx1"/>
                </a:solidFill>
                <a:effectLst/>
                <a:latin typeface="Arial" pitchFamily="34" charset="0"/>
                <a:ea typeface="ＭＳ Ｐ明朝" pitchFamily="18" charset="-128"/>
                <a:cs typeface="+mn-cs"/>
              </a:rPr>
              <a:t>滑</a:t>
            </a:r>
            <a:r>
              <a:rPr kumimoji="1" lang="ja-JP" altLang="en-US" sz="1200" kern="1200" dirty="0" smtClean="0">
                <a:solidFill>
                  <a:schemeClr val="tx1"/>
                </a:solidFill>
                <a:effectLst/>
                <a:latin typeface="Arial" pitchFamily="34" charset="0"/>
                <a:ea typeface="ＭＳ Ｐ明朝" pitchFamily="18" charset="-128"/>
                <a:cs typeface="+mn-cs"/>
              </a:rPr>
              <a:t>走路</a:t>
            </a:r>
            <a:r>
              <a:rPr lang="ja-JP" altLang="en-US" sz="1800" dirty="0" smtClean="0"/>
              <a:t>があれば</a:t>
            </a:r>
            <a:r>
              <a:rPr lang="en-US" altLang="ja-JP" sz="1800" dirty="0" smtClean="0"/>
              <a:t>380</a:t>
            </a:r>
            <a:r>
              <a:rPr lang="ja-JP" altLang="en-US" sz="1800" dirty="0" smtClean="0"/>
              <a:t>人程度乗れる</a:t>
            </a:r>
            <a:r>
              <a:rPr lang="en-US" altLang="ja-JP" sz="1800" dirty="0" smtClean="0"/>
              <a:t>B777-200</a:t>
            </a:r>
            <a:r>
              <a:rPr lang="ja-JP" altLang="en-US" sz="1800" dirty="0" err="1" smtClean="0"/>
              <a:t>まで</a:t>
            </a:r>
            <a:r>
              <a:rPr lang="ja-JP" altLang="en-US" sz="1800" dirty="0" smtClean="0"/>
              <a:t>就航させることができますし、</a:t>
            </a:r>
            <a:r>
              <a:rPr lang="en-US" altLang="ja-JP" sz="1800" dirty="0" smtClean="0"/>
              <a:t>2500m</a:t>
            </a:r>
            <a:r>
              <a:rPr lang="ja-JP" altLang="en-US" sz="1800" dirty="0" smtClean="0"/>
              <a:t>あれば全ての機材が使えます。</a:t>
            </a:r>
          </a:p>
          <a:p>
            <a:r>
              <a:rPr lang="ja-JP" altLang="en-US" sz="1800" dirty="0" smtClean="0"/>
              <a:t>ですが同じ機材（例えば</a:t>
            </a:r>
            <a:r>
              <a:rPr lang="en-US" altLang="ja-JP" sz="1800" dirty="0" smtClean="0"/>
              <a:t>B747-400</a:t>
            </a:r>
            <a:r>
              <a:rPr lang="ja-JP" altLang="en-US" sz="1800" dirty="0" smtClean="0"/>
              <a:t>）でも国内線の場合は</a:t>
            </a:r>
            <a:r>
              <a:rPr lang="en-US" altLang="ja-JP" sz="1800" dirty="0" smtClean="0"/>
              <a:t>2500m</a:t>
            </a:r>
            <a:r>
              <a:rPr lang="ja-JP" altLang="en-US" sz="1800" dirty="0" err="1" smtClean="0"/>
              <a:t>の</a:t>
            </a:r>
            <a:r>
              <a:rPr kumimoji="1" lang="ja-JP" altLang="en-US" sz="1200" kern="1200" dirty="0" err="1" smtClean="0">
                <a:solidFill>
                  <a:schemeClr val="tx1"/>
                </a:solidFill>
                <a:effectLst/>
                <a:latin typeface="Arial" pitchFamily="34" charset="0"/>
                <a:ea typeface="ＭＳ Ｐ明朝" pitchFamily="18" charset="-128"/>
                <a:cs typeface="+mn-cs"/>
              </a:rPr>
              <a:t>滑</a:t>
            </a:r>
            <a:r>
              <a:rPr kumimoji="1" lang="ja-JP" altLang="en-US" sz="1200" kern="1200" dirty="0" smtClean="0">
                <a:solidFill>
                  <a:schemeClr val="tx1"/>
                </a:solidFill>
                <a:effectLst/>
                <a:latin typeface="Arial" pitchFamily="34" charset="0"/>
                <a:ea typeface="ＭＳ Ｐ明朝" pitchFamily="18" charset="-128"/>
                <a:cs typeface="+mn-cs"/>
              </a:rPr>
              <a:t>走路</a:t>
            </a:r>
            <a:r>
              <a:rPr lang="ja-JP" altLang="en-US" sz="1800" dirty="0" smtClean="0"/>
              <a:t>があれば離陸できますが、国際線、特にヨーロッパ線やアメリカ東海岸線などでは重量が重くなって加速が悪くなるため、とても</a:t>
            </a:r>
            <a:r>
              <a:rPr lang="en-US" altLang="ja-JP" sz="1800" dirty="0" smtClean="0"/>
              <a:t>2500m</a:t>
            </a:r>
            <a:r>
              <a:rPr lang="ja-JP" altLang="en-US" sz="1800" dirty="0" err="1" smtClean="0"/>
              <a:t>の</a:t>
            </a:r>
            <a:r>
              <a:rPr kumimoji="1" lang="ja-JP" altLang="en-US" sz="1200" kern="1200" dirty="0" err="1" smtClean="0">
                <a:solidFill>
                  <a:schemeClr val="tx1"/>
                </a:solidFill>
                <a:effectLst/>
                <a:latin typeface="Arial" pitchFamily="34" charset="0"/>
                <a:ea typeface="ＭＳ Ｐ明朝" pitchFamily="18" charset="-128"/>
                <a:cs typeface="+mn-cs"/>
              </a:rPr>
              <a:t>滑</a:t>
            </a:r>
            <a:r>
              <a:rPr kumimoji="1" lang="ja-JP" altLang="en-US" sz="1200" kern="1200" dirty="0" smtClean="0">
                <a:solidFill>
                  <a:schemeClr val="tx1"/>
                </a:solidFill>
                <a:effectLst/>
                <a:latin typeface="Arial" pitchFamily="34" charset="0"/>
                <a:ea typeface="ＭＳ Ｐ明朝" pitchFamily="18" charset="-128"/>
                <a:cs typeface="+mn-cs"/>
              </a:rPr>
              <a:t>走路</a:t>
            </a:r>
            <a:r>
              <a:rPr lang="ja-JP" altLang="en-US" sz="1800" dirty="0" smtClean="0"/>
              <a:t>では離陸できません。ロンドン線では昔の名古屋空港（現県営名古屋空港）に英国航空が就航させていたことがあり、</a:t>
            </a:r>
            <a:r>
              <a:rPr lang="en-US" altLang="ja-JP" sz="1800" dirty="0" smtClean="0"/>
              <a:t>2700m</a:t>
            </a:r>
            <a:r>
              <a:rPr lang="ja-JP" altLang="en-US" sz="1800" dirty="0" smtClean="0"/>
              <a:t>強の</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でもとりあえず就航だけはできます。しかしこの</a:t>
            </a:r>
            <a:r>
              <a:rPr kumimoji="1" lang="ja-JP" altLang="en-US" sz="1200" kern="1200" dirty="0" smtClean="0">
                <a:solidFill>
                  <a:schemeClr val="tx1"/>
                </a:solidFill>
                <a:effectLst/>
                <a:latin typeface="Arial" pitchFamily="34" charset="0"/>
                <a:ea typeface="ＭＳ Ｐ明朝" pitchFamily="18" charset="-128"/>
                <a:cs typeface="+mn-cs"/>
              </a:rPr>
              <a:t>長さ</a:t>
            </a:r>
            <a:r>
              <a:rPr lang="ja-JP" altLang="en-US" sz="1800" dirty="0" smtClean="0"/>
              <a:t>の</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で離陸できる重量にはやはり限りがあり、おそらく乗客とその手荷物くらいしか搭載できない（言い換えれば他の貨物はほぼ積めない）状況で、満載でロンドンまで行くためにはやはり</a:t>
            </a:r>
            <a:r>
              <a:rPr lang="en-US" altLang="ja-JP" sz="1800" dirty="0" smtClean="0"/>
              <a:t>3000m</a:t>
            </a:r>
            <a:r>
              <a:rPr lang="ja-JP" altLang="en-US" sz="1800" dirty="0" smtClean="0"/>
              <a:t>以上の</a:t>
            </a:r>
            <a:r>
              <a:rPr kumimoji="1" lang="ja-JP" altLang="en-US" sz="1200" kern="1200" dirty="0" smtClean="0">
                <a:solidFill>
                  <a:schemeClr val="tx1"/>
                </a:solidFill>
                <a:effectLst/>
                <a:latin typeface="Arial" pitchFamily="34" charset="0"/>
                <a:ea typeface="ＭＳ Ｐ明朝" pitchFamily="18" charset="-128"/>
                <a:cs typeface="+mn-cs"/>
              </a:rPr>
              <a:t>滑走路</a:t>
            </a:r>
            <a:r>
              <a:rPr lang="ja-JP" altLang="en-US" sz="1800" dirty="0" smtClean="0"/>
              <a:t>が必要でしょう。逆に言えば地方空港で中型機でアジアへのチャーター便を運航するためには</a:t>
            </a:r>
            <a:r>
              <a:rPr lang="en-US" altLang="ja-JP" sz="1800" dirty="0" smtClean="0"/>
              <a:t>2500m</a:t>
            </a:r>
            <a:r>
              <a:rPr lang="ja-JP" altLang="en-US" sz="1800" dirty="0" err="1" smtClean="0"/>
              <a:t>の</a:t>
            </a:r>
            <a:r>
              <a:rPr kumimoji="1" lang="ja-JP" altLang="en-US" sz="1200" kern="1200" dirty="0" err="1" smtClean="0">
                <a:solidFill>
                  <a:schemeClr val="tx1"/>
                </a:solidFill>
                <a:effectLst/>
                <a:latin typeface="Arial" pitchFamily="34" charset="0"/>
                <a:ea typeface="ＭＳ Ｐ明朝" pitchFamily="18" charset="-128"/>
                <a:cs typeface="+mn-cs"/>
              </a:rPr>
              <a:t>滑</a:t>
            </a:r>
            <a:r>
              <a:rPr kumimoji="1" lang="ja-JP" altLang="en-US" sz="1200" kern="1200" dirty="0" smtClean="0">
                <a:solidFill>
                  <a:schemeClr val="tx1"/>
                </a:solidFill>
                <a:effectLst/>
                <a:latin typeface="Arial" pitchFamily="34" charset="0"/>
                <a:ea typeface="ＭＳ Ｐ明朝" pitchFamily="18" charset="-128"/>
                <a:cs typeface="+mn-cs"/>
              </a:rPr>
              <a:t>走路</a:t>
            </a:r>
            <a:r>
              <a:rPr lang="ja-JP" altLang="en-US" sz="1800" dirty="0" smtClean="0"/>
              <a:t>があれば十分であるといえます。</a:t>
            </a:r>
          </a:p>
          <a:p>
            <a:pPr eaLnBrk="1" hangingPunct="1">
              <a:spcBef>
                <a:spcPct val="0"/>
              </a:spcBef>
            </a:pPr>
            <a:endParaRPr lang="ja-JP" altLang="en-US" sz="1800" dirty="0" smtClean="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pPr algn="r" eaLnBrk="1" hangingPunct="1"/>
              <a:t>8</a:t>
            </a:fld>
            <a:endParaRPr lang="en-US" altLang="ja-JP" sz="1800"/>
          </a:p>
        </p:txBody>
      </p:sp>
    </p:spTree>
    <p:extLst>
      <p:ext uri="{BB962C8B-B14F-4D97-AF65-F5344CB8AC3E}">
        <p14:creationId xmlns:p14="http://schemas.microsoft.com/office/powerpoint/2010/main" val="3944278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fld id="{6740CCEF-4E7E-4266-AE6D-74234A135057}" type="datetime1">
              <a:rPr lang="ja-JP" altLang="en-US" smtClean="0"/>
              <a:t>2019/7/29</a:t>
            </a:fld>
            <a:endParaRPr lang="en-US" altLang="ja-JP" dirty="0"/>
          </a:p>
        </p:txBody>
      </p:sp>
      <p:sp>
        <p:nvSpPr>
          <p:cNvPr id="5" name="フッター プレースホルダー 4"/>
          <p:cNvSpPr>
            <a:spLocks noGrp="1"/>
          </p:cNvSpPr>
          <p:nvPr>
            <p:ph type="ftr" sz="quarter" idx="11"/>
          </p:nvPr>
        </p:nvSpPr>
        <p:spPr/>
        <p:txBody>
          <a:bodyPr/>
          <a:lstStyle/>
          <a:p>
            <a:pPr>
              <a:defRPr/>
            </a:pPr>
            <a:r>
              <a:rPr lang="ja-JP" altLang="en-US" dirty="0" smtClean="0"/>
              <a:t>平成24年1月30日現任研修　</a:t>
            </a:r>
            <a:endParaRPr lang="ja-JP" altLang="en-US" dirty="0"/>
          </a:p>
        </p:txBody>
      </p:sp>
      <p:sp>
        <p:nvSpPr>
          <p:cNvPr id="6" name="スライド番号プレースホルダー 5"/>
          <p:cNvSpPr>
            <a:spLocks noGrp="1"/>
          </p:cNvSpPr>
          <p:nvPr>
            <p:ph type="sldNum" sz="quarter" idx="12"/>
          </p:nvPr>
        </p:nvSpPr>
        <p:spPr>
          <a:xfrm>
            <a:off x="6972300" y="6366331"/>
            <a:ext cx="2057400" cy="365125"/>
          </a:xfrm>
        </p:spPr>
        <p:txBody>
          <a:bodyPr/>
          <a:lstStyle>
            <a:lvl1pPr>
              <a:defRPr sz="1200" b="1"/>
            </a:lvl1pPr>
          </a:lstStyle>
          <a:p>
            <a:fld id="{B4ED6902-7B99-4FB1-869D-E4083A56ED9B}" type="slidenum">
              <a:rPr lang="ja-JP" altLang="en-US" smtClean="0"/>
              <a:pPr/>
              <a:t>‹#›</a:t>
            </a:fld>
            <a:endParaRPr lang="ja-JP" altLang="en-US" dirty="0"/>
          </a:p>
        </p:txBody>
      </p:sp>
    </p:spTree>
    <p:extLst>
      <p:ext uri="{BB962C8B-B14F-4D97-AF65-F5344CB8AC3E}">
        <p14:creationId xmlns:p14="http://schemas.microsoft.com/office/powerpoint/2010/main" val="3676644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237C5CAD-F139-4513-B195-40E16BB2BFB2}" type="datetime1">
              <a:rPr lang="ja-JP" altLang="en-US" smtClean="0"/>
              <a:t>2019/7/29</a:t>
            </a:fld>
            <a:endParaRPr lang="en-US" altLang="ja-JP" dirty="0"/>
          </a:p>
        </p:txBody>
      </p:sp>
      <p:sp>
        <p:nvSpPr>
          <p:cNvPr id="5" name="フッター プレースホルダー 4"/>
          <p:cNvSpPr>
            <a:spLocks noGrp="1"/>
          </p:cNvSpPr>
          <p:nvPr>
            <p:ph type="ftr" sz="quarter" idx="11"/>
          </p:nvPr>
        </p:nvSpPr>
        <p:spPr/>
        <p:txBody>
          <a:bodyPr/>
          <a:lstStyle/>
          <a:p>
            <a:pPr>
              <a:defRPr/>
            </a:pPr>
            <a:r>
              <a:rPr lang="ja-JP" altLang="en-US" smtClean="0"/>
              <a:t>平成24年1月30日現任研修　</a:t>
            </a:r>
            <a:endParaRPr lang="ja-JP" altLang="en-US" dirty="0"/>
          </a:p>
        </p:txBody>
      </p:sp>
      <p:sp>
        <p:nvSpPr>
          <p:cNvPr id="6" name="スライド番号プレースホルダー 5"/>
          <p:cNvSpPr>
            <a:spLocks noGrp="1"/>
          </p:cNvSpPr>
          <p:nvPr>
            <p:ph type="sldNum" sz="quarter" idx="12"/>
          </p:nvPr>
        </p:nvSpPr>
        <p:spPr/>
        <p:txBody>
          <a:bodyPr/>
          <a:lstStyle/>
          <a:p>
            <a:fld id="{B4ED6902-7B99-4FB1-869D-E4083A56ED9B}" type="slidenum">
              <a:rPr kumimoji="1" lang="ja-JP" altLang="en-US" smtClean="0"/>
              <a:t>‹#›</a:t>
            </a:fld>
            <a:endParaRPr kumimoji="1" lang="ja-JP" altLang="en-US"/>
          </a:p>
        </p:txBody>
      </p:sp>
    </p:spTree>
    <p:extLst>
      <p:ext uri="{BB962C8B-B14F-4D97-AF65-F5344CB8AC3E}">
        <p14:creationId xmlns:p14="http://schemas.microsoft.com/office/powerpoint/2010/main" val="4254918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6B7E493F-C3CF-4A13-A610-C9E862058362}" type="datetime1">
              <a:rPr lang="ja-JP" altLang="en-US" smtClean="0"/>
              <a:t>2019/7/29</a:t>
            </a:fld>
            <a:endParaRPr lang="en-US" altLang="ja-JP" dirty="0"/>
          </a:p>
        </p:txBody>
      </p:sp>
      <p:sp>
        <p:nvSpPr>
          <p:cNvPr id="5" name="フッター プレースホルダー 4"/>
          <p:cNvSpPr>
            <a:spLocks noGrp="1"/>
          </p:cNvSpPr>
          <p:nvPr>
            <p:ph type="ftr" sz="quarter" idx="11"/>
          </p:nvPr>
        </p:nvSpPr>
        <p:spPr/>
        <p:txBody>
          <a:bodyPr/>
          <a:lstStyle/>
          <a:p>
            <a:pPr>
              <a:defRPr/>
            </a:pPr>
            <a:r>
              <a:rPr lang="ja-JP" altLang="en-US" smtClean="0"/>
              <a:t>平成24年1月30日現任研修　</a:t>
            </a:r>
            <a:endParaRPr lang="ja-JP" altLang="en-US" dirty="0"/>
          </a:p>
        </p:txBody>
      </p:sp>
      <p:sp>
        <p:nvSpPr>
          <p:cNvPr id="6" name="スライド番号プレースホルダー 5"/>
          <p:cNvSpPr>
            <a:spLocks noGrp="1"/>
          </p:cNvSpPr>
          <p:nvPr>
            <p:ph type="sldNum" sz="quarter" idx="12"/>
          </p:nvPr>
        </p:nvSpPr>
        <p:spPr/>
        <p:txBody>
          <a:bodyPr/>
          <a:lstStyle/>
          <a:p>
            <a:fld id="{B4ED6902-7B99-4FB1-869D-E4083A56ED9B}" type="slidenum">
              <a:rPr kumimoji="1" lang="ja-JP" altLang="en-US" smtClean="0"/>
              <a:t>‹#›</a:t>
            </a:fld>
            <a:endParaRPr kumimoji="1" lang="ja-JP" altLang="en-US"/>
          </a:p>
        </p:txBody>
      </p:sp>
    </p:spTree>
    <p:extLst>
      <p:ext uri="{BB962C8B-B14F-4D97-AF65-F5344CB8AC3E}">
        <p14:creationId xmlns:p14="http://schemas.microsoft.com/office/powerpoint/2010/main" val="491383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424E6549-0B4B-4D1F-B70D-5F949C339E46}" type="datetime1">
              <a:rPr lang="ja-JP" altLang="en-US" smtClean="0"/>
              <a:t>2019/7/29</a:t>
            </a:fld>
            <a:endParaRPr lang="en-US" altLang="ja-JP" dirty="0"/>
          </a:p>
        </p:txBody>
      </p:sp>
      <p:sp>
        <p:nvSpPr>
          <p:cNvPr id="5" name="フッター プレースホルダー 4"/>
          <p:cNvSpPr>
            <a:spLocks noGrp="1"/>
          </p:cNvSpPr>
          <p:nvPr>
            <p:ph type="ftr" sz="quarter" idx="11"/>
          </p:nvPr>
        </p:nvSpPr>
        <p:spPr/>
        <p:txBody>
          <a:bodyPr/>
          <a:lstStyle/>
          <a:p>
            <a:pPr>
              <a:defRPr/>
            </a:pPr>
            <a:r>
              <a:rPr lang="ja-JP" altLang="en-US" smtClean="0"/>
              <a:t>平成24年1月30日現任研修　</a:t>
            </a:r>
            <a:endParaRPr lang="ja-JP" altLang="en-US" dirty="0"/>
          </a:p>
        </p:txBody>
      </p:sp>
      <p:sp>
        <p:nvSpPr>
          <p:cNvPr id="6" name="スライド番号プレースホルダー 5"/>
          <p:cNvSpPr>
            <a:spLocks noGrp="1"/>
          </p:cNvSpPr>
          <p:nvPr>
            <p:ph type="sldNum" sz="quarter" idx="12"/>
          </p:nvPr>
        </p:nvSpPr>
        <p:spPr/>
        <p:txBody>
          <a:bodyPr/>
          <a:lstStyle/>
          <a:p>
            <a:fld id="{B4ED6902-7B99-4FB1-869D-E4083A56ED9B}" type="slidenum">
              <a:rPr kumimoji="1" lang="ja-JP" altLang="en-US" smtClean="0"/>
              <a:t>‹#›</a:t>
            </a:fld>
            <a:endParaRPr kumimoji="1" lang="ja-JP" altLang="en-US"/>
          </a:p>
        </p:txBody>
      </p:sp>
    </p:spTree>
    <p:extLst>
      <p:ext uri="{BB962C8B-B14F-4D97-AF65-F5344CB8AC3E}">
        <p14:creationId xmlns:p14="http://schemas.microsoft.com/office/powerpoint/2010/main" val="3747794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fld id="{8ABA5C2B-F13F-4E30-BFD8-440C938292FE}" type="datetime1">
              <a:rPr lang="ja-JP" altLang="en-US" smtClean="0"/>
              <a:t>2019/7/29</a:t>
            </a:fld>
            <a:endParaRPr lang="en-US" altLang="ja-JP" dirty="0"/>
          </a:p>
        </p:txBody>
      </p:sp>
      <p:sp>
        <p:nvSpPr>
          <p:cNvPr id="5" name="フッター プレースホルダー 4"/>
          <p:cNvSpPr>
            <a:spLocks noGrp="1"/>
          </p:cNvSpPr>
          <p:nvPr>
            <p:ph type="ftr" sz="quarter" idx="11"/>
          </p:nvPr>
        </p:nvSpPr>
        <p:spPr/>
        <p:txBody>
          <a:bodyPr/>
          <a:lstStyle/>
          <a:p>
            <a:pPr>
              <a:defRPr/>
            </a:pPr>
            <a:r>
              <a:rPr lang="ja-JP" altLang="en-US" smtClean="0"/>
              <a:t>平成24年1月30日現任研修　</a:t>
            </a:r>
            <a:endParaRPr lang="ja-JP" altLang="en-US" dirty="0"/>
          </a:p>
        </p:txBody>
      </p:sp>
      <p:sp>
        <p:nvSpPr>
          <p:cNvPr id="6" name="スライド番号プレースホルダー 5"/>
          <p:cNvSpPr>
            <a:spLocks noGrp="1"/>
          </p:cNvSpPr>
          <p:nvPr>
            <p:ph type="sldNum" sz="quarter" idx="12"/>
          </p:nvPr>
        </p:nvSpPr>
        <p:spPr/>
        <p:txBody>
          <a:bodyPr/>
          <a:lstStyle/>
          <a:p>
            <a:fld id="{B4ED6902-7B99-4FB1-869D-E4083A56ED9B}" type="slidenum">
              <a:rPr kumimoji="1" lang="ja-JP" altLang="en-US" smtClean="0"/>
              <a:t>‹#›</a:t>
            </a:fld>
            <a:endParaRPr kumimoji="1" lang="ja-JP" altLang="en-US"/>
          </a:p>
        </p:txBody>
      </p:sp>
    </p:spTree>
    <p:extLst>
      <p:ext uri="{BB962C8B-B14F-4D97-AF65-F5344CB8AC3E}">
        <p14:creationId xmlns:p14="http://schemas.microsoft.com/office/powerpoint/2010/main" val="141682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fld id="{D8FC9476-E508-4592-A5DF-AF62217F48E0}" type="datetime1">
              <a:rPr lang="ja-JP" altLang="en-US" smtClean="0"/>
              <a:t>2019/7/29</a:t>
            </a:fld>
            <a:endParaRPr lang="en-US" altLang="ja-JP" dirty="0"/>
          </a:p>
        </p:txBody>
      </p:sp>
      <p:sp>
        <p:nvSpPr>
          <p:cNvPr id="6" name="フッター プレースホルダー 5"/>
          <p:cNvSpPr>
            <a:spLocks noGrp="1"/>
          </p:cNvSpPr>
          <p:nvPr>
            <p:ph type="ftr" sz="quarter" idx="11"/>
          </p:nvPr>
        </p:nvSpPr>
        <p:spPr/>
        <p:txBody>
          <a:bodyPr/>
          <a:lstStyle/>
          <a:p>
            <a:pPr>
              <a:defRPr/>
            </a:pPr>
            <a:r>
              <a:rPr lang="ja-JP" altLang="en-US" smtClean="0"/>
              <a:t>平成24年1月30日現任研修　</a:t>
            </a:r>
            <a:endParaRPr lang="ja-JP" altLang="en-US" dirty="0"/>
          </a:p>
        </p:txBody>
      </p:sp>
      <p:sp>
        <p:nvSpPr>
          <p:cNvPr id="7" name="スライド番号プレースホルダー 6"/>
          <p:cNvSpPr>
            <a:spLocks noGrp="1"/>
          </p:cNvSpPr>
          <p:nvPr>
            <p:ph type="sldNum" sz="quarter" idx="12"/>
          </p:nvPr>
        </p:nvSpPr>
        <p:spPr/>
        <p:txBody>
          <a:bodyPr/>
          <a:lstStyle/>
          <a:p>
            <a:fld id="{B4ED6902-7B99-4FB1-869D-E4083A56ED9B}" type="slidenum">
              <a:rPr kumimoji="1" lang="ja-JP" altLang="en-US" smtClean="0"/>
              <a:t>‹#›</a:t>
            </a:fld>
            <a:endParaRPr kumimoji="1" lang="ja-JP" altLang="en-US"/>
          </a:p>
        </p:txBody>
      </p:sp>
    </p:spTree>
    <p:extLst>
      <p:ext uri="{BB962C8B-B14F-4D97-AF65-F5344CB8AC3E}">
        <p14:creationId xmlns:p14="http://schemas.microsoft.com/office/powerpoint/2010/main" val="327926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fld id="{E3D89046-E8FE-4406-9CBB-68D614842E1E}" type="datetime1">
              <a:rPr lang="ja-JP" altLang="en-US" smtClean="0"/>
              <a:t>2019/7/29</a:t>
            </a:fld>
            <a:endParaRPr lang="en-US" altLang="ja-JP" dirty="0"/>
          </a:p>
        </p:txBody>
      </p:sp>
      <p:sp>
        <p:nvSpPr>
          <p:cNvPr id="8" name="フッター プレースホルダー 7"/>
          <p:cNvSpPr>
            <a:spLocks noGrp="1"/>
          </p:cNvSpPr>
          <p:nvPr>
            <p:ph type="ftr" sz="quarter" idx="11"/>
          </p:nvPr>
        </p:nvSpPr>
        <p:spPr/>
        <p:txBody>
          <a:bodyPr/>
          <a:lstStyle/>
          <a:p>
            <a:pPr>
              <a:defRPr/>
            </a:pPr>
            <a:r>
              <a:rPr lang="ja-JP" altLang="en-US" smtClean="0"/>
              <a:t>平成24年1月30日現任研修　</a:t>
            </a:r>
            <a:endParaRPr lang="ja-JP" altLang="en-US" dirty="0"/>
          </a:p>
        </p:txBody>
      </p:sp>
      <p:sp>
        <p:nvSpPr>
          <p:cNvPr id="9" name="スライド番号プレースホルダー 8"/>
          <p:cNvSpPr>
            <a:spLocks noGrp="1"/>
          </p:cNvSpPr>
          <p:nvPr>
            <p:ph type="sldNum" sz="quarter" idx="12"/>
          </p:nvPr>
        </p:nvSpPr>
        <p:spPr/>
        <p:txBody>
          <a:bodyPr/>
          <a:lstStyle/>
          <a:p>
            <a:fld id="{B4ED6902-7B99-4FB1-869D-E4083A56ED9B}" type="slidenum">
              <a:rPr kumimoji="1" lang="ja-JP" altLang="en-US" smtClean="0"/>
              <a:t>‹#›</a:t>
            </a:fld>
            <a:endParaRPr kumimoji="1" lang="ja-JP" altLang="en-US"/>
          </a:p>
        </p:txBody>
      </p:sp>
    </p:spTree>
    <p:extLst>
      <p:ext uri="{BB962C8B-B14F-4D97-AF65-F5344CB8AC3E}">
        <p14:creationId xmlns:p14="http://schemas.microsoft.com/office/powerpoint/2010/main" val="1682054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fld id="{14C2156E-CAD8-4931-875A-C9594E44B83D}" type="datetime1">
              <a:rPr lang="ja-JP" altLang="en-US" smtClean="0"/>
              <a:t>2019/7/29</a:t>
            </a:fld>
            <a:endParaRPr lang="en-US" altLang="ja-JP" dirty="0"/>
          </a:p>
        </p:txBody>
      </p:sp>
      <p:sp>
        <p:nvSpPr>
          <p:cNvPr id="4" name="フッター プレースホルダー 3"/>
          <p:cNvSpPr>
            <a:spLocks noGrp="1"/>
          </p:cNvSpPr>
          <p:nvPr>
            <p:ph type="ftr" sz="quarter" idx="11"/>
          </p:nvPr>
        </p:nvSpPr>
        <p:spPr/>
        <p:txBody>
          <a:bodyPr/>
          <a:lstStyle/>
          <a:p>
            <a:pPr>
              <a:defRPr/>
            </a:pPr>
            <a:r>
              <a:rPr lang="ja-JP" altLang="en-US" smtClean="0"/>
              <a:t>平成24年1月30日現任研修　</a:t>
            </a:r>
            <a:endParaRPr lang="ja-JP" altLang="en-US" dirty="0"/>
          </a:p>
        </p:txBody>
      </p:sp>
      <p:sp>
        <p:nvSpPr>
          <p:cNvPr id="5" name="スライド番号プレースホルダー 4"/>
          <p:cNvSpPr>
            <a:spLocks noGrp="1"/>
          </p:cNvSpPr>
          <p:nvPr>
            <p:ph type="sldNum" sz="quarter" idx="12"/>
          </p:nvPr>
        </p:nvSpPr>
        <p:spPr/>
        <p:txBody>
          <a:bodyPr/>
          <a:lstStyle/>
          <a:p>
            <a:fld id="{B4ED6902-7B99-4FB1-869D-E4083A56ED9B}" type="slidenum">
              <a:rPr kumimoji="1" lang="ja-JP" altLang="en-US" smtClean="0"/>
              <a:t>‹#›</a:t>
            </a:fld>
            <a:endParaRPr kumimoji="1" lang="ja-JP" altLang="en-US"/>
          </a:p>
        </p:txBody>
      </p:sp>
    </p:spTree>
    <p:extLst>
      <p:ext uri="{BB962C8B-B14F-4D97-AF65-F5344CB8AC3E}">
        <p14:creationId xmlns:p14="http://schemas.microsoft.com/office/powerpoint/2010/main" val="529082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4311DD02-9B6C-4987-81EA-B2104B5BC4AE}" type="datetime1">
              <a:rPr lang="ja-JP" altLang="en-US" smtClean="0"/>
              <a:t>2019/7/29</a:t>
            </a:fld>
            <a:endParaRPr lang="en-US" altLang="ja-JP" dirty="0"/>
          </a:p>
        </p:txBody>
      </p:sp>
      <p:sp>
        <p:nvSpPr>
          <p:cNvPr id="3" name="フッター プレースホルダー 2"/>
          <p:cNvSpPr>
            <a:spLocks noGrp="1"/>
          </p:cNvSpPr>
          <p:nvPr>
            <p:ph type="ftr" sz="quarter" idx="11"/>
          </p:nvPr>
        </p:nvSpPr>
        <p:spPr/>
        <p:txBody>
          <a:bodyPr/>
          <a:lstStyle/>
          <a:p>
            <a:pPr>
              <a:defRPr/>
            </a:pPr>
            <a:r>
              <a:rPr lang="ja-JP" altLang="en-US" smtClean="0"/>
              <a:t>平成24年1月30日現任研修　</a:t>
            </a:r>
            <a:endParaRPr lang="ja-JP" altLang="en-US" dirty="0"/>
          </a:p>
        </p:txBody>
      </p:sp>
      <p:sp>
        <p:nvSpPr>
          <p:cNvPr id="4" name="スライド番号プレースホルダー 3"/>
          <p:cNvSpPr>
            <a:spLocks noGrp="1"/>
          </p:cNvSpPr>
          <p:nvPr>
            <p:ph type="sldNum" sz="quarter" idx="12"/>
          </p:nvPr>
        </p:nvSpPr>
        <p:spPr/>
        <p:txBody>
          <a:bodyPr/>
          <a:lstStyle/>
          <a:p>
            <a:fld id="{B4ED6902-7B99-4FB1-869D-E4083A56ED9B}" type="slidenum">
              <a:rPr kumimoji="1" lang="ja-JP" altLang="en-US" smtClean="0"/>
              <a:t>‹#›</a:t>
            </a:fld>
            <a:endParaRPr kumimoji="1" lang="ja-JP" altLang="en-US"/>
          </a:p>
        </p:txBody>
      </p:sp>
    </p:spTree>
    <p:extLst>
      <p:ext uri="{BB962C8B-B14F-4D97-AF65-F5344CB8AC3E}">
        <p14:creationId xmlns:p14="http://schemas.microsoft.com/office/powerpoint/2010/main" val="3645578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BB6DF47F-DCD8-46A5-BE23-917CFC8C1EF2}" type="datetime1">
              <a:rPr lang="ja-JP" altLang="en-US" smtClean="0"/>
              <a:t>2019/7/29</a:t>
            </a:fld>
            <a:endParaRPr lang="en-US" altLang="ja-JP" dirty="0"/>
          </a:p>
        </p:txBody>
      </p:sp>
      <p:sp>
        <p:nvSpPr>
          <p:cNvPr id="6" name="フッター プレースホルダー 5"/>
          <p:cNvSpPr>
            <a:spLocks noGrp="1"/>
          </p:cNvSpPr>
          <p:nvPr>
            <p:ph type="ftr" sz="quarter" idx="11"/>
          </p:nvPr>
        </p:nvSpPr>
        <p:spPr/>
        <p:txBody>
          <a:bodyPr/>
          <a:lstStyle/>
          <a:p>
            <a:pPr>
              <a:defRPr/>
            </a:pPr>
            <a:r>
              <a:rPr lang="ja-JP" altLang="en-US" smtClean="0"/>
              <a:t>平成24年1月30日現任研修　</a:t>
            </a:r>
            <a:endParaRPr lang="ja-JP" altLang="en-US" dirty="0"/>
          </a:p>
        </p:txBody>
      </p:sp>
      <p:sp>
        <p:nvSpPr>
          <p:cNvPr id="7" name="スライド番号プレースホルダー 6"/>
          <p:cNvSpPr>
            <a:spLocks noGrp="1"/>
          </p:cNvSpPr>
          <p:nvPr>
            <p:ph type="sldNum" sz="quarter" idx="12"/>
          </p:nvPr>
        </p:nvSpPr>
        <p:spPr/>
        <p:txBody>
          <a:bodyPr/>
          <a:lstStyle/>
          <a:p>
            <a:fld id="{B4ED6902-7B99-4FB1-869D-E4083A56ED9B}" type="slidenum">
              <a:rPr kumimoji="1" lang="ja-JP" altLang="en-US" smtClean="0"/>
              <a:t>‹#›</a:t>
            </a:fld>
            <a:endParaRPr kumimoji="1" lang="ja-JP" altLang="en-US"/>
          </a:p>
        </p:txBody>
      </p:sp>
    </p:spTree>
    <p:extLst>
      <p:ext uri="{BB962C8B-B14F-4D97-AF65-F5344CB8AC3E}">
        <p14:creationId xmlns:p14="http://schemas.microsoft.com/office/powerpoint/2010/main" val="67259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C5089A20-46FC-4918-B038-A8570D3B506D}" type="datetime1">
              <a:rPr lang="ja-JP" altLang="en-US" smtClean="0"/>
              <a:t>2019/7/29</a:t>
            </a:fld>
            <a:endParaRPr lang="en-US" altLang="ja-JP" dirty="0"/>
          </a:p>
        </p:txBody>
      </p:sp>
      <p:sp>
        <p:nvSpPr>
          <p:cNvPr id="6" name="フッター プレースホルダー 5"/>
          <p:cNvSpPr>
            <a:spLocks noGrp="1"/>
          </p:cNvSpPr>
          <p:nvPr>
            <p:ph type="ftr" sz="quarter" idx="11"/>
          </p:nvPr>
        </p:nvSpPr>
        <p:spPr/>
        <p:txBody>
          <a:bodyPr/>
          <a:lstStyle/>
          <a:p>
            <a:pPr>
              <a:defRPr/>
            </a:pPr>
            <a:r>
              <a:rPr lang="ja-JP" altLang="en-US" smtClean="0"/>
              <a:t>平成24年1月30日現任研修　</a:t>
            </a:r>
            <a:endParaRPr lang="ja-JP" altLang="en-US" dirty="0"/>
          </a:p>
        </p:txBody>
      </p:sp>
      <p:sp>
        <p:nvSpPr>
          <p:cNvPr id="7" name="スライド番号プレースホルダー 6"/>
          <p:cNvSpPr>
            <a:spLocks noGrp="1"/>
          </p:cNvSpPr>
          <p:nvPr>
            <p:ph type="sldNum" sz="quarter" idx="12"/>
          </p:nvPr>
        </p:nvSpPr>
        <p:spPr/>
        <p:txBody>
          <a:bodyPr/>
          <a:lstStyle/>
          <a:p>
            <a:fld id="{B4ED6902-7B99-4FB1-869D-E4083A56ED9B}" type="slidenum">
              <a:rPr kumimoji="1" lang="ja-JP" altLang="en-US" smtClean="0"/>
              <a:t>‹#›</a:t>
            </a:fld>
            <a:endParaRPr kumimoji="1" lang="ja-JP" altLang="en-US"/>
          </a:p>
        </p:txBody>
      </p:sp>
    </p:spTree>
    <p:extLst>
      <p:ext uri="{BB962C8B-B14F-4D97-AF65-F5344CB8AC3E}">
        <p14:creationId xmlns:p14="http://schemas.microsoft.com/office/powerpoint/2010/main" val="3646534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4445EC66-09D9-4F6F-97F8-A0F604B41220}" type="datetime1">
              <a:rPr lang="ja-JP" altLang="en-US" smtClean="0"/>
              <a:t>2019/7/29</a:t>
            </a:fld>
            <a:endParaRPr lang="en-US" altLang="ja-JP" dirty="0"/>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ja-JP" altLang="en-US" smtClean="0"/>
              <a:t>平成24年1月30日現任研修　</a:t>
            </a:r>
            <a:endParaRPr lang="ja-JP" altLang="en-US" dirty="0"/>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ED6902-7B99-4FB1-869D-E4083A56ED9B}" type="slidenum">
              <a:rPr kumimoji="1" lang="ja-JP" altLang="en-US" smtClean="0"/>
              <a:t>‹#›</a:t>
            </a:fld>
            <a:endParaRPr kumimoji="1" lang="ja-JP" altLang="en-US"/>
          </a:p>
        </p:txBody>
      </p:sp>
    </p:spTree>
    <p:extLst>
      <p:ext uri="{BB962C8B-B14F-4D97-AF65-F5344CB8AC3E}">
        <p14:creationId xmlns:p14="http://schemas.microsoft.com/office/powerpoint/2010/main" val="46408699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12.xml.rels><?xml version="1.0" encoding="UTF-8" standalone="yes"?>
<Relationships xmlns="http://schemas.openxmlformats.org/package/2006/relationships"><Relationship Id="rId8" Type="http://schemas.openxmlformats.org/officeDocument/2006/relationships/image" Target="../media/image53.gif"/><Relationship Id="rId3" Type="http://schemas.openxmlformats.org/officeDocument/2006/relationships/hyperlink" Target="https://www.weblio.jp/content/Precision+Approach+Path+Indicator" TargetMode="External"/><Relationship Id="rId7" Type="http://schemas.openxmlformats.org/officeDocument/2006/relationships/image" Target="../media/image52.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weblio.jp/content/%E7%B5%8C%E8%B7%AF" TargetMode="External"/><Relationship Id="rId11" Type="http://schemas.openxmlformats.org/officeDocument/2006/relationships/image" Target="../media/image56.gif"/><Relationship Id="rId5" Type="http://schemas.openxmlformats.org/officeDocument/2006/relationships/hyperlink" Target="https://www.weblio.jp/content/%E9%80%B2%E5%85%A5" TargetMode="External"/><Relationship Id="rId10" Type="http://schemas.openxmlformats.org/officeDocument/2006/relationships/image" Target="../media/image55.jpg"/><Relationship Id="rId4" Type="http://schemas.openxmlformats.org/officeDocument/2006/relationships/hyperlink" Target="https://www.weblio.jp/content/%E7%B2%BE%E5%AF%86" TargetMode="External"/><Relationship Id="rId9" Type="http://schemas.openxmlformats.org/officeDocument/2006/relationships/image" Target="../media/image54.png"/></Relationships>
</file>

<file path=ppt/slides/_rels/slide1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21.jpeg"/><Relationship Id="rId4" Type="http://schemas.openxmlformats.org/officeDocument/2006/relationships/image" Target="../media/image58.jpg"/></Relationships>
</file>

<file path=ppt/slides/_rels/slide14.xml.rels><?xml version="1.0" encoding="UTF-8" standalone="yes"?>
<Relationships xmlns="http://schemas.openxmlformats.org/package/2006/relationships"><Relationship Id="rId8" Type="http://schemas.openxmlformats.org/officeDocument/2006/relationships/image" Target="../media/image65.jpg"/><Relationship Id="rId13" Type="http://schemas.openxmlformats.org/officeDocument/2006/relationships/image" Target="../media/image69.jpg"/><Relationship Id="rId3" Type="http://schemas.openxmlformats.org/officeDocument/2006/relationships/image" Target="../media/image60.jpeg"/><Relationship Id="rId7" Type="http://schemas.openxmlformats.org/officeDocument/2006/relationships/image" Target="../media/image64.jpeg"/><Relationship Id="rId12" Type="http://schemas.openxmlformats.org/officeDocument/2006/relationships/image" Target="../media/image68.jpg"/><Relationship Id="rId2" Type="http://schemas.openxmlformats.org/officeDocument/2006/relationships/notesSlide" Target="../notesSlides/notesSlide14.xml"/><Relationship Id="rId16" Type="http://schemas.openxmlformats.org/officeDocument/2006/relationships/image" Target="../media/image71.jpg"/><Relationship Id="rId1" Type="http://schemas.openxmlformats.org/officeDocument/2006/relationships/slideLayout" Target="../slideLayouts/slideLayout1.xml"/><Relationship Id="rId6" Type="http://schemas.openxmlformats.org/officeDocument/2006/relationships/image" Target="../media/image63.png"/><Relationship Id="rId11" Type="http://schemas.openxmlformats.org/officeDocument/2006/relationships/image" Target="../media/image44.jpg"/><Relationship Id="rId5" Type="http://schemas.openxmlformats.org/officeDocument/2006/relationships/image" Target="../media/image62.jpeg"/><Relationship Id="rId15" Type="http://schemas.openxmlformats.org/officeDocument/2006/relationships/image" Target="../media/image70.jpe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jpeg"/><Relationship Id="rId14" Type="http://schemas.openxmlformats.org/officeDocument/2006/relationships/image" Target="../media/image33.jpeg"/></Relationships>
</file>

<file path=ppt/slides/_rels/slide15.xml.rels><?xml version="1.0" encoding="UTF-8" standalone="yes"?>
<Relationships xmlns="http://schemas.openxmlformats.org/package/2006/relationships"><Relationship Id="rId8" Type="http://schemas.openxmlformats.org/officeDocument/2006/relationships/image" Target="../media/image77.jpg"/><Relationship Id="rId3" Type="http://schemas.openxmlformats.org/officeDocument/2006/relationships/image" Target="../media/image72.jpeg"/><Relationship Id="rId7" Type="http://schemas.openxmlformats.org/officeDocument/2006/relationships/image" Target="../media/image76.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 Id="rId9" Type="http://schemas.openxmlformats.org/officeDocument/2006/relationships/image" Target="../media/image78.jpeg"/></Relationships>
</file>

<file path=ppt/slides/_rels/slide16.xml.rels><?xml version="1.0" encoding="UTF-8" standalone="yes"?>
<Relationships xmlns="http://schemas.openxmlformats.org/package/2006/relationships"><Relationship Id="rId8" Type="http://schemas.openxmlformats.org/officeDocument/2006/relationships/image" Target="../media/image84.jpg"/><Relationship Id="rId3" Type="http://schemas.openxmlformats.org/officeDocument/2006/relationships/image" Target="../media/image79.jpg"/><Relationship Id="rId7" Type="http://schemas.openxmlformats.org/officeDocument/2006/relationships/image" Target="../media/image83.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81.jpg"/><Relationship Id="rId4" Type="http://schemas.openxmlformats.org/officeDocument/2006/relationships/image" Target="../media/image80.jpg"/></Relationships>
</file>

<file path=ppt/slides/_rels/slide1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86.jpg"/></Relationships>
</file>

<file path=ppt/slides/_rels/slide18.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88.jp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gif"/><Relationship Id="rId12"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jpeg"/><Relationship Id="rId7" Type="http://schemas.openxmlformats.org/officeDocument/2006/relationships/image" Target="../media/image34.jpg"/><Relationship Id="rId12" Type="http://schemas.openxmlformats.org/officeDocument/2006/relationships/image" Target="../media/image39.png"/><Relationship Id="rId2" Type="http://schemas.openxmlformats.org/officeDocument/2006/relationships/notesSlide" Target="../notesSlides/notesSlide8.xml"/><Relationship Id="rId16"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jpeg"/><Relationship Id="rId15" Type="http://schemas.openxmlformats.org/officeDocument/2006/relationships/image" Target="../media/image42.pn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4.jpg"/><Relationship Id="rId7" Type="http://schemas.openxmlformats.org/officeDocument/2006/relationships/image" Target="../media/image48.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a:xfrm>
            <a:off x="-23138" y="-53180"/>
            <a:ext cx="4159333" cy="838200"/>
          </a:xfrm>
        </p:spPr>
        <p:txBody>
          <a:bodyPr/>
          <a:lstStyle/>
          <a:p>
            <a:pPr eaLnBrk="1" hangingPunct="1"/>
            <a:r>
              <a:rPr lang="ja-JP" altLang="en-US" sz="3600" b="1" dirty="0" smtClean="0">
                <a:ea typeface="ＭＳ Ｐゴシック" panose="020B0600070205080204" pitchFamily="50" charset="-128"/>
              </a:rPr>
              <a:t>グライダーを飛ばす　　　</a:t>
            </a:r>
          </a:p>
        </p:txBody>
      </p:sp>
      <p:sp>
        <p:nvSpPr>
          <p:cNvPr id="5" name="スライド番号プレースホルダー 4"/>
          <p:cNvSpPr>
            <a:spLocks noGrp="1"/>
          </p:cNvSpPr>
          <p:nvPr>
            <p:ph type="sldNum" sz="quarter" idx="12"/>
          </p:nvPr>
        </p:nvSpPr>
        <p:spPr/>
        <p:txBody>
          <a:bodyPr/>
          <a:lstStyle/>
          <a:p>
            <a:fld id="{B4ED6902-7B99-4FB1-869D-E4083A56ED9B}" type="slidenum">
              <a:rPr kumimoji="1" lang="ja-JP" altLang="en-US" smtClean="0"/>
              <a:t>0</a:t>
            </a:fld>
            <a:endParaRPr kumimoji="1" lang="ja-JP" altLang="en-US"/>
          </a:p>
        </p:txBody>
      </p:sp>
      <p:sp>
        <p:nvSpPr>
          <p:cNvPr id="5123" name="WordArt 7"/>
          <p:cNvSpPr>
            <a:spLocks noChangeArrowheads="1" noChangeShapeType="1" noTextEdit="1"/>
          </p:cNvSpPr>
          <p:nvPr/>
        </p:nvSpPr>
        <p:spPr bwMode="auto">
          <a:xfrm>
            <a:off x="3024247" y="6415096"/>
            <a:ext cx="1981200" cy="322939"/>
          </a:xfrm>
          <a:prstGeom prst="rect">
            <a:avLst/>
          </a:prstGeom>
        </p:spPr>
        <p:txBody>
          <a:bodyPr wrap="none" fromWordArt="1">
            <a:prstTxWarp prst="textPlain">
              <a:avLst>
                <a:gd name="adj" fmla="val 50000"/>
              </a:avLst>
            </a:prstTxWarp>
          </a:bodyPr>
          <a:lstStyle/>
          <a:p>
            <a:pPr algn="ctr"/>
            <a:r>
              <a:rPr lang="ja-JP" altLang="en-US" sz="2000" kern="10" dirty="0">
                <a:ln w="25400">
                  <a:solidFill>
                    <a:srgbClr val="3366FF"/>
                  </a:solidFill>
                  <a:round/>
                  <a:headEnd/>
                  <a:tailEnd/>
                </a:ln>
                <a:solidFill>
                  <a:srgbClr val="0066CC"/>
                </a:solidFill>
                <a:effectLst>
                  <a:outerShdw dist="35921" dir="2700000" algn="ctr" rotWithShape="0">
                    <a:srgbClr val="990000"/>
                  </a:outerShdw>
                </a:effectLst>
                <a:latin typeface="ＭＳ Ｐゴシック" panose="020B0600070205080204" pitchFamily="50" charset="-128"/>
              </a:rPr>
              <a:t>ミスティー</a:t>
            </a:r>
          </a:p>
        </p:txBody>
      </p:sp>
      <p:sp>
        <p:nvSpPr>
          <p:cNvPr id="5126" name="Text Box 5"/>
          <p:cNvSpPr txBox="1">
            <a:spLocks noChangeArrowheads="1"/>
          </p:cNvSpPr>
          <p:nvPr/>
        </p:nvSpPr>
        <p:spPr bwMode="auto">
          <a:xfrm>
            <a:off x="-23138" y="5809912"/>
            <a:ext cx="4876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dirty="0"/>
              <a:t>NPO</a:t>
            </a:r>
            <a:r>
              <a:rPr lang="ja-JP" altLang="en-US" dirty="0"/>
              <a:t>法人　三次科学技術教育協会　</a:t>
            </a:r>
          </a:p>
          <a:p>
            <a:pPr eaLnBrk="1" hangingPunct="1">
              <a:spcBef>
                <a:spcPct val="50000"/>
              </a:spcBef>
            </a:pPr>
            <a:r>
              <a:rPr lang="ja-JP" altLang="en-US" dirty="0"/>
              <a:t>理事　 　　武村　精一</a:t>
            </a:r>
          </a:p>
        </p:txBody>
      </p:sp>
      <p:pic>
        <p:nvPicPr>
          <p:cNvPr id="5127" name="Picture 11" descr="C:\Users\stakemura\Desktop\MISTEEyokomakunno1kujirano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17" y="4770427"/>
            <a:ext cx="44958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6233960" y="-30728"/>
            <a:ext cx="21464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400" b="1" dirty="0" smtClean="0"/>
              <a:t>MISTEE</a:t>
            </a:r>
            <a:r>
              <a:rPr lang="ja-JP" altLang="en-US" sz="1400" b="1" dirty="0" smtClean="0"/>
              <a:t>のホームページ</a:t>
            </a:r>
            <a:endParaRPr lang="ja-JP" altLang="en-US" sz="1400" b="1" dirty="0"/>
          </a:p>
        </p:txBody>
      </p:sp>
      <p:sp>
        <p:nvSpPr>
          <p:cNvPr id="9" name="Rectangle 2"/>
          <p:cNvSpPr>
            <a:spLocks noChangeArrowheads="1"/>
          </p:cNvSpPr>
          <p:nvPr/>
        </p:nvSpPr>
        <p:spPr bwMode="gray">
          <a:xfrm>
            <a:off x="2552019" y="-57020"/>
            <a:ext cx="1584176"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smtClean="0"/>
              <a:t>と</a:t>
            </a:r>
            <a:r>
              <a:rPr lang="ja-JP" altLang="en-US" sz="1400" b="1" dirty="0"/>
              <a:t>　</a:t>
            </a:r>
          </a:p>
        </p:txBody>
      </p:sp>
      <p:sp>
        <p:nvSpPr>
          <p:cNvPr id="10" name="Rectangle 2"/>
          <p:cNvSpPr>
            <a:spLocks noChangeArrowheads="1"/>
          </p:cNvSpPr>
          <p:nvPr/>
        </p:nvSpPr>
        <p:spPr bwMode="gray">
          <a:xfrm>
            <a:off x="17228" y="6209285"/>
            <a:ext cx="3168352"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smtClean="0"/>
              <a:t>り　じ　　　　　　　　　　たけ　むら　　せい　いち</a:t>
            </a:r>
            <a:r>
              <a:rPr lang="ja-JP" altLang="en-US" sz="1400" b="1" dirty="0"/>
              <a:t>　</a:t>
            </a:r>
          </a:p>
        </p:txBody>
      </p:sp>
      <p:sp>
        <p:nvSpPr>
          <p:cNvPr id="11" name="Rectangle 2"/>
          <p:cNvSpPr>
            <a:spLocks noChangeArrowheads="1"/>
          </p:cNvSpPr>
          <p:nvPr/>
        </p:nvSpPr>
        <p:spPr bwMode="gray">
          <a:xfrm>
            <a:off x="85081" y="5699096"/>
            <a:ext cx="5107536" cy="202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smtClean="0"/>
              <a:t>　えぬ　ぴー　おー　ほうじん　みよし　かがく　ぎじゅつ　きょういく　きょうかい</a:t>
            </a:r>
            <a:endParaRPr lang="ja-JP" altLang="en-US" sz="1050" b="1" dirty="0"/>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81" y="1204179"/>
            <a:ext cx="4761752" cy="3571315"/>
          </a:xfrm>
          <a:prstGeom prst="rect">
            <a:avLst/>
          </a:prstGeom>
        </p:spPr>
      </p:pic>
      <p:pic>
        <p:nvPicPr>
          <p:cNvPr id="3" name="図 2"/>
          <p:cNvPicPr>
            <a:picLocks noChangeAspect="1"/>
          </p:cNvPicPr>
          <p:nvPr/>
        </p:nvPicPr>
        <p:blipFill rotWithShape="1">
          <a:blip r:embed="rId5">
            <a:extLst>
              <a:ext uri="{28A0092B-C50C-407E-A947-70E740481C1C}">
                <a14:useLocalDpi xmlns:a14="http://schemas.microsoft.com/office/drawing/2010/main" val="0"/>
              </a:ext>
            </a:extLst>
          </a:blip>
          <a:srcRect t="817" b="3634"/>
          <a:stretch/>
        </p:blipFill>
        <p:spPr>
          <a:xfrm>
            <a:off x="5470389" y="243636"/>
            <a:ext cx="3673611" cy="6552729"/>
          </a:xfrm>
          <a:prstGeom prst="rect">
            <a:avLst/>
          </a:prstGeom>
        </p:spPr>
      </p:pic>
      <p:sp>
        <p:nvSpPr>
          <p:cNvPr id="12" name="Text Box 5"/>
          <p:cNvSpPr txBox="1">
            <a:spLocks noChangeArrowheads="1"/>
          </p:cNvSpPr>
          <p:nvPr/>
        </p:nvSpPr>
        <p:spPr bwMode="auto">
          <a:xfrm>
            <a:off x="539295" y="690911"/>
            <a:ext cx="46193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smtClean="0">
                <a:solidFill>
                  <a:srgbClr val="CC9900"/>
                </a:solidFill>
              </a:rPr>
              <a:t>飛び方と操縦の歴史について学ぶ</a:t>
            </a:r>
            <a:endParaRPr lang="ja-JP" altLang="en-US" b="1" dirty="0">
              <a:solidFill>
                <a:srgbClr val="CC9900"/>
              </a:solidFill>
            </a:endParaRPr>
          </a:p>
        </p:txBody>
      </p:sp>
      <p:sp>
        <p:nvSpPr>
          <p:cNvPr id="4" name="曲折矢印 3"/>
          <p:cNvSpPr/>
          <p:nvPr/>
        </p:nvSpPr>
        <p:spPr>
          <a:xfrm rot="10800000" flipH="1">
            <a:off x="85081" y="625833"/>
            <a:ext cx="468759" cy="461665"/>
          </a:xfrm>
          <a:prstGeom prst="ben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l="5740" t="9100" r="2124" b="1077"/>
          <a:stretch/>
        </p:blipFill>
        <p:spPr>
          <a:xfrm>
            <a:off x="118838" y="872700"/>
            <a:ext cx="8424936" cy="5686156"/>
          </a:xfrm>
          <a:prstGeom prst="rect">
            <a:avLst/>
          </a:prstGeom>
        </p:spPr>
      </p:pic>
      <p:sp>
        <p:nvSpPr>
          <p:cNvPr id="4" name="Rectangle 2"/>
          <p:cNvSpPr>
            <a:spLocks noGrp="1" noChangeArrowheads="1"/>
          </p:cNvSpPr>
          <p:nvPr>
            <p:ph type="ctrTitle"/>
          </p:nvPr>
        </p:nvSpPr>
        <p:spPr>
          <a:xfrm>
            <a:off x="0" y="94453"/>
            <a:ext cx="5760640" cy="720725"/>
          </a:xfrm>
        </p:spPr>
        <p:txBody>
          <a:bodyPr/>
          <a:lstStyle/>
          <a:p>
            <a:pPr eaLnBrk="1" hangingPunct="1"/>
            <a:r>
              <a:rPr lang="ja-JP" altLang="en-US" sz="3200" dirty="0" smtClean="0">
                <a:ea typeface="ＭＳ Ｐゴシック" panose="020B0600070205080204" pitchFamily="50" charset="-128"/>
              </a:rPr>
              <a:t>着陸方法は電波誘導などがある</a:t>
            </a:r>
          </a:p>
        </p:txBody>
      </p:sp>
      <p:sp>
        <p:nvSpPr>
          <p:cNvPr id="3" name="スライド番号プレースホルダー 2"/>
          <p:cNvSpPr>
            <a:spLocks noGrp="1"/>
          </p:cNvSpPr>
          <p:nvPr>
            <p:ph type="sldNum" sz="quarter" idx="12"/>
          </p:nvPr>
        </p:nvSpPr>
        <p:spPr/>
        <p:txBody>
          <a:bodyPr/>
          <a:lstStyle/>
          <a:p>
            <a:fld id="{B4ED6902-7B99-4FB1-869D-E4083A56ED9B}" type="slidenum">
              <a:rPr kumimoji="1" lang="ja-JP" altLang="en-US" smtClean="0"/>
              <a:t>9</a:t>
            </a:fld>
            <a:endParaRPr kumimoji="1" lang="ja-JP" altLang="en-US"/>
          </a:p>
        </p:txBody>
      </p:sp>
      <p:sp>
        <p:nvSpPr>
          <p:cNvPr id="5" name="Rectangle 2"/>
          <p:cNvSpPr>
            <a:spLocks noChangeArrowheads="1"/>
          </p:cNvSpPr>
          <p:nvPr/>
        </p:nvSpPr>
        <p:spPr bwMode="gray">
          <a:xfrm>
            <a:off x="22304" y="9266"/>
            <a:ext cx="391481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smtClean="0"/>
              <a:t>　ちゃく　りく　ほう　ほう　　　でんぱ　　　ゆうどう</a:t>
            </a:r>
            <a:r>
              <a:rPr lang="ja-JP" altLang="en-US" sz="1400" b="1" dirty="0"/>
              <a:t>　</a:t>
            </a:r>
          </a:p>
        </p:txBody>
      </p:sp>
      <p:sp>
        <p:nvSpPr>
          <p:cNvPr id="6" name="角丸四角形吹き出し 5"/>
          <p:cNvSpPr/>
          <p:nvPr/>
        </p:nvSpPr>
        <p:spPr>
          <a:xfrm flipH="1">
            <a:off x="75056" y="1651015"/>
            <a:ext cx="1979712" cy="485383"/>
          </a:xfrm>
          <a:prstGeom prst="wedgeRoundRectCallout">
            <a:avLst>
              <a:gd name="adj1" fmla="val 32259"/>
              <a:gd name="adj2" fmla="val 168612"/>
              <a:gd name="adj3" fmla="val 16667"/>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AR丸ゴシック体M" panose="020F0609000000000000" pitchFamily="49" charset="-128"/>
                <a:ea typeface="AR丸ゴシック体M" panose="020F0609000000000000" pitchFamily="49" charset="-128"/>
              </a:rPr>
              <a:t>２．ローカーライザー　</a:t>
            </a:r>
            <a:r>
              <a:rPr lang="ja-JP" altLang="en-US" sz="1400" dirty="0" smtClean="0">
                <a:solidFill>
                  <a:schemeClr val="tx1"/>
                </a:solidFill>
                <a:latin typeface="AR丸ゴシック体M" panose="020F0609000000000000" pitchFamily="49" charset="-128"/>
                <a:ea typeface="AR丸ゴシック体M" panose="020F0609000000000000" pitchFamily="49" charset="-128"/>
              </a:rPr>
              <a:t>進入方向</a:t>
            </a:r>
            <a:endParaRPr kumimoji="1" lang="ja-JP" altLang="en-US" sz="1400" dirty="0">
              <a:solidFill>
                <a:schemeClr val="tx1"/>
              </a:solidFill>
              <a:latin typeface="AR丸ゴシック体M" panose="020F0609000000000000" pitchFamily="49" charset="-128"/>
              <a:ea typeface="AR丸ゴシック体M" panose="020F0609000000000000" pitchFamily="49" charset="-128"/>
            </a:endParaRPr>
          </a:p>
        </p:txBody>
      </p:sp>
      <p:sp>
        <p:nvSpPr>
          <p:cNvPr id="7" name="角丸四角形吹き出し 6"/>
          <p:cNvSpPr/>
          <p:nvPr/>
        </p:nvSpPr>
        <p:spPr>
          <a:xfrm flipH="1">
            <a:off x="2843808" y="5866587"/>
            <a:ext cx="2088232" cy="890190"/>
          </a:xfrm>
          <a:prstGeom prst="wedgeRoundRectCallout">
            <a:avLst>
              <a:gd name="adj1" fmla="val -32307"/>
              <a:gd name="adj2" fmla="val -72783"/>
              <a:gd name="adj3" fmla="val 16667"/>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smtClean="0">
                <a:solidFill>
                  <a:schemeClr val="tx1"/>
                </a:solidFill>
                <a:latin typeface="AR丸ゴシック体M" panose="020F0609000000000000" pitchFamily="49" charset="-128"/>
                <a:ea typeface="AR丸ゴシック体M" panose="020F0609000000000000" pitchFamily="49" charset="-128"/>
              </a:rPr>
              <a:t>1</a:t>
            </a:r>
            <a:r>
              <a:rPr lang="en-US" altLang="ja-JP" sz="1600" dirty="0">
                <a:solidFill>
                  <a:schemeClr val="tx1"/>
                </a:solidFill>
                <a:latin typeface="AR丸ゴシック体M" panose="020F0609000000000000" pitchFamily="49" charset="-128"/>
                <a:ea typeface="AR丸ゴシック体M" panose="020F0609000000000000" pitchFamily="49" charset="-128"/>
              </a:rPr>
              <a:t>.</a:t>
            </a:r>
            <a:r>
              <a:rPr lang="ja-JP" altLang="en-US" sz="1600" dirty="0" smtClean="0">
                <a:solidFill>
                  <a:schemeClr val="tx1"/>
                </a:solidFill>
                <a:latin typeface="AR丸ゴシック体M" panose="020F0609000000000000" pitchFamily="49" charset="-128"/>
                <a:ea typeface="AR丸ゴシック体M" panose="020F0609000000000000" pitchFamily="49" charset="-128"/>
              </a:rPr>
              <a:t>マーカー</a:t>
            </a:r>
            <a:r>
              <a:rPr lang="en-US" altLang="ja-JP" sz="1600" dirty="0" smtClean="0">
                <a:solidFill>
                  <a:schemeClr val="tx1"/>
                </a:solidFill>
                <a:latin typeface="AR丸ゴシック体M" panose="020F0609000000000000" pitchFamily="49" charset="-128"/>
                <a:ea typeface="AR丸ゴシック体M" panose="020F0609000000000000" pitchFamily="49" charset="-128"/>
              </a:rPr>
              <a:t>(</a:t>
            </a:r>
            <a:r>
              <a:rPr lang="ja-JP" altLang="en-US" sz="1600" dirty="0" smtClean="0">
                <a:solidFill>
                  <a:schemeClr val="tx1"/>
                </a:solidFill>
                <a:latin typeface="AR丸ゴシック体M" panose="020F0609000000000000" pitchFamily="49" charset="-128"/>
                <a:ea typeface="AR丸ゴシック体M" panose="020F0609000000000000" pitchFamily="49" charset="-128"/>
              </a:rPr>
              <a:t>３かしょ）　</a:t>
            </a:r>
            <a:r>
              <a:rPr lang="ja-JP" altLang="en-US" sz="1400" dirty="0" smtClean="0">
                <a:solidFill>
                  <a:schemeClr val="tx1"/>
                </a:solidFill>
                <a:latin typeface="AR丸ゴシック体M" panose="020F0609000000000000" pitchFamily="49" charset="-128"/>
                <a:ea typeface="AR丸ゴシック体M" panose="020F0609000000000000" pitchFamily="49" charset="-128"/>
              </a:rPr>
              <a:t>滑走路まで距離を示す電波をだす　</a:t>
            </a:r>
            <a:endParaRPr kumimoji="1" lang="ja-JP" altLang="en-US" sz="1400" dirty="0">
              <a:solidFill>
                <a:schemeClr val="tx1"/>
              </a:solidFill>
              <a:latin typeface="AR丸ゴシック体M" panose="020F0609000000000000" pitchFamily="49" charset="-128"/>
              <a:ea typeface="AR丸ゴシック体M" panose="020F0609000000000000" pitchFamily="49" charset="-128"/>
            </a:endParaRPr>
          </a:p>
        </p:txBody>
      </p:sp>
      <p:sp>
        <p:nvSpPr>
          <p:cNvPr id="9" name="角丸四角形吹き出し 8"/>
          <p:cNvSpPr/>
          <p:nvPr/>
        </p:nvSpPr>
        <p:spPr>
          <a:xfrm flipH="1">
            <a:off x="839862" y="2281861"/>
            <a:ext cx="1728192" cy="468524"/>
          </a:xfrm>
          <a:prstGeom prst="wedgeRoundRectCallout">
            <a:avLst>
              <a:gd name="adj1" fmla="val 24525"/>
              <a:gd name="adj2" fmla="val 71678"/>
              <a:gd name="adj3" fmla="val 16667"/>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smtClean="0">
                <a:solidFill>
                  <a:schemeClr val="tx1"/>
                </a:solidFill>
                <a:latin typeface="AR丸ゴシック体M" panose="020F0609000000000000" pitchFamily="49" charset="-128"/>
                <a:ea typeface="AR丸ゴシック体M" panose="020F0609000000000000" pitchFamily="49" charset="-128"/>
              </a:rPr>
              <a:t>3</a:t>
            </a:r>
            <a:r>
              <a:rPr lang="en-US" altLang="ja-JP" sz="1600" dirty="0">
                <a:solidFill>
                  <a:schemeClr val="tx1"/>
                </a:solidFill>
                <a:latin typeface="AR丸ゴシック体M" panose="020F0609000000000000" pitchFamily="49" charset="-128"/>
                <a:ea typeface="AR丸ゴシック体M" panose="020F0609000000000000" pitchFamily="49" charset="-128"/>
              </a:rPr>
              <a:t>.</a:t>
            </a:r>
            <a:r>
              <a:rPr lang="ja-JP" altLang="en-US" sz="1600" dirty="0" smtClean="0">
                <a:solidFill>
                  <a:schemeClr val="tx1"/>
                </a:solidFill>
                <a:latin typeface="AR丸ゴシック体M" panose="020F0609000000000000" pitchFamily="49" charset="-128"/>
                <a:ea typeface="AR丸ゴシック体M" panose="020F0609000000000000" pitchFamily="49" charset="-128"/>
              </a:rPr>
              <a:t>ターミナル</a:t>
            </a:r>
            <a:r>
              <a:rPr lang="en-US" altLang="ja-JP" sz="1600" dirty="0" smtClean="0">
                <a:solidFill>
                  <a:schemeClr val="tx1"/>
                </a:solidFill>
                <a:latin typeface="AR丸ゴシック体M" panose="020F0609000000000000" pitchFamily="49" charset="-128"/>
                <a:ea typeface="AR丸ゴシック体M" panose="020F0609000000000000" pitchFamily="49" charset="-128"/>
              </a:rPr>
              <a:t>DME</a:t>
            </a:r>
            <a:r>
              <a:rPr lang="ja-JP" altLang="en-US" sz="1600" dirty="0" smtClean="0">
                <a:solidFill>
                  <a:schemeClr val="tx1"/>
                </a:solidFill>
                <a:latin typeface="AR丸ゴシック体M" panose="020F0609000000000000" pitchFamily="49" charset="-128"/>
                <a:ea typeface="AR丸ゴシック体M" panose="020F0609000000000000" pitchFamily="49" charset="-128"/>
              </a:rPr>
              <a:t>　</a:t>
            </a:r>
            <a:r>
              <a:rPr lang="ja-JP" altLang="en-US" sz="1400" dirty="0" smtClean="0">
                <a:solidFill>
                  <a:schemeClr val="tx1"/>
                </a:solidFill>
                <a:latin typeface="AR丸ゴシック体M" panose="020F0609000000000000" pitchFamily="49" charset="-128"/>
                <a:ea typeface="AR丸ゴシック体M" panose="020F0609000000000000" pitchFamily="49" charset="-128"/>
              </a:rPr>
              <a:t>距離　</a:t>
            </a:r>
            <a:endParaRPr kumimoji="1" lang="ja-JP" altLang="en-US" sz="1400" dirty="0">
              <a:solidFill>
                <a:schemeClr val="tx1"/>
              </a:solidFill>
              <a:latin typeface="AR丸ゴシック体M" panose="020F0609000000000000" pitchFamily="49" charset="-128"/>
              <a:ea typeface="AR丸ゴシック体M" panose="020F0609000000000000" pitchFamily="49" charset="-128"/>
            </a:endParaRPr>
          </a:p>
        </p:txBody>
      </p:sp>
      <p:sp>
        <p:nvSpPr>
          <p:cNvPr id="10" name="角丸四角形吹き出し 9"/>
          <p:cNvSpPr/>
          <p:nvPr/>
        </p:nvSpPr>
        <p:spPr>
          <a:xfrm flipH="1">
            <a:off x="118837" y="4206124"/>
            <a:ext cx="1442051" cy="747836"/>
          </a:xfrm>
          <a:prstGeom prst="wedgeRoundRectCallout">
            <a:avLst>
              <a:gd name="adj1" fmla="val -13493"/>
              <a:gd name="adj2" fmla="val -110490"/>
              <a:gd name="adj3" fmla="val 16667"/>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smtClean="0">
                <a:solidFill>
                  <a:schemeClr val="tx1"/>
                </a:solidFill>
                <a:latin typeface="AR丸ゴシック体M" panose="020F0609000000000000" pitchFamily="49" charset="-128"/>
                <a:ea typeface="AR丸ゴシック体M" panose="020F0609000000000000" pitchFamily="49" charset="-128"/>
              </a:rPr>
              <a:t>4</a:t>
            </a:r>
            <a:r>
              <a:rPr lang="ja-JP" altLang="en-US" sz="1600" dirty="0" err="1" smtClean="0">
                <a:solidFill>
                  <a:schemeClr val="tx1"/>
                </a:solidFill>
                <a:latin typeface="AR丸ゴシック体M" panose="020F0609000000000000" pitchFamily="49" charset="-128"/>
                <a:ea typeface="AR丸ゴシック体M" panose="020F0609000000000000" pitchFamily="49" charset="-128"/>
              </a:rPr>
              <a:t>．</a:t>
            </a:r>
            <a:r>
              <a:rPr lang="ja-JP" altLang="en-US" sz="1600" dirty="0" smtClean="0">
                <a:solidFill>
                  <a:schemeClr val="tx1"/>
                </a:solidFill>
                <a:latin typeface="AR丸ゴシック体M" panose="020F0609000000000000" pitchFamily="49" charset="-128"/>
                <a:ea typeface="AR丸ゴシック体M" panose="020F0609000000000000" pitchFamily="49" charset="-128"/>
              </a:rPr>
              <a:t>グライドスロープ</a:t>
            </a:r>
            <a:r>
              <a:rPr lang="ja-JP" altLang="en-US" sz="1600" dirty="0">
                <a:solidFill>
                  <a:schemeClr val="tx1"/>
                </a:solidFill>
                <a:latin typeface="AR丸ゴシック体M" panose="020F0609000000000000" pitchFamily="49" charset="-128"/>
                <a:ea typeface="AR丸ゴシック体M" panose="020F0609000000000000" pitchFamily="49" charset="-128"/>
              </a:rPr>
              <a:t>　</a:t>
            </a:r>
            <a:r>
              <a:rPr lang="ja-JP" altLang="en-US" sz="1400" dirty="0" smtClean="0">
                <a:solidFill>
                  <a:schemeClr val="tx1"/>
                </a:solidFill>
                <a:latin typeface="AR丸ゴシック体M" panose="020F0609000000000000" pitchFamily="49" charset="-128"/>
                <a:ea typeface="AR丸ゴシック体M" panose="020F0609000000000000" pitchFamily="49" charset="-128"/>
              </a:rPr>
              <a:t>角度　</a:t>
            </a:r>
            <a:endParaRPr kumimoji="1" lang="ja-JP" altLang="en-US" sz="1400" dirty="0">
              <a:solidFill>
                <a:schemeClr val="tx1"/>
              </a:solidFill>
              <a:latin typeface="AR丸ゴシック体M" panose="020F0609000000000000" pitchFamily="49" charset="-128"/>
              <a:ea typeface="AR丸ゴシック体M" panose="020F0609000000000000" pitchFamily="49" charset="-128"/>
            </a:endParaRPr>
          </a:p>
        </p:txBody>
      </p:sp>
      <p:sp>
        <p:nvSpPr>
          <p:cNvPr id="11" name="角丸四角形吹き出し 10"/>
          <p:cNvSpPr/>
          <p:nvPr/>
        </p:nvSpPr>
        <p:spPr>
          <a:xfrm>
            <a:off x="6012160" y="9858"/>
            <a:ext cx="3131840" cy="701010"/>
          </a:xfrm>
          <a:prstGeom prst="wedgeRoundRectCallout">
            <a:avLst>
              <a:gd name="adj1" fmla="val -24067"/>
              <a:gd name="adj2" fmla="val 82516"/>
              <a:gd name="adj3" fmla="val 16667"/>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800" dirty="0" smtClean="0">
                <a:solidFill>
                  <a:srgbClr val="6666FF"/>
                </a:solidFill>
                <a:latin typeface="AR丸ゴシック体M" panose="020F0609000000000000" pitchFamily="49" charset="-128"/>
                <a:ea typeface="AR丸ゴシック体M" panose="020F0609000000000000" pitchFamily="49" charset="-128"/>
              </a:rPr>
              <a:t>滑走路から電波をうけ、姿勢支持計に表示される</a:t>
            </a:r>
            <a:endParaRPr kumimoji="1" lang="ja-JP" altLang="en-US" sz="1800" dirty="0">
              <a:solidFill>
                <a:srgbClr val="6666FF"/>
              </a:solidFill>
              <a:latin typeface="AR丸ゴシック体M" panose="020F0609000000000000" pitchFamily="49" charset="-128"/>
              <a:ea typeface="AR丸ゴシック体M" panose="020F0609000000000000" pitchFamily="49" charset="-128"/>
            </a:endParaRPr>
          </a:p>
        </p:txBody>
      </p:sp>
      <p:sp>
        <p:nvSpPr>
          <p:cNvPr id="12" name="円/楕円 11"/>
          <p:cNvSpPr/>
          <p:nvPr/>
        </p:nvSpPr>
        <p:spPr>
          <a:xfrm>
            <a:off x="5436096" y="3635038"/>
            <a:ext cx="1440160" cy="68454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rot="19968708">
            <a:off x="430065" y="4449911"/>
            <a:ext cx="3457348" cy="1008652"/>
          </a:xfrm>
          <a:prstGeom prst="ellipse">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rot="19968708" flipH="1">
            <a:off x="2167966" y="1822057"/>
            <a:ext cx="2029285" cy="1177846"/>
          </a:xfrm>
          <a:prstGeom prst="ellipse">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1179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4" grpId="0" animBg="1"/>
      <p:bldP spid="16" grpId="0" animBg="1"/>
      <p:bldP spid="1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309" y="559116"/>
            <a:ext cx="7854858" cy="6462857"/>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402" y="4952537"/>
            <a:ext cx="1893208" cy="958400"/>
          </a:xfrm>
          <a:prstGeom prst="rect">
            <a:avLst/>
          </a:prstGeom>
        </p:spPr>
      </p:pic>
      <p:sp>
        <p:nvSpPr>
          <p:cNvPr id="7169" name="Rectangle 2"/>
          <p:cNvSpPr>
            <a:spLocks noGrp="1" noChangeArrowheads="1"/>
          </p:cNvSpPr>
          <p:nvPr>
            <p:ph type="ctrTitle"/>
          </p:nvPr>
        </p:nvSpPr>
        <p:spPr>
          <a:xfrm>
            <a:off x="40175" y="107409"/>
            <a:ext cx="4309881" cy="720725"/>
          </a:xfrm>
        </p:spPr>
        <p:txBody>
          <a:bodyPr/>
          <a:lstStyle/>
          <a:p>
            <a:pPr eaLnBrk="1" hangingPunct="1"/>
            <a:r>
              <a:rPr lang="ja-JP" altLang="en-US" sz="3200" dirty="0" smtClean="0">
                <a:ea typeface="ＭＳ Ｐゴシック" panose="020B0600070205080204" pitchFamily="50" charset="-128"/>
              </a:rPr>
              <a:t>滑走路には何がある？　</a:t>
            </a:r>
            <a:endParaRPr lang="ja-JP" altLang="en-US" dirty="0" smtClean="0">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B4ED6902-7B99-4FB1-869D-E4083A56ED9B}" type="slidenum">
              <a:rPr kumimoji="1" lang="ja-JP" altLang="en-US" smtClean="0"/>
              <a:t>10</a:t>
            </a:fld>
            <a:endParaRPr kumimoji="1" lang="ja-JP" altLang="en-US"/>
          </a:p>
        </p:txBody>
      </p:sp>
      <p:grpSp>
        <p:nvGrpSpPr>
          <p:cNvPr id="7181" name="グループ化 7180"/>
          <p:cNvGrpSpPr/>
          <p:nvPr/>
        </p:nvGrpSpPr>
        <p:grpSpPr>
          <a:xfrm>
            <a:off x="108979" y="3948751"/>
            <a:ext cx="4241077" cy="879953"/>
            <a:chOff x="108979" y="3948751"/>
            <a:chExt cx="4241077" cy="879953"/>
          </a:xfrm>
        </p:grpSpPr>
        <p:sp>
          <p:nvSpPr>
            <p:cNvPr id="19" name="テキスト ボックス 18"/>
            <p:cNvSpPr txBox="1"/>
            <p:nvPr/>
          </p:nvSpPr>
          <p:spPr>
            <a:xfrm>
              <a:off x="108979" y="4367039"/>
              <a:ext cx="2808214" cy="461665"/>
            </a:xfrm>
            <a:prstGeom prst="rect">
              <a:avLst/>
            </a:prstGeom>
            <a:noFill/>
            <a:ln>
              <a:solidFill>
                <a:schemeClr val="accent1">
                  <a:lumMod val="90000"/>
                </a:schemeClr>
              </a:solidFill>
            </a:ln>
          </p:spPr>
          <p:txBody>
            <a:bodyPr wrap="square" rtlCol="0">
              <a:spAutoFit/>
            </a:bodyPr>
            <a:lstStyle/>
            <a:p>
              <a:r>
                <a:rPr lang="en-US" altLang="ja-JP" sz="1400" dirty="0" smtClean="0"/>
                <a:t>15</a:t>
              </a:r>
              <a:r>
                <a:rPr lang="ja-JP" altLang="en-US" dirty="0" smtClean="0"/>
                <a:t>進入角度指示灯</a:t>
              </a:r>
              <a:endParaRPr kumimoji="1" lang="ja-JP" altLang="en-US" dirty="0"/>
            </a:p>
          </p:txBody>
        </p:sp>
        <p:sp>
          <p:nvSpPr>
            <p:cNvPr id="5" name="円/楕円 4"/>
            <p:cNvSpPr/>
            <p:nvPr/>
          </p:nvSpPr>
          <p:spPr>
            <a:xfrm>
              <a:off x="3374459" y="3948751"/>
              <a:ext cx="975597" cy="341056"/>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p:cNvCxnSpPr/>
            <p:nvPr/>
          </p:nvCxnSpPr>
          <p:spPr>
            <a:xfrm flipV="1">
              <a:off x="2960734" y="4215106"/>
              <a:ext cx="402263" cy="29502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7179" name="グループ化 7178"/>
          <p:cNvGrpSpPr/>
          <p:nvPr/>
        </p:nvGrpSpPr>
        <p:grpSpPr>
          <a:xfrm>
            <a:off x="78242" y="3365584"/>
            <a:ext cx="3414832" cy="920636"/>
            <a:chOff x="78242" y="3365584"/>
            <a:chExt cx="3414832" cy="920636"/>
          </a:xfrm>
        </p:grpSpPr>
        <p:sp>
          <p:nvSpPr>
            <p:cNvPr id="2" name="テキスト ボックス 1"/>
            <p:cNvSpPr txBox="1"/>
            <p:nvPr/>
          </p:nvSpPr>
          <p:spPr>
            <a:xfrm>
              <a:off x="78242" y="3824555"/>
              <a:ext cx="2088232" cy="461665"/>
            </a:xfrm>
            <a:prstGeom prst="rect">
              <a:avLst/>
            </a:prstGeom>
            <a:noFill/>
            <a:ln>
              <a:solidFill>
                <a:schemeClr val="accent1">
                  <a:lumMod val="90000"/>
                </a:schemeClr>
              </a:solidFill>
            </a:ln>
          </p:spPr>
          <p:txBody>
            <a:bodyPr wrap="square" rtlCol="0">
              <a:spAutoFit/>
            </a:bodyPr>
            <a:lstStyle/>
            <a:p>
              <a:r>
                <a:rPr kumimoji="1" lang="en-US" altLang="ja-JP" sz="1400" dirty="0" smtClean="0"/>
                <a:t>16</a:t>
              </a:r>
              <a:r>
                <a:rPr kumimoji="1" lang="ja-JP" altLang="en-US" dirty="0" smtClean="0"/>
                <a:t>風向灯</a:t>
              </a:r>
              <a:endParaRPr kumimoji="1" lang="ja-JP" altLang="en-US" dirty="0"/>
            </a:p>
          </p:txBody>
        </p:sp>
        <p:sp>
          <p:nvSpPr>
            <p:cNvPr id="23" name="円/楕円 22"/>
            <p:cNvSpPr/>
            <p:nvPr/>
          </p:nvSpPr>
          <p:spPr>
            <a:xfrm>
              <a:off x="2785077" y="3365584"/>
              <a:ext cx="707997" cy="687049"/>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矢印コネクタ 23"/>
            <p:cNvCxnSpPr>
              <a:endCxn id="23" idx="3"/>
            </p:cNvCxnSpPr>
            <p:nvPr/>
          </p:nvCxnSpPr>
          <p:spPr>
            <a:xfrm flipV="1">
              <a:off x="2194602" y="3952017"/>
              <a:ext cx="694159" cy="10061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7183" name="グループ化 7182"/>
          <p:cNvGrpSpPr/>
          <p:nvPr/>
        </p:nvGrpSpPr>
        <p:grpSpPr>
          <a:xfrm>
            <a:off x="86483" y="1781543"/>
            <a:ext cx="7495555" cy="1265761"/>
            <a:chOff x="86483" y="1781543"/>
            <a:chExt cx="7495555" cy="1265761"/>
          </a:xfrm>
        </p:grpSpPr>
        <p:sp>
          <p:nvSpPr>
            <p:cNvPr id="16" name="テキスト ボックス 15"/>
            <p:cNvSpPr txBox="1"/>
            <p:nvPr/>
          </p:nvSpPr>
          <p:spPr>
            <a:xfrm>
              <a:off x="86483" y="1781543"/>
              <a:ext cx="2666286" cy="461665"/>
            </a:xfrm>
            <a:prstGeom prst="rect">
              <a:avLst/>
            </a:prstGeom>
            <a:noFill/>
            <a:ln>
              <a:solidFill>
                <a:schemeClr val="accent1">
                  <a:lumMod val="90000"/>
                </a:schemeClr>
              </a:solidFill>
            </a:ln>
          </p:spPr>
          <p:txBody>
            <a:bodyPr wrap="square" rtlCol="0">
              <a:spAutoFit/>
            </a:bodyPr>
            <a:lstStyle/>
            <a:p>
              <a:r>
                <a:rPr lang="en-US" altLang="ja-JP" sz="1400" dirty="0" smtClean="0"/>
                <a:t>21</a:t>
              </a:r>
              <a:r>
                <a:rPr lang="ja-JP" altLang="en-US" dirty="0" smtClean="0"/>
                <a:t>滑走路中心線灯</a:t>
              </a:r>
              <a:endParaRPr kumimoji="1" lang="ja-JP" altLang="en-US" dirty="0"/>
            </a:p>
          </p:txBody>
        </p:sp>
        <p:sp>
          <p:nvSpPr>
            <p:cNvPr id="27" name="円/楕円 26"/>
            <p:cNvSpPr/>
            <p:nvPr/>
          </p:nvSpPr>
          <p:spPr>
            <a:xfrm rot="19204886">
              <a:off x="5094273" y="2812395"/>
              <a:ext cx="2487765" cy="119511"/>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矢印コネクタ 27"/>
            <p:cNvCxnSpPr/>
            <p:nvPr/>
          </p:nvCxnSpPr>
          <p:spPr>
            <a:xfrm>
              <a:off x="2752769" y="2078431"/>
              <a:ext cx="3259391" cy="96887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7182" name="グループ化 7181"/>
          <p:cNvGrpSpPr/>
          <p:nvPr/>
        </p:nvGrpSpPr>
        <p:grpSpPr>
          <a:xfrm>
            <a:off x="1223945" y="2380093"/>
            <a:ext cx="4994380" cy="1986261"/>
            <a:chOff x="1223945" y="2380093"/>
            <a:chExt cx="4994380" cy="1986261"/>
          </a:xfrm>
        </p:grpSpPr>
        <p:sp>
          <p:nvSpPr>
            <p:cNvPr id="18" name="テキスト ボックス 17"/>
            <p:cNvSpPr txBox="1"/>
            <p:nvPr/>
          </p:nvSpPr>
          <p:spPr>
            <a:xfrm>
              <a:off x="1223945" y="2380093"/>
              <a:ext cx="1693248" cy="461665"/>
            </a:xfrm>
            <a:prstGeom prst="rect">
              <a:avLst/>
            </a:prstGeom>
            <a:noFill/>
            <a:ln>
              <a:solidFill>
                <a:schemeClr val="accent1">
                  <a:lumMod val="90000"/>
                </a:schemeClr>
              </a:solidFill>
            </a:ln>
          </p:spPr>
          <p:txBody>
            <a:bodyPr wrap="square" rtlCol="0">
              <a:spAutoFit/>
            </a:bodyPr>
            <a:lstStyle/>
            <a:p>
              <a:r>
                <a:rPr lang="en-US" altLang="ja-JP" sz="1400" dirty="0" smtClean="0"/>
                <a:t>19</a:t>
              </a:r>
              <a:r>
                <a:rPr lang="ja-JP" altLang="en-US" dirty="0" smtClean="0"/>
                <a:t>接地帯灯</a:t>
              </a:r>
              <a:endParaRPr kumimoji="1" lang="ja-JP" altLang="en-US" dirty="0"/>
            </a:p>
          </p:txBody>
        </p:sp>
        <p:sp>
          <p:nvSpPr>
            <p:cNvPr id="31" name="円/楕円 30"/>
            <p:cNvSpPr/>
            <p:nvPr/>
          </p:nvSpPr>
          <p:spPr>
            <a:xfrm rot="19204886">
              <a:off x="3730560" y="3643545"/>
              <a:ext cx="2487765" cy="722809"/>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矢印コネクタ 34"/>
            <p:cNvCxnSpPr/>
            <p:nvPr/>
          </p:nvCxnSpPr>
          <p:spPr>
            <a:xfrm>
              <a:off x="2937470" y="2624125"/>
              <a:ext cx="1786577" cy="105695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7176" name="グループ化 7175"/>
          <p:cNvGrpSpPr/>
          <p:nvPr/>
        </p:nvGrpSpPr>
        <p:grpSpPr>
          <a:xfrm>
            <a:off x="3023552" y="719125"/>
            <a:ext cx="5209309" cy="885036"/>
            <a:chOff x="3023552" y="719125"/>
            <a:chExt cx="5209309" cy="885036"/>
          </a:xfrm>
        </p:grpSpPr>
        <p:cxnSp>
          <p:nvCxnSpPr>
            <p:cNvPr id="32" name="直線矢印コネクタ 31"/>
            <p:cNvCxnSpPr/>
            <p:nvPr/>
          </p:nvCxnSpPr>
          <p:spPr>
            <a:xfrm>
              <a:off x="4752671" y="965843"/>
              <a:ext cx="2915673" cy="4969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3023552" y="719125"/>
              <a:ext cx="1723790" cy="461665"/>
            </a:xfrm>
            <a:prstGeom prst="rect">
              <a:avLst/>
            </a:prstGeom>
            <a:noFill/>
            <a:ln>
              <a:solidFill>
                <a:schemeClr val="accent1">
                  <a:lumMod val="90000"/>
                </a:schemeClr>
              </a:solidFill>
            </a:ln>
          </p:spPr>
          <p:txBody>
            <a:bodyPr wrap="square" rtlCol="0">
              <a:spAutoFit/>
            </a:bodyPr>
            <a:lstStyle/>
            <a:p>
              <a:r>
                <a:rPr lang="en-US" altLang="ja-JP" sz="1400" dirty="0" smtClean="0"/>
                <a:t>2</a:t>
              </a:r>
              <a:r>
                <a:rPr lang="ja-JP" altLang="en-US" dirty="0" smtClean="0"/>
                <a:t>進入灯台</a:t>
              </a:r>
              <a:endParaRPr kumimoji="1" lang="ja-JP" altLang="en-US" dirty="0"/>
            </a:p>
          </p:txBody>
        </p:sp>
        <p:sp>
          <p:nvSpPr>
            <p:cNvPr id="38" name="円/楕円 37"/>
            <p:cNvSpPr/>
            <p:nvPr/>
          </p:nvSpPr>
          <p:spPr>
            <a:xfrm rot="19927756">
              <a:off x="7508482" y="1385483"/>
              <a:ext cx="724379" cy="218678"/>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77" name="グループ化 7176"/>
          <p:cNvGrpSpPr/>
          <p:nvPr/>
        </p:nvGrpSpPr>
        <p:grpSpPr>
          <a:xfrm>
            <a:off x="78242" y="1232001"/>
            <a:ext cx="7507423" cy="864078"/>
            <a:chOff x="78242" y="1232001"/>
            <a:chExt cx="7507423" cy="864078"/>
          </a:xfrm>
        </p:grpSpPr>
        <p:sp>
          <p:nvSpPr>
            <p:cNvPr id="14" name="テキスト ボックス 13"/>
            <p:cNvSpPr txBox="1"/>
            <p:nvPr/>
          </p:nvSpPr>
          <p:spPr>
            <a:xfrm>
              <a:off x="78242" y="1232001"/>
              <a:ext cx="2947649" cy="461665"/>
            </a:xfrm>
            <a:prstGeom prst="rect">
              <a:avLst/>
            </a:prstGeom>
            <a:noFill/>
            <a:ln>
              <a:solidFill>
                <a:schemeClr val="accent1">
                  <a:lumMod val="90000"/>
                </a:schemeClr>
              </a:solidFill>
            </a:ln>
          </p:spPr>
          <p:txBody>
            <a:bodyPr wrap="square" rtlCol="0">
              <a:spAutoFit/>
            </a:bodyPr>
            <a:lstStyle/>
            <a:p>
              <a:r>
                <a:rPr lang="en-US" altLang="ja-JP" sz="1400" dirty="0" smtClean="0"/>
                <a:t>11</a:t>
              </a:r>
              <a:r>
                <a:rPr lang="ja-JP" altLang="en-US" dirty="0" smtClean="0"/>
                <a:t>滑走路末端補助灯</a:t>
              </a:r>
              <a:endParaRPr kumimoji="1" lang="ja-JP" altLang="en-US" dirty="0"/>
            </a:p>
          </p:txBody>
        </p:sp>
        <p:sp>
          <p:nvSpPr>
            <p:cNvPr id="30" name="円/楕円 29"/>
            <p:cNvSpPr/>
            <p:nvPr/>
          </p:nvSpPr>
          <p:spPr>
            <a:xfrm rot="21387636">
              <a:off x="6908422" y="1928671"/>
              <a:ext cx="677243" cy="167408"/>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矢印コネクタ 38"/>
            <p:cNvCxnSpPr/>
            <p:nvPr/>
          </p:nvCxnSpPr>
          <p:spPr>
            <a:xfrm>
              <a:off x="3186694" y="1616861"/>
              <a:ext cx="3925746" cy="45863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7180" name="グループ化 7179"/>
          <p:cNvGrpSpPr/>
          <p:nvPr/>
        </p:nvGrpSpPr>
        <p:grpSpPr>
          <a:xfrm>
            <a:off x="1430707" y="5297525"/>
            <a:ext cx="5045145" cy="1356684"/>
            <a:chOff x="1561197" y="5226646"/>
            <a:chExt cx="5045145" cy="1356684"/>
          </a:xfrm>
        </p:grpSpPr>
        <p:sp>
          <p:nvSpPr>
            <p:cNvPr id="15" name="テキスト ボックス 14"/>
            <p:cNvSpPr txBox="1"/>
            <p:nvPr/>
          </p:nvSpPr>
          <p:spPr>
            <a:xfrm>
              <a:off x="3796040" y="6121665"/>
              <a:ext cx="2810302" cy="461665"/>
            </a:xfrm>
            <a:prstGeom prst="rect">
              <a:avLst/>
            </a:prstGeom>
            <a:noFill/>
            <a:ln>
              <a:solidFill>
                <a:schemeClr val="accent1">
                  <a:lumMod val="90000"/>
                </a:schemeClr>
              </a:solidFill>
            </a:ln>
          </p:spPr>
          <p:txBody>
            <a:bodyPr wrap="square" rtlCol="0">
              <a:spAutoFit/>
            </a:bodyPr>
            <a:lstStyle/>
            <a:p>
              <a:r>
                <a:rPr lang="en-US" altLang="ja-JP" sz="1400" dirty="0" smtClean="0"/>
                <a:t>13</a:t>
              </a:r>
              <a:r>
                <a:rPr lang="ja-JP" altLang="en-US" dirty="0" smtClean="0"/>
                <a:t>最終進入経路灯</a:t>
              </a:r>
              <a:endParaRPr kumimoji="1" lang="ja-JP" altLang="en-US" dirty="0"/>
            </a:p>
          </p:txBody>
        </p:sp>
        <p:sp>
          <p:nvSpPr>
            <p:cNvPr id="42" name="円/楕円 41"/>
            <p:cNvSpPr/>
            <p:nvPr/>
          </p:nvSpPr>
          <p:spPr>
            <a:xfrm rot="19204886">
              <a:off x="1561197" y="5226646"/>
              <a:ext cx="2699713" cy="1248823"/>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矢印コネクタ 42"/>
            <p:cNvCxnSpPr/>
            <p:nvPr/>
          </p:nvCxnSpPr>
          <p:spPr>
            <a:xfrm flipH="1" flipV="1">
              <a:off x="3673746" y="5914471"/>
              <a:ext cx="322190" cy="20719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46" name="Rectangle 2"/>
          <p:cNvSpPr>
            <a:spLocks noChangeArrowheads="1"/>
          </p:cNvSpPr>
          <p:nvPr/>
        </p:nvSpPr>
        <p:spPr bwMode="gray">
          <a:xfrm>
            <a:off x="78242" y="8643"/>
            <a:ext cx="3197614"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smtClean="0"/>
              <a:t>　かっそう　ろ　　　　　　　　　　なに</a:t>
            </a:r>
            <a:r>
              <a:rPr lang="ja-JP" altLang="en-US" sz="1400" b="1" dirty="0"/>
              <a:t>　</a:t>
            </a:r>
          </a:p>
        </p:txBody>
      </p:sp>
      <p:grpSp>
        <p:nvGrpSpPr>
          <p:cNvPr id="7175" name="グループ化 7174"/>
          <p:cNvGrpSpPr/>
          <p:nvPr/>
        </p:nvGrpSpPr>
        <p:grpSpPr>
          <a:xfrm>
            <a:off x="6922760" y="4315782"/>
            <a:ext cx="2088232" cy="1446675"/>
            <a:chOff x="6922760" y="4315782"/>
            <a:chExt cx="2088232" cy="1446675"/>
          </a:xfrm>
        </p:grpSpPr>
        <p:sp>
          <p:nvSpPr>
            <p:cNvPr id="13" name="テキスト ボックス 12"/>
            <p:cNvSpPr txBox="1"/>
            <p:nvPr/>
          </p:nvSpPr>
          <p:spPr>
            <a:xfrm>
              <a:off x="6922760" y="5300792"/>
              <a:ext cx="2088232" cy="461665"/>
            </a:xfrm>
            <a:prstGeom prst="rect">
              <a:avLst/>
            </a:prstGeom>
            <a:noFill/>
            <a:ln>
              <a:solidFill>
                <a:schemeClr val="accent1">
                  <a:lumMod val="90000"/>
                </a:schemeClr>
              </a:solidFill>
            </a:ln>
          </p:spPr>
          <p:txBody>
            <a:bodyPr wrap="square" rtlCol="0">
              <a:spAutoFit/>
            </a:bodyPr>
            <a:lstStyle/>
            <a:p>
              <a:r>
                <a:rPr lang="ja-JP" altLang="en-US" sz="1400" dirty="0" smtClean="0"/>
                <a:t>８</a:t>
              </a:r>
              <a:r>
                <a:rPr lang="ja-JP" altLang="en-US" dirty="0" smtClean="0"/>
                <a:t>空港灯台</a:t>
              </a:r>
              <a:endParaRPr kumimoji="1" lang="ja-JP" altLang="en-US" dirty="0"/>
            </a:p>
          </p:txBody>
        </p:sp>
        <p:sp>
          <p:nvSpPr>
            <p:cNvPr id="41" name="円/楕円 40"/>
            <p:cNvSpPr/>
            <p:nvPr/>
          </p:nvSpPr>
          <p:spPr>
            <a:xfrm>
              <a:off x="7590187" y="4315782"/>
              <a:ext cx="529794" cy="687049"/>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直線矢印コネクタ 46"/>
            <p:cNvCxnSpPr/>
            <p:nvPr/>
          </p:nvCxnSpPr>
          <p:spPr>
            <a:xfrm flipV="1">
              <a:off x="7855084" y="5002831"/>
              <a:ext cx="14391" cy="29796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44" name="角丸四角形吹き出し 43"/>
          <p:cNvSpPr/>
          <p:nvPr/>
        </p:nvSpPr>
        <p:spPr>
          <a:xfrm>
            <a:off x="4262096" y="55141"/>
            <a:ext cx="4526492" cy="526868"/>
          </a:xfrm>
          <a:prstGeom prst="wedgeRoundRectCallout">
            <a:avLst>
              <a:gd name="adj1" fmla="val -54356"/>
              <a:gd name="adj2" fmla="val 10970"/>
              <a:gd name="adj3" fmla="val 16667"/>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smtClean="0">
                <a:solidFill>
                  <a:schemeClr val="tx1"/>
                </a:solidFill>
                <a:latin typeface="AR丸ゴシック体M" panose="020F0609000000000000" pitchFamily="49" charset="-128"/>
                <a:ea typeface="AR丸ゴシック体M" panose="020F0609000000000000" pitchFamily="49" charset="-128"/>
              </a:rPr>
              <a:t>たくさんのライトはあるが、みえやすい</a:t>
            </a:r>
            <a:endParaRPr kumimoji="1" lang="ja-JP" altLang="en-US" sz="1800" dirty="0">
              <a:solidFill>
                <a:schemeClr val="tx1"/>
              </a:solidFill>
              <a:latin typeface="AR丸ゴシック体M" panose="020F0609000000000000" pitchFamily="49" charset="-128"/>
              <a:ea typeface="AR丸ゴシック体M" panose="020F0609000000000000" pitchFamily="49" charset="-128"/>
            </a:endParaRPr>
          </a:p>
        </p:txBody>
      </p:sp>
    </p:spTree>
    <p:extLst>
      <p:ext uri="{BB962C8B-B14F-4D97-AF65-F5344CB8AC3E}">
        <p14:creationId xmlns:p14="http://schemas.microsoft.com/office/powerpoint/2010/main" val="285591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8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201266" y="159728"/>
            <a:ext cx="4991324" cy="720725"/>
          </a:xfrm>
        </p:spPr>
        <p:txBody>
          <a:bodyPr/>
          <a:lstStyle/>
          <a:p>
            <a:pPr eaLnBrk="1" hangingPunct="1"/>
            <a:r>
              <a:rPr lang="ja-JP" altLang="en-US" sz="3200" dirty="0" smtClean="0">
                <a:ea typeface="ＭＳ Ｐゴシック" panose="020B0600070205080204" pitchFamily="50" charset="-128"/>
              </a:rPr>
              <a:t>進入角度指示灯　</a:t>
            </a:r>
            <a:r>
              <a:rPr lang="ja-JP" altLang="en-US" sz="2800" dirty="0" smtClean="0">
                <a:ea typeface="ＭＳ Ｐゴシック" panose="020B0600070205080204" pitchFamily="50" charset="-128"/>
              </a:rPr>
              <a:t>略称　</a:t>
            </a:r>
            <a:r>
              <a:rPr lang="en-US" altLang="ja-JP" sz="2800" dirty="0" smtClean="0">
                <a:ea typeface="ＭＳ Ｐゴシック" panose="020B0600070205080204" pitchFamily="50" charset="-128"/>
              </a:rPr>
              <a:t>PAPI</a:t>
            </a:r>
            <a:endParaRPr lang="ja-JP" altLang="en-US" sz="2800" dirty="0" smtClean="0">
              <a:ea typeface="ＭＳ Ｐゴシック" panose="020B0600070205080204" pitchFamily="50" charset="-128"/>
            </a:endParaRPr>
          </a:p>
        </p:txBody>
      </p:sp>
      <p:sp>
        <p:nvSpPr>
          <p:cNvPr id="19" name="スライド番号プレースホルダー 18"/>
          <p:cNvSpPr>
            <a:spLocks noGrp="1"/>
          </p:cNvSpPr>
          <p:nvPr>
            <p:ph type="sldNum" sz="quarter" idx="12"/>
          </p:nvPr>
        </p:nvSpPr>
        <p:spPr/>
        <p:txBody>
          <a:bodyPr/>
          <a:lstStyle/>
          <a:p>
            <a:fld id="{B4ED6902-7B99-4FB1-869D-E4083A56ED9B}" type="slidenum">
              <a:rPr kumimoji="1" lang="ja-JP" altLang="en-US" smtClean="0"/>
              <a:t>11</a:t>
            </a:fld>
            <a:endParaRPr kumimoji="1" lang="ja-JP" altLang="en-US"/>
          </a:p>
        </p:txBody>
      </p:sp>
      <p:sp>
        <p:nvSpPr>
          <p:cNvPr id="38" name="Rectangle 2"/>
          <p:cNvSpPr>
            <a:spLocks noGrp="1" noChangeArrowheads="1"/>
          </p:cNvSpPr>
          <p:nvPr>
            <p:ph type="ctrTitle" idx="4294967295"/>
          </p:nvPr>
        </p:nvSpPr>
        <p:spPr>
          <a:xfrm>
            <a:off x="3759200" y="2241550"/>
            <a:ext cx="5384800" cy="312738"/>
          </a:xfrm>
        </p:spPr>
        <p:txBody>
          <a:bodyPr lIns="0" tIns="0" rIns="0" anchor="t" anchorCtr="0"/>
          <a:lstStyle/>
          <a:p>
            <a:pPr eaLnBrk="1" hangingPunct="1"/>
            <a:r>
              <a:rPr lang="en-US" altLang="ja-JP" sz="1600" dirty="0">
                <a:solidFill>
                  <a:srgbClr val="FFC000"/>
                </a:solidFill>
                <a:hlinkClick r:id="rId3" tooltip="Precision Approach Path Indicatorの意味"/>
              </a:rPr>
              <a:t>Precision Approach Path Indicator</a:t>
            </a:r>
            <a:r>
              <a:rPr lang="ja-JP" altLang="en-US" sz="1600" dirty="0">
                <a:solidFill>
                  <a:srgbClr val="FFC000"/>
                </a:solidFill>
              </a:rPr>
              <a:t>　</a:t>
            </a:r>
            <a:r>
              <a:rPr lang="ja-JP" altLang="en-US" sz="1600" dirty="0">
                <a:solidFill>
                  <a:srgbClr val="FFC000"/>
                </a:solidFill>
                <a:hlinkClick r:id="rId4" tooltip="精密の意味"/>
              </a:rPr>
              <a:t>精密</a:t>
            </a:r>
            <a:r>
              <a:rPr lang="ja-JP" altLang="en-US" sz="1600" dirty="0" smtClean="0">
                <a:solidFill>
                  <a:srgbClr val="FFC000"/>
                </a:solidFill>
                <a:hlinkClick r:id="rId5" tooltip="進入の意味"/>
              </a:rPr>
              <a:t>進入</a:t>
            </a:r>
            <a:r>
              <a:rPr lang="ja-JP" altLang="en-US" sz="1600" dirty="0" smtClean="0">
                <a:solidFill>
                  <a:srgbClr val="FFC000"/>
                </a:solidFill>
                <a:hlinkClick r:id="rId6" tooltip="経路の意味"/>
              </a:rPr>
              <a:t>経路</a:t>
            </a:r>
            <a:r>
              <a:rPr lang="ja-JP" altLang="en-US" sz="1600" dirty="0">
                <a:solidFill>
                  <a:srgbClr val="00B0F0"/>
                </a:solidFill>
              </a:rPr>
              <a:t>指示灯</a:t>
            </a:r>
          </a:p>
        </p:txBody>
      </p:sp>
      <p:sp>
        <p:nvSpPr>
          <p:cNvPr id="3" name="正方形/長方形 2"/>
          <p:cNvSpPr/>
          <p:nvPr/>
        </p:nvSpPr>
        <p:spPr>
          <a:xfrm>
            <a:off x="3261018" y="6408972"/>
            <a:ext cx="4572000" cy="461665"/>
          </a:xfrm>
          <a:prstGeom prst="rect">
            <a:avLst/>
          </a:prstGeom>
        </p:spPr>
        <p:txBody>
          <a:bodyPr>
            <a:spAutoFit/>
          </a:bodyPr>
          <a:lstStyle/>
          <a:p>
            <a:r>
              <a:rPr lang="en-US" altLang="ja-JP" sz="1200" dirty="0"/>
              <a:t>K:\</a:t>
            </a:r>
            <a:r>
              <a:rPr lang="ja-JP" altLang="en-US" sz="1200" dirty="0"/>
              <a:t>精一ドキュメントデータファイル</a:t>
            </a:r>
            <a:r>
              <a:rPr lang="en-US" altLang="ja-JP" sz="1200" dirty="0"/>
              <a:t>\MISTEE</a:t>
            </a:r>
            <a:r>
              <a:rPr lang="ja-JP" altLang="en-US" sz="1200" dirty="0"/>
              <a:t>・三良坂天文台</a:t>
            </a:r>
            <a:r>
              <a:rPr lang="en-US" altLang="ja-JP" sz="1200" dirty="0"/>
              <a:t>\</a:t>
            </a:r>
            <a:r>
              <a:rPr lang="ja-JP" altLang="en-US" sz="1200" dirty="0"/>
              <a:t>グライダー</a:t>
            </a:r>
            <a:r>
              <a:rPr lang="en-US" altLang="ja-JP" sz="1200" dirty="0"/>
              <a:t>\</a:t>
            </a:r>
            <a:r>
              <a:rPr lang="ja-JP" altLang="en-US" sz="1200" dirty="0"/>
              <a:t>ホームコックピット 羽田空港</a:t>
            </a:r>
            <a:r>
              <a:rPr lang="en-US" altLang="ja-JP" sz="1200" dirty="0"/>
              <a:t>RW34L</a:t>
            </a:r>
            <a:r>
              <a:rPr lang="ja-JP" altLang="en-US" sz="1200" dirty="0"/>
              <a:t>着陸 </a:t>
            </a:r>
            <a:r>
              <a:rPr lang="en-US" altLang="ja-JP" sz="1200" dirty="0"/>
              <a:t>- </a:t>
            </a:r>
            <a:r>
              <a:rPr lang="ja-JP" altLang="en-US" sz="1200" dirty="0"/>
              <a:t>ショートカット </a:t>
            </a:r>
            <a:r>
              <a:rPr lang="en-US" altLang="ja-JP" sz="1200" dirty="0"/>
              <a:t>(2).</a:t>
            </a:r>
            <a:r>
              <a:rPr lang="en-US" altLang="ja-JP" sz="1200" dirty="0" err="1"/>
              <a:t>lnk</a:t>
            </a:r>
            <a:endParaRPr lang="ja-JP" altLang="en-US" sz="1200" dirty="0"/>
          </a:p>
        </p:txBody>
      </p:sp>
      <p:pic>
        <p:nvPicPr>
          <p:cNvPr id="6" name="図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939" y="795500"/>
            <a:ext cx="3261360" cy="1651000"/>
          </a:xfrm>
          <a:prstGeom prst="rect">
            <a:avLst/>
          </a:prstGeom>
        </p:spPr>
      </p:pic>
      <p:grpSp>
        <p:nvGrpSpPr>
          <p:cNvPr id="10" name="グループ化 9"/>
          <p:cNvGrpSpPr/>
          <p:nvPr/>
        </p:nvGrpSpPr>
        <p:grpSpPr>
          <a:xfrm>
            <a:off x="118612" y="2516168"/>
            <a:ext cx="8958603" cy="3888897"/>
            <a:chOff x="66474" y="2500659"/>
            <a:chExt cx="8958603" cy="3888897"/>
          </a:xfrm>
        </p:grpSpPr>
        <p:pic>
          <p:nvPicPr>
            <p:cNvPr id="2" name="図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5772" y="2538591"/>
              <a:ext cx="7389305" cy="3850965"/>
            </a:xfrm>
            <a:prstGeom prst="rect">
              <a:avLst/>
            </a:prstGeom>
          </p:spPr>
        </p:pic>
        <p:pic>
          <p:nvPicPr>
            <p:cNvPr id="4" name="図 3"/>
            <p:cNvPicPr>
              <a:picLocks noChangeAspect="1"/>
            </p:cNvPicPr>
            <p:nvPr/>
          </p:nvPicPr>
          <p:blipFill rotWithShape="1">
            <a:blip r:embed="rId9">
              <a:extLst>
                <a:ext uri="{28A0092B-C50C-407E-A947-70E740481C1C}">
                  <a14:useLocalDpi xmlns:a14="http://schemas.microsoft.com/office/drawing/2010/main" val="0"/>
                </a:ext>
              </a:extLst>
            </a:blip>
            <a:srcRect r="72784"/>
            <a:stretch/>
          </p:blipFill>
          <p:spPr>
            <a:xfrm>
              <a:off x="66474" y="2500659"/>
              <a:ext cx="1575753" cy="2855699"/>
            </a:xfrm>
            <a:prstGeom prst="rect">
              <a:avLst/>
            </a:prstGeom>
          </p:spPr>
        </p:pic>
      </p:grpSp>
      <p:pic>
        <p:nvPicPr>
          <p:cNvPr id="7" name="図 6"/>
          <p:cNvPicPr>
            <a:picLocks noChangeAspect="1"/>
          </p:cNvPicPr>
          <p:nvPr/>
        </p:nvPicPr>
        <p:blipFill rotWithShape="1">
          <a:blip r:embed="rId10">
            <a:extLst>
              <a:ext uri="{28A0092B-C50C-407E-A947-70E740481C1C}">
                <a14:useLocalDpi xmlns:a14="http://schemas.microsoft.com/office/drawing/2010/main" val="0"/>
              </a:ext>
            </a:extLst>
          </a:blip>
          <a:srcRect l="5601" t="12140" r="12046" b="10970"/>
          <a:stretch/>
        </p:blipFill>
        <p:spPr>
          <a:xfrm>
            <a:off x="3462626" y="802138"/>
            <a:ext cx="1584176" cy="1368152"/>
          </a:xfrm>
          <a:prstGeom prst="rect">
            <a:avLst/>
          </a:prstGeom>
        </p:spPr>
      </p:pic>
      <p:pic>
        <p:nvPicPr>
          <p:cNvPr id="8" name="図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97433" y="802138"/>
            <a:ext cx="1728192" cy="1517786"/>
          </a:xfrm>
          <a:prstGeom prst="rect">
            <a:avLst/>
          </a:prstGeom>
        </p:spPr>
      </p:pic>
      <p:grpSp>
        <p:nvGrpSpPr>
          <p:cNvPr id="21" name="グループ化 20"/>
          <p:cNvGrpSpPr/>
          <p:nvPr/>
        </p:nvGrpSpPr>
        <p:grpSpPr>
          <a:xfrm>
            <a:off x="88826" y="3667937"/>
            <a:ext cx="7244716" cy="521140"/>
            <a:chOff x="88826" y="3667937"/>
            <a:chExt cx="7244716" cy="521140"/>
          </a:xfrm>
        </p:grpSpPr>
        <p:sp>
          <p:nvSpPr>
            <p:cNvPr id="5" name="正方形/長方形 4"/>
            <p:cNvSpPr/>
            <p:nvPr/>
          </p:nvSpPr>
          <p:spPr>
            <a:xfrm>
              <a:off x="88826" y="3791059"/>
              <a:ext cx="1691580" cy="38405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rot="21195174">
              <a:off x="5215871" y="3667937"/>
              <a:ext cx="2117671" cy="521140"/>
            </a:xfrm>
            <a:prstGeom prst="ellipse">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p:cNvCxnSpPr>
              <a:endCxn id="15" idx="2"/>
            </p:cNvCxnSpPr>
            <p:nvPr/>
          </p:nvCxnSpPr>
          <p:spPr>
            <a:xfrm>
              <a:off x="1793924" y="3983088"/>
              <a:ext cx="3429280" cy="69819"/>
            </a:xfrm>
            <a:prstGeom prst="straightConnector1">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グループ化 25"/>
          <p:cNvGrpSpPr/>
          <p:nvPr/>
        </p:nvGrpSpPr>
        <p:grpSpPr>
          <a:xfrm>
            <a:off x="80070" y="3238574"/>
            <a:ext cx="6463120" cy="498799"/>
            <a:chOff x="80070" y="3238574"/>
            <a:chExt cx="6463120" cy="498799"/>
          </a:xfrm>
        </p:grpSpPr>
        <p:sp>
          <p:nvSpPr>
            <p:cNvPr id="11" name="正方形/長方形 10"/>
            <p:cNvSpPr/>
            <p:nvPr/>
          </p:nvSpPr>
          <p:spPr>
            <a:xfrm>
              <a:off x="80070" y="3417217"/>
              <a:ext cx="1691580" cy="320156"/>
            </a:xfrm>
            <a:prstGeom prst="rect">
              <a:avLst/>
            </a:prstGeom>
            <a:noFill/>
            <a:ln w="2222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4644008" y="3238574"/>
              <a:ext cx="1899182" cy="436923"/>
            </a:xfrm>
            <a:prstGeom prst="ellipse">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矢印コネクタ 22"/>
            <p:cNvCxnSpPr/>
            <p:nvPr/>
          </p:nvCxnSpPr>
          <p:spPr>
            <a:xfrm flipV="1">
              <a:off x="1776091" y="3545342"/>
              <a:ext cx="2867917" cy="46425"/>
            </a:xfrm>
            <a:prstGeom prst="straightConnector1">
              <a:avLst/>
            </a:prstGeom>
            <a:ln w="22225">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1" name="グループ化 30"/>
          <p:cNvGrpSpPr/>
          <p:nvPr/>
        </p:nvGrpSpPr>
        <p:grpSpPr>
          <a:xfrm>
            <a:off x="66474" y="4175244"/>
            <a:ext cx="8420932" cy="436923"/>
            <a:chOff x="66474" y="4175244"/>
            <a:chExt cx="8420932" cy="436923"/>
          </a:xfrm>
        </p:grpSpPr>
        <p:sp>
          <p:nvSpPr>
            <p:cNvPr id="12" name="正方形/長方形 11"/>
            <p:cNvSpPr/>
            <p:nvPr/>
          </p:nvSpPr>
          <p:spPr>
            <a:xfrm>
              <a:off x="66474" y="4216181"/>
              <a:ext cx="1691580" cy="320156"/>
            </a:xfrm>
            <a:prstGeom prst="rect">
              <a:avLst/>
            </a:prstGeom>
            <a:noFill/>
            <a:ln w="2222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6588224" y="4175244"/>
              <a:ext cx="1899182" cy="436923"/>
            </a:xfrm>
            <a:prstGeom prst="ellipse">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p:cNvCxnSpPr>
              <a:endCxn id="16" idx="2"/>
            </p:cNvCxnSpPr>
            <p:nvPr/>
          </p:nvCxnSpPr>
          <p:spPr>
            <a:xfrm>
              <a:off x="1726598" y="4392794"/>
              <a:ext cx="4861626" cy="912"/>
            </a:xfrm>
            <a:prstGeom prst="straightConnector1">
              <a:avLst/>
            </a:prstGeom>
            <a:ln w="22225">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0" name="グループ化 29"/>
          <p:cNvGrpSpPr/>
          <p:nvPr/>
        </p:nvGrpSpPr>
        <p:grpSpPr>
          <a:xfrm>
            <a:off x="118612" y="2693158"/>
            <a:ext cx="5852038" cy="663208"/>
            <a:chOff x="118612" y="2693158"/>
            <a:chExt cx="5852038" cy="663208"/>
          </a:xfrm>
        </p:grpSpPr>
        <p:sp>
          <p:nvSpPr>
            <p:cNvPr id="9" name="円/楕円 8"/>
            <p:cNvSpPr/>
            <p:nvPr/>
          </p:nvSpPr>
          <p:spPr>
            <a:xfrm>
              <a:off x="4071468" y="2693158"/>
              <a:ext cx="1899182" cy="43692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18612" y="3036210"/>
              <a:ext cx="1691580" cy="320156"/>
            </a:xfrm>
            <a:prstGeom prst="rect">
              <a:avLst/>
            </a:prstGeom>
            <a:noFill/>
            <a:ln w="222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矢印コネクタ 27"/>
            <p:cNvCxnSpPr/>
            <p:nvPr/>
          </p:nvCxnSpPr>
          <p:spPr>
            <a:xfrm flipV="1">
              <a:off x="1810192" y="2975359"/>
              <a:ext cx="2185744" cy="225325"/>
            </a:xfrm>
            <a:prstGeom prst="straightConnector1">
              <a:avLst/>
            </a:prstGeom>
            <a:ln w="2222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170" name="グループ化 7169"/>
          <p:cNvGrpSpPr/>
          <p:nvPr/>
        </p:nvGrpSpPr>
        <p:grpSpPr>
          <a:xfrm>
            <a:off x="76017" y="4648014"/>
            <a:ext cx="9067983" cy="545704"/>
            <a:chOff x="76017" y="4648014"/>
            <a:chExt cx="9067983" cy="545704"/>
          </a:xfrm>
        </p:grpSpPr>
        <p:sp>
          <p:nvSpPr>
            <p:cNvPr id="14" name="正方形/長方形 13"/>
            <p:cNvSpPr/>
            <p:nvPr/>
          </p:nvSpPr>
          <p:spPr>
            <a:xfrm>
              <a:off x="76017" y="4648014"/>
              <a:ext cx="1691580" cy="320156"/>
            </a:xfrm>
            <a:prstGeom prst="rect">
              <a:avLst/>
            </a:prstGeom>
            <a:noFill/>
            <a:ln w="222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7244818" y="4756795"/>
              <a:ext cx="1899182" cy="43692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矢印コネクタ 32"/>
            <p:cNvCxnSpPr/>
            <p:nvPr/>
          </p:nvCxnSpPr>
          <p:spPr>
            <a:xfrm>
              <a:off x="1776091" y="4846256"/>
              <a:ext cx="5468727" cy="168248"/>
            </a:xfrm>
            <a:prstGeom prst="straightConnector1">
              <a:avLst/>
            </a:prstGeom>
            <a:ln w="2222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37" name="角丸四角形吹き出し 36"/>
          <p:cNvSpPr/>
          <p:nvPr/>
        </p:nvSpPr>
        <p:spPr>
          <a:xfrm flipH="1">
            <a:off x="6876256" y="913362"/>
            <a:ext cx="2200959" cy="958333"/>
          </a:xfrm>
          <a:prstGeom prst="wedgeRoundRectCallout">
            <a:avLst>
              <a:gd name="adj1" fmla="val 65350"/>
              <a:gd name="adj2" fmla="val -15251"/>
              <a:gd name="adj3" fmla="val 16667"/>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AR丸ゴシック体M" panose="020F0609000000000000" pitchFamily="49" charset="-128"/>
                <a:ea typeface="AR丸ゴシック体M" panose="020F0609000000000000" pitchFamily="49" charset="-128"/>
              </a:rPr>
              <a:t>４つの赤白のライトの見える数で、着陸角度がわかる</a:t>
            </a:r>
            <a:endParaRPr kumimoji="1" lang="ja-JP" altLang="en-US" sz="1600" dirty="0">
              <a:solidFill>
                <a:schemeClr val="tx1"/>
              </a:solidFill>
              <a:latin typeface="AR丸ゴシック体M" panose="020F0609000000000000" pitchFamily="49" charset="-128"/>
              <a:ea typeface="AR丸ゴシック体M" panose="020F0609000000000000" pitchFamily="49" charset="-128"/>
            </a:endParaRPr>
          </a:p>
        </p:txBody>
      </p:sp>
      <p:sp>
        <p:nvSpPr>
          <p:cNvPr id="39" name="Rectangle 2"/>
          <p:cNvSpPr>
            <a:spLocks noChangeArrowheads="1"/>
          </p:cNvSpPr>
          <p:nvPr/>
        </p:nvSpPr>
        <p:spPr bwMode="gray">
          <a:xfrm>
            <a:off x="118612" y="23499"/>
            <a:ext cx="8485836"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smtClean="0"/>
              <a:t>　　しんにゅう　かく</a:t>
            </a:r>
            <a:r>
              <a:rPr lang="ja-JP" altLang="en-US" sz="1400" b="1" dirty="0" err="1" smtClean="0"/>
              <a:t>ど</a:t>
            </a:r>
            <a:r>
              <a:rPr lang="ja-JP" altLang="en-US" sz="1400" b="1" dirty="0" smtClean="0"/>
              <a:t>　　　　しじ　　とう　　　　</a:t>
            </a:r>
            <a:r>
              <a:rPr lang="ja-JP" altLang="en-US" sz="1200" b="1" dirty="0" smtClean="0"/>
              <a:t>りゃくりょう　　　　ぱ　ぴ　</a:t>
            </a:r>
            <a:r>
              <a:rPr lang="ja-JP" altLang="en-US" sz="1200" b="1" dirty="0"/>
              <a:t>　</a:t>
            </a:r>
          </a:p>
        </p:txBody>
      </p:sp>
    </p:spTree>
    <p:extLst>
      <p:ext uri="{BB962C8B-B14F-4D97-AF65-F5344CB8AC3E}">
        <p14:creationId xmlns:p14="http://schemas.microsoft.com/office/powerpoint/2010/main" val="51669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t="-19651" b="19651"/>
          <a:stretch/>
        </p:blipFill>
        <p:spPr>
          <a:xfrm>
            <a:off x="215566" y="-37132"/>
            <a:ext cx="7344816" cy="5055188"/>
          </a:xfrm>
          <a:prstGeom prst="rect">
            <a:avLst/>
          </a:prstGeom>
        </p:spPr>
      </p:pic>
      <p:sp>
        <p:nvSpPr>
          <p:cNvPr id="7169" name="Rectangle 2"/>
          <p:cNvSpPr>
            <a:spLocks noGrp="1" noChangeArrowheads="1"/>
          </p:cNvSpPr>
          <p:nvPr>
            <p:ph type="ctrTitle"/>
          </p:nvPr>
        </p:nvSpPr>
        <p:spPr>
          <a:xfrm>
            <a:off x="215566" y="70590"/>
            <a:ext cx="5362552" cy="720725"/>
          </a:xfrm>
        </p:spPr>
        <p:txBody>
          <a:bodyPr/>
          <a:lstStyle/>
          <a:p>
            <a:pPr eaLnBrk="1" hangingPunct="1"/>
            <a:r>
              <a:rPr lang="ja-JP" altLang="en-US" sz="3200" dirty="0" smtClean="0">
                <a:ea typeface="ＭＳ Ｐゴシック" panose="020B0600070205080204" pitchFamily="50" charset="-128"/>
              </a:rPr>
              <a:t>着陸ルートと高さ　</a:t>
            </a:r>
            <a:r>
              <a:rPr lang="ja-JP" altLang="en-US" sz="2400" dirty="0" smtClean="0">
                <a:ea typeface="ＭＳ Ｐゴシック" panose="020B0600070205080204" pitchFamily="50" charset="-128"/>
              </a:rPr>
              <a:t>広島空港の例</a:t>
            </a:r>
          </a:p>
        </p:txBody>
      </p:sp>
      <p:sp>
        <p:nvSpPr>
          <p:cNvPr id="6" name="スライド番号プレースホルダー 5"/>
          <p:cNvSpPr>
            <a:spLocks noGrp="1"/>
          </p:cNvSpPr>
          <p:nvPr>
            <p:ph type="sldNum" sz="quarter" idx="12"/>
          </p:nvPr>
        </p:nvSpPr>
        <p:spPr/>
        <p:txBody>
          <a:bodyPr/>
          <a:lstStyle/>
          <a:p>
            <a:fld id="{B4ED6902-7B99-4FB1-869D-E4083A56ED9B}" type="slidenum">
              <a:rPr kumimoji="1" lang="ja-JP" altLang="en-US" smtClean="0"/>
              <a:t>12</a:t>
            </a:fld>
            <a:endParaRPr kumimoji="1" lang="ja-JP" altLang="en-US"/>
          </a:p>
        </p:txBody>
      </p:sp>
      <p:sp>
        <p:nvSpPr>
          <p:cNvPr id="37" name="Rectangle 2"/>
          <p:cNvSpPr>
            <a:spLocks noGrp="1" noChangeArrowheads="1"/>
          </p:cNvSpPr>
          <p:nvPr>
            <p:ph type="ctrTitle" idx="4294967295"/>
          </p:nvPr>
        </p:nvSpPr>
        <p:spPr>
          <a:xfrm>
            <a:off x="1371600" y="6173788"/>
            <a:ext cx="7772400" cy="252412"/>
          </a:xfrm>
        </p:spPr>
        <p:txBody>
          <a:bodyPr lIns="0" tIns="0" rIns="0" anchor="t" anchorCtr="0"/>
          <a:lstStyle/>
          <a:p>
            <a:pPr eaLnBrk="1" hangingPunct="1"/>
            <a:r>
              <a:rPr lang="en-US" altLang="ja-JP" sz="1200" dirty="0" smtClean="0">
                <a:ea typeface="ＭＳ Ｐゴシック" panose="020B0600070205080204" pitchFamily="50" charset="-128"/>
              </a:rPr>
              <a:t>0km               5km                      10km                        15km                                20km</a:t>
            </a:r>
            <a:endParaRPr lang="ja-JP" altLang="en-US" sz="1200" dirty="0" smtClean="0">
              <a:ea typeface="ＭＳ Ｐゴシック" panose="020B0600070205080204" pitchFamily="50" charset="-128"/>
            </a:endParaRPr>
          </a:p>
        </p:txBody>
      </p:sp>
      <p:sp>
        <p:nvSpPr>
          <p:cNvPr id="40" name="Rectangle 2"/>
          <p:cNvSpPr>
            <a:spLocks noGrp="1" noChangeArrowheads="1"/>
          </p:cNvSpPr>
          <p:nvPr>
            <p:ph type="ctrTitle" idx="4294967295"/>
          </p:nvPr>
        </p:nvSpPr>
        <p:spPr>
          <a:xfrm>
            <a:off x="8478838" y="5253038"/>
            <a:ext cx="665162" cy="250825"/>
          </a:xfrm>
        </p:spPr>
        <p:txBody>
          <a:bodyPr lIns="0" tIns="0" rIns="0" anchor="t" anchorCtr="0"/>
          <a:lstStyle/>
          <a:p>
            <a:pPr eaLnBrk="1" hangingPunct="1"/>
            <a:r>
              <a:rPr lang="en-US" altLang="ja-JP" sz="1200" dirty="0" smtClean="0">
                <a:ea typeface="ＭＳ Ｐゴシック" panose="020B0600070205080204" pitchFamily="50" charset="-128"/>
              </a:rPr>
              <a:t>2km</a:t>
            </a:r>
            <a:endParaRPr lang="ja-JP" altLang="en-US" sz="1200" dirty="0" smtClean="0">
              <a:ea typeface="ＭＳ Ｐゴシック" panose="020B0600070205080204" pitchFamily="50" charset="-128"/>
            </a:endParaRPr>
          </a:p>
        </p:txBody>
      </p:sp>
      <p:sp>
        <p:nvSpPr>
          <p:cNvPr id="50" name="Rectangle 2"/>
          <p:cNvSpPr>
            <a:spLocks noGrp="1" noChangeArrowheads="1"/>
          </p:cNvSpPr>
          <p:nvPr>
            <p:ph type="ctrTitle" idx="4294967295"/>
          </p:nvPr>
        </p:nvSpPr>
        <p:spPr>
          <a:xfrm>
            <a:off x="0" y="5743575"/>
            <a:ext cx="576263" cy="250825"/>
          </a:xfrm>
        </p:spPr>
        <p:txBody>
          <a:bodyPr lIns="0" tIns="0" rIns="0" anchor="t" anchorCtr="0"/>
          <a:lstStyle/>
          <a:p>
            <a:pPr eaLnBrk="1" hangingPunct="1"/>
            <a:r>
              <a:rPr lang="ja-JP" altLang="en-US" sz="1200" b="1" dirty="0" smtClean="0">
                <a:ea typeface="ＭＳ Ｐゴシック" panose="020B0600070205080204" pitchFamily="50" charset="-128"/>
              </a:rPr>
              <a:t>滑走路</a:t>
            </a:r>
          </a:p>
        </p:txBody>
      </p:sp>
      <p:grpSp>
        <p:nvGrpSpPr>
          <p:cNvPr id="4" name="グループ化 3"/>
          <p:cNvGrpSpPr/>
          <p:nvPr/>
        </p:nvGrpSpPr>
        <p:grpSpPr>
          <a:xfrm>
            <a:off x="1464461" y="1999267"/>
            <a:ext cx="6039696" cy="616157"/>
            <a:chOff x="1433517" y="1994466"/>
            <a:chExt cx="6039696" cy="616157"/>
          </a:xfrm>
          <a:solidFill>
            <a:srgbClr val="00B050">
              <a:alpha val="76000"/>
            </a:srgbClr>
          </a:solidFill>
        </p:grpSpPr>
        <p:sp>
          <p:nvSpPr>
            <p:cNvPr id="10" name="正方形/長方形 9"/>
            <p:cNvSpPr/>
            <p:nvPr/>
          </p:nvSpPr>
          <p:spPr>
            <a:xfrm>
              <a:off x="1433517" y="2564904"/>
              <a:ext cx="3508667"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rot="20092086">
              <a:off x="4775148" y="1994466"/>
              <a:ext cx="269806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3" name="直線コネクタ 12"/>
          <p:cNvCxnSpPr/>
          <p:nvPr/>
        </p:nvCxnSpPr>
        <p:spPr>
          <a:xfrm>
            <a:off x="1433517" y="2545305"/>
            <a:ext cx="0" cy="3914721"/>
          </a:xfrm>
          <a:prstGeom prst="line">
            <a:avLst/>
          </a:prstGeom>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1433517" y="5669754"/>
            <a:ext cx="5946795" cy="22340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433518" y="5925235"/>
            <a:ext cx="1025890" cy="457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rot="16200000">
            <a:off x="7261029" y="5405024"/>
            <a:ext cx="409822" cy="62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p:cNvCxnSpPr/>
          <p:nvPr/>
        </p:nvCxnSpPr>
        <p:spPr>
          <a:xfrm flipH="1">
            <a:off x="1398738" y="5539890"/>
            <a:ext cx="3485200" cy="11262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flipV="1">
            <a:off x="1440413" y="6039532"/>
            <a:ext cx="5453826" cy="457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4935289" y="4694110"/>
            <a:ext cx="2433521" cy="845780"/>
            <a:chOff x="4935289" y="4694110"/>
            <a:chExt cx="2433521" cy="845780"/>
          </a:xfrm>
        </p:grpSpPr>
        <p:cxnSp>
          <p:nvCxnSpPr>
            <p:cNvPr id="26" name="直線矢印コネクタ 25"/>
            <p:cNvCxnSpPr/>
            <p:nvPr/>
          </p:nvCxnSpPr>
          <p:spPr>
            <a:xfrm flipH="1">
              <a:off x="4935289" y="5160896"/>
              <a:ext cx="2419923" cy="378994"/>
            </a:xfrm>
            <a:prstGeom prst="straightConnector1">
              <a:avLst/>
            </a:prstGeom>
            <a:ln w="158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8" name="図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24206">
              <a:off x="5805991" y="4694110"/>
              <a:ext cx="1562819" cy="523531"/>
            </a:xfrm>
            <a:prstGeom prst="rect">
              <a:avLst/>
            </a:prstGeom>
          </p:spPr>
        </p:pic>
      </p:grpSp>
      <p:sp>
        <p:nvSpPr>
          <p:cNvPr id="31" name="正方形/長方形 30"/>
          <p:cNvSpPr/>
          <p:nvPr/>
        </p:nvSpPr>
        <p:spPr>
          <a:xfrm>
            <a:off x="773559" y="5660536"/>
            <a:ext cx="666854" cy="753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矢印コネクタ 33"/>
          <p:cNvCxnSpPr/>
          <p:nvPr/>
        </p:nvCxnSpPr>
        <p:spPr>
          <a:xfrm flipH="1">
            <a:off x="7362108" y="5212080"/>
            <a:ext cx="6432" cy="440435"/>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1433517" y="5993813"/>
            <a:ext cx="3631452" cy="457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直線コネクタ 46"/>
          <p:cNvCxnSpPr/>
          <p:nvPr/>
        </p:nvCxnSpPr>
        <p:spPr>
          <a:xfrm flipH="1">
            <a:off x="4883938" y="2545305"/>
            <a:ext cx="16197" cy="3406050"/>
          </a:xfrm>
          <a:prstGeom prst="line">
            <a:avLst/>
          </a:prstGeom>
        </p:spPr>
        <p:style>
          <a:lnRef idx="1">
            <a:schemeClr val="accent1"/>
          </a:lnRef>
          <a:fillRef idx="0">
            <a:schemeClr val="accent1"/>
          </a:fillRef>
          <a:effectRef idx="0">
            <a:schemeClr val="accent1"/>
          </a:effectRef>
          <a:fontRef idx="minor">
            <a:schemeClr val="tx1"/>
          </a:fontRef>
        </p:style>
      </p:cxnSp>
      <p:pic>
        <p:nvPicPr>
          <p:cNvPr id="7177" name="図 71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518" y="5092366"/>
            <a:ext cx="671025" cy="447524"/>
          </a:xfrm>
          <a:prstGeom prst="rect">
            <a:avLst/>
          </a:prstGeom>
        </p:spPr>
      </p:pic>
      <p:sp>
        <p:nvSpPr>
          <p:cNvPr id="27" name="円/楕円 26"/>
          <p:cNvSpPr/>
          <p:nvPr/>
        </p:nvSpPr>
        <p:spPr>
          <a:xfrm>
            <a:off x="565570" y="2219490"/>
            <a:ext cx="825898" cy="4055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p:nvGrpSpPr>
        <p:grpSpPr>
          <a:xfrm>
            <a:off x="1556957" y="895482"/>
            <a:ext cx="5030443" cy="1293294"/>
            <a:chOff x="1598985" y="1100303"/>
            <a:chExt cx="5030443" cy="1293294"/>
          </a:xfrm>
        </p:grpSpPr>
        <p:pic>
          <p:nvPicPr>
            <p:cNvPr id="7175" name="図 71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151548">
              <a:off x="5697306" y="1100303"/>
              <a:ext cx="932122" cy="576652"/>
            </a:xfrm>
            <a:prstGeom prst="rect">
              <a:avLst/>
            </a:prstGeom>
          </p:spPr>
        </p:pic>
        <p:sp>
          <p:nvSpPr>
            <p:cNvPr id="3" name="左矢印 2"/>
            <p:cNvSpPr/>
            <p:nvPr/>
          </p:nvSpPr>
          <p:spPr>
            <a:xfrm>
              <a:off x="1598985" y="2030907"/>
              <a:ext cx="2873152" cy="362690"/>
            </a:xfrm>
            <a:prstGeom prst="leftArrow">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左矢印 29"/>
            <p:cNvSpPr/>
            <p:nvPr/>
          </p:nvSpPr>
          <p:spPr>
            <a:xfrm rot="20095245">
              <a:off x="4742454" y="1789951"/>
              <a:ext cx="1012827" cy="362690"/>
            </a:xfrm>
            <a:prstGeom prst="leftArrow">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Rectangle 2"/>
          <p:cNvSpPr>
            <a:spLocks noChangeArrowheads="1"/>
          </p:cNvSpPr>
          <p:nvPr/>
        </p:nvSpPr>
        <p:spPr bwMode="gray">
          <a:xfrm>
            <a:off x="163996" y="-10268"/>
            <a:ext cx="8485836"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smtClean="0"/>
              <a:t>　ちゃく　りく　　　　　　　　　　　　たか　　　　</a:t>
            </a:r>
            <a:r>
              <a:rPr lang="ja-JP" altLang="en-US" sz="1200" b="1" dirty="0" smtClean="0"/>
              <a:t>　ひろしま　くうこう　　　　れい</a:t>
            </a:r>
            <a:r>
              <a:rPr lang="ja-JP" altLang="en-US" sz="1200" b="1" dirty="0"/>
              <a:t>　</a:t>
            </a:r>
          </a:p>
        </p:txBody>
      </p:sp>
      <p:sp>
        <p:nvSpPr>
          <p:cNvPr id="33" name="直角三角形 32"/>
          <p:cNvSpPr/>
          <p:nvPr/>
        </p:nvSpPr>
        <p:spPr>
          <a:xfrm flipH="1">
            <a:off x="1447077" y="6563602"/>
            <a:ext cx="3415461" cy="112047"/>
          </a:xfrm>
          <a:prstGeom prst="rtTriangle">
            <a:avLst/>
          </a:prstGeom>
          <a:solidFill>
            <a:schemeClr val="accent1">
              <a:alpha val="64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36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51212" y="161139"/>
            <a:ext cx="8901199" cy="720725"/>
          </a:xfrm>
        </p:spPr>
        <p:txBody>
          <a:bodyPr/>
          <a:lstStyle/>
          <a:p>
            <a:pPr eaLnBrk="1" hangingPunct="1"/>
            <a:r>
              <a:rPr lang="ja-JP" altLang="en-US" sz="3200" dirty="0" smtClean="0">
                <a:ea typeface="ＭＳ Ｐゴシック" panose="020B0600070205080204" pitchFamily="50" charset="-128"/>
              </a:rPr>
              <a:t>飛行機の操縦の歴史　天測→電波→</a:t>
            </a:r>
            <a:r>
              <a:rPr lang="en-US" altLang="ja-JP" sz="3200" dirty="0" smtClean="0">
                <a:ea typeface="ＭＳ Ｐゴシック" panose="020B0600070205080204" pitchFamily="50" charset="-128"/>
              </a:rPr>
              <a:t>GPS</a:t>
            </a:r>
            <a:r>
              <a:rPr lang="ja-JP" altLang="en-US" sz="3200" dirty="0" smtClean="0">
                <a:ea typeface="ＭＳ Ｐゴシック" panose="020B0600070205080204" pitchFamily="50" charset="-128"/>
              </a:rPr>
              <a:t>の併用へ</a:t>
            </a:r>
          </a:p>
        </p:txBody>
      </p:sp>
      <p:sp>
        <p:nvSpPr>
          <p:cNvPr id="19" name="スライド番号プレースホルダー 18"/>
          <p:cNvSpPr>
            <a:spLocks noGrp="1"/>
          </p:cNvSpPr>
          <p:nvPr>
            <p:ph type="sldNum" sz="quarter" idx="12"/>
          </p:nvPr>
        </p:nvSpPr>
        <p:spPr/>
        <p:txBody>
          <a:bodyPr/>
          <a:lstStyle/>
          <a:p>
            <a:fld id="{B4ED6902-7B99-4FB1-869D-E4083A56ED9B}" type="slidenum">
              <a:rPr kumimoji="1" lang="ja-JP" altLang="en-US" smtClean="0"/>
              <a:t>13</a:t>
            </a:fld>
            <a:endParaRPr kumimoji="1" lang="ja-JP" altLang="en-US"/>
          </a:p>
        </p:txBody>
      </p:sp>
      <p:sp>
        <p:nvSpPr>
          <p:cNvPr id="35" name="Rectangle 2"/>
          <p:cNvSpPr>
            <a:spLocks noChangeArrowheads="1"/>
          </p:cNvSpPr>
          <p:nvPr/>
        </p:nvSpPr>
        <p:spPr bwMode="gray">
          <a:xfrm>
            <a:off x="15177" y="1517"/>
            <a:ext cx="8827214" cy="40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smtClean="0"/>
              <a:t>　</a:t>
            </a:r>
            <a:endParaRPr lang="en-US" altLang="ja-JP" sz="1400" b="1" dirty="0" smtClean="0"/>
          </a:p>
          <a:p>
            <a:pPr eaLnBrk="1" hangingPunct="1"/>
            <a:r>
              <a:rPr lang="ja-JP" altLang="en-US" sz="1400" b="1" dirty="0" smtClean="0"/>
              <a:t>　　</a:t>
            </a:r>
            <a:r>
              <a:rPr lang="ja-JP" altLang="en-US" sz="1400" b="1" dirty="0" err="1" smtClean="0"/>
              <a:t>ひこ</a:t>
            </a:r>
            <a:r>
              <a:rPr lang="ja-JP" altLang="en-US" sz="1400" b="1" dirty="0" smtClean="0"/>
              <a:t>う</a:t>
            </a:r>
            <a:r>
              <a:rPr lang="ja-JP" altLang="en-US" sz="1400" b="1" dirty="0"/>
              <a:t>き</a:t>
            </a:r>
            <a:r>
              <a:rPr lang="ja-JP" altLang="en-US" sz="1400" b="1" dirty="0" smtClean="0"/>
              <a:t>　　　　　　　　そうじゅう　　　　　れきし　　　　　てん　そく　　　　　でんぱ　　　　じーぴーえす　　へいよう　</a:t>
            </a:r>
            <a:r>
              <a:rPr lang="ja-JP" altLang="en-US" sz="1400" b="1" dirty="0"/>
              <a:t>　</a:t>
            </a:r>
            <a:r>
              <a:rPr lang="ja-JP" altLang="en-US" sz="1400" b="1" dirty="0" smtClean="0"/>
              <a:t>　　　　　　　</a:t>
            </a:r>
            <a:endParaRPr lang="ja-JP" altLang="en-US" sz="1400" b="1" dirty="0"/>
          </a:p>
        </p:txBody>
      </p:sp>
      <p:grpSp>
        <p:nvGrpSpPr>
          <p:cNvPr id="7168" name="グループ化 7167"/>
          <p:cNvGrpSpPr/>
          <p:nvPr/>
        </p:nvGrpSpPr>
        <p:grpSpPr>
          <a:xfrm>
            <a:off x="34675" y="833688"/>
            <a:ext cx="3549858" cy="2232980"/>
            <a:chOff x="34675" y="833688"/>
            <a:chExt cx="3549858" cy="2232980"/>
          </a:xfrm>
        </p:grpSpPr>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4250" y="833688"/>
              <a:ext cx="1840283" cy="1380211"/>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75" y="842533"/>
              <a:ext cx="1670678" cy="1374116"/>
            </a:xfrm>
            <a:prstGeom prst="rect">
              <a:avLst/>
            </a:prstGeom>
          </p:spPr>
        </p:pic>
        <p:sp>
          <p:nvSpPr>
            <p:cNvPr id="31" name="テキスト ボックス 30"/>
            <p:cNvSpPr txBox="1"/>
            <p:nvPr/>
          </p:nvSpPr>
          <p:spPr>
            <a:xfrm>
              <a:off x="98735" y="2328004"/>
              <a:ext cx="3453086" cy="738664"/>
            </a:xfrm>
            <a:prstGeom prst="rect">
              <a:avLst/>
            </a:prstGeom>
            <a:noFill/>
            <a:ln>
              <a:solidFill>
                <a:schemeClr val="accent1">
                  <a:lumMod val="90000"/>
                </a:schemeClr>
              </a:solidFill>
            </a:ln>
          </p:spPr>
          <p:txBody>
            <a:bodyPr wrap="square" rtlCol="0">
              <a:spAutoFit/>
            </a:bodyPr>
            <a:lstStyle/>
            <a:p>
              <a:r>
                <a:rPr lang="ja-JP" altLang="en-US" dirty="0" smtClean="0"/>
                <a:t>１．有視界飛行　</a:t>
              </a:r>
              <a:endParaRPr lang="en-US" altLang="ja-JP" dirty="0" smtClean="0"/>
            </a:p>
            <a:p>
              <a:r>
                <a:rPr lang="ja-JP" altLang="en-US" sz="1800" dirty="0" smtClean="0"/>
                <a:t>地形や地図を見て位置を知る</a:t>
              </a:r>
              <a:endParaRPr kumimoji="1" lang="ja-JP" altLang="en-US" sz="1800" dirty="0"/>
            </a:p>
          </p:txBody>
        </p:sp>
        <p:sp>
          <p:nvSpPr>
            <p:cNvPr id="36" name="Rectangle 2"/>
            <p:cNvSpPr>
              <a:spLocks noChangeArrowheads="1"/>
            </p:cNvSpPr>
            <p:nvPr/>
          </p:nvSpPr>
          <p:spPr bwMode="gray">
            <a:xfrm>
              <a:off x="586398" y="2288891"/>
              <a:ext cx="1515625" cy="13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900" b="1" dirty="0" smtClean="0"/>
                <a:t>ゆう　し　かい　ひ　こう　　　</a:t>
              </a:r>
              <a:endParaRPr lang="ja-JP" altLang="en-US" sz="900" b="1" dirty="0"/>
            </a:p>
          </p:txBody>
        </p:sp>
      </p:grpSp>
      <p:grpSp>
        <p:nvGrpSpPr>
          <p:cNvPr id="7170" name="グループ化 7169"/>
          <p:cNvGrpSpPr/>
          <p:nvPr/>
        </p:nvGrpSpPr>
        <p:grpSpPr>
          <a:xfrm>
            <a:off x="69280" y="3078975"/>
            <a:ext cx="3677952" cy="1671826"/>
            <a:chOff x="69280" y="3078975"/>
            <a:chExt cx="3677952" cy="1671826"/>
          </a:xfrm>
        </p:grpSpPr>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80" y="3625683"/>
              <a:ext cx="526265" cy="526265"/>
            </a:xfrm>
            <a:prstGeom prst="rect">
              <a:avLst/>
            </a:prstGeom>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750" y="3137017"/>
              <a:ext cx="526265" cy="526265"/>
            </a:xfrm>
            <a:prstGeom prst="rect">
              <a:avLst/>
            </a:prstGeom>
          </p:spPr>
        </p:pic>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353" y="3078975"/>
              <a:ext cx="1114550" cy="1671826"/>
            </a:xfrm>
            <a:prstGeom prst="rect">
              <a:avLst/>
            </a:prstGeom>
          </p:spPr>
        </p:pic>
        <p:sp>
          <p:nvSpPr>
            <p:cNvPr id="30" name="テキスト ボックス 29"/>
            <p:cNvSpPr txBox="1"/>
            <p:nvPr/>
          </p:nvSpPr>
          <p:spPr>
            <a:xfrm>
              <a:off x="1798672" y="3249107"/>
              <a:ext cx="1735122" cy="1292662"/>
            </a:xfrm>
            <a:prstGeom prst="rect">
              <a:avLst/>
            </a:prstGeom>
            <a:noFill/>
            <a:ln>
              <a:solidFill>
                <a:schemeClr val="accent1">
                  <a:lumMod val="90000"/>
                </a:schemeClr>
              </a:solidFill>
            </a:ln>
          </p:spPr>
          <p:txBody>
            <a:bodyPr wrap="square" rtlCol="0">
              <a:spAutoFit/>
            </a:bodyPr>
            <a:lstStyle/>
            <a:p>
              <a:r>
                <a:rPr lang="ja-JP" altLang="en-US" dirty="0" smtClean="0"/>
                <a:t>２．天測　</a:t>
              </a:r>
              <a:endParaRPr lang="en-US" altLang="ja-JP" sz="1800" dirty="0"/>
            </a:p>
            <a:p>
              <a:r>
                <a:rPr lang="ja-JP" altLang="en-US" sz="1800" dirty="0" smtClean="0"/>
                <a:t>太陽や星の位置と時間から計算し位置を知る</a:t>
              </a:r>
              <a:endParaRPr kumimoji="1" lang="ja-JP" altLang="en-US" sz="1800" dirty="0"/>
            </a:p>
          </p:txBody>
        </p:sp>
        <p:sp>
          <p:nvSpPr>
            <p:cNvPr id="39" name="Rectangle 2"/>
            <p:cNvSpPr>
              <a:spLocks noChangeArrowheads="1"/>
            </p:cNvSpPr>
            <p:nvPr/>
          </p:nvSpPr>
          <p:spPr bwMode="gray">
            <a:xfrm>
              <a:off x="2231607" y="3235256"/>
              <a:ext cx="1515625" cy="13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900" b="1" dirty="0" smtClean="0"/>
                <a:t>てん　そく　　</a:t>
              </a:r>
              <a:endParaRPr lang="ja-JP" altLang="en-US" sz="900" b="1" dirty="0"/>
            </a:p>
          </p:txBody>
        </p:sp>
      </p:grpSp>
      <p:grpSp>
        <p:nvGrpSpPr>
          <p:cNvPr id="7172" name="グループ化 7171"/>
          <p:cNvGrpSpPr/>
          <p:nvPr/>
        </p:nvGrpSpPr>
        <p:grpSpPr>
          <a:xfrm>
            <a:off x="3654328" y="881921"/>
            <a:ext cx="1876803" cy="5309074"/>
            <a:chOff x="3683708" y="881921"/>
            <a:chExt cx="1876803" cy="5309074"/>
          </a:xfrm>
        </p:grpSpPr>
        <p:pic>
          <p:nvPicPr>
            <p:cNvPr id="15" name="図 14"/>
            <p:cNvPicPr>
              <a:picLocks noChangeAspect="1"/>
            </p:cNvPicPr>
            <p:nvPr/>
          </p:nvPicPr>
          <p:blipFill rotWithShape="1">
            <a:blip r:embed="rId8" cstate="print">
              <a:extLst>
                <a:ext uri="{28A0092B-C50C-407E-A947-70E740481C1C}">
                  <a14:useLocalDpi xmlns:a14="http://schemas.microsoft.com/office/drawing/2010/main" val="0"/>
                </a:ext>
              </a:extLst>
            </a:blip>
            <a:srcRect l="15218" t="27336" r="8776" b="26253"/>
            <a:stretch/>
          </p:blipFill>
          <p:spPr>
            <a:xfrm>
              <a:off x="3703381" y="3464436"/>
              <a:ext cx="1813706" cy="777303"/>
            </a:xfrm>
            <a:prstGeom prst="rect">
              <a:avLst/>
            </a:prstGeom>
          </p:spPr>
        </p:pic>
        <p:pic>
          <p:nvPicPr>
            <p:cNvPr id="24" name="図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09624" y="881921"/>
              <a:ext cx="1773268" cy="1423754"/>
            </a:xfrm>
            <a:prstGeom prst="rect">
              <a:avLst/>
            </a:prstGeom>
          </p:spPr>
        </p:pic>
        <p:pic>
          <p:nvPicPr>
            <p:cNvPr id="25" name="図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81673" y="2504591"/>
              <a:ext cx="882774" cy="863857"/>
            </a:xfrm>
            <a:prstGeom prst="rect">
              <a:avLst/>
            </a:prstGeom>
          </p:spPr>
        </p:pic>
        <p:sp>
          <p:nvSpPr>
            <p:cNvPr id="26" name="稲妻 25"/>
            <p:cNvSpPr/>
            <p:nvPr/>
          </p:nvSpPr>
          <p:spPr>
            <a:xfrm rot="12205405">
              <a:off x="3936702" y="2220865"/>
              <a:ext cx="453055" cy="1431309"/>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683708" y="4898333"/>
              <a:ext cx="1876803" cy="1292662"/>
            </a:xfrm>
            <a:prstGeom prst="rect">
              <a:avLst/>
            </a:prstGeom>
            <a:noFill/>
            <a:ln>
              <a:solidFill>
                <a:schemeClr val="accent1">
                  <a:lumMod val="90000"/>
                </a:schemeClr>
              </a:solidFill>
            </a:ln>
          </p:spPr>
          <p:txBody>
            <a:bodyPr wrap="square" rtlCol="0">
              <a:spAutoFit/>
            </a:bodyPr>
            <a:lstStyle/>
            <a:p>
              <a:r>
                <a:rPr lang="ja-JP" altLang="en-US" dirty="0" smtClean="0"/>
                <a:t>４．無線航法</a:t>
              </a:r>
              <a:endParaRPr lang="en-US" altLang="ja-JP" dirty="0" smtClean="0"/>
            </a:p>
            <a:p>
              <a:r>
                <a:rPr lang="ja-JP" altLang="en-US" sz="1800" dirty="0" smtClean="0"/>
                <a:t>地上からの無線電波を受信し位置を知る</a:t>
              </a:r>
              <a:endParaRPr kumimoji="1" lang="ja-JP" altLang="en-US" sz="1800" dirty="0"/>
            </a:p>
          </p:txBody>
        </p:sp>
        <p:sp>
          <p:nvSpPr>
            <p:cNvPr id="43" name="Rectangle 2"/>
            <p:cNvSpPr>
              <a:spLocks noChangeArrowheads="1"/>
            </p:cNvSpPr>
            <p:nvPr/>
          </p:nvSpPr>
          <p:spPr bwMode="gray">
            <a:xfrm>
              <a:off x="3984491" y="4851215"/>
              <a:ext cx="1515625" cy="13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900" b="1" dirty="0" smtClean="0"/>
                <a:t>　　</a:t>
              </a:r>
              <a:r>
                <a:rPr lang="ja-JP" altLang="en-US" sz="900" b="1" dirty="0" err="1" smtClean="0"/>
                <a:t>む　</a:t>
              </a:r>
              <a:r>
                <a:rPr lang="ja-JP" altLang="en-US" sz="900" b="1" dirty="0" smtClean="0"/>
                <a:t>　せん　　こう　ほう　</a:t>
              </a:r>
              <a:endParaRPr lang="ja-JP" altLang="en-US" sz="900" b="1" dirty="0"/>
            </a:p>
          </p:txBody>
        </p:sp>
      </p:grpSp>
      <p:grpSp>
        <p:nvGrpSpPr>
          <p:cNvPr id="7173" name="グループ化 7172"/>
          <p:cNvGrpSpPr/>
          <p:nvPr/>
        </p:nvGrpSpPr>
        <p:grpSpPr>
          <a:xfrm>
            <a:off x="5559709" y="902722"/>
            <a:ext cx="1830207" cy="5322049"/>
            <a:chOff x="5559709" y="902722"/>
            <a:chExt cx="1830207" cy="5322049"/>
          </a:xfrm>
        </p:grpSpPr>
        <p:pic>
          <p:nvPicPr>
            <p:cNvPr id="6" name="図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02500" y="3102701"/>
              <a:ext cx="1613499" cy="1741375"/>
            </a:xfrm>
            <a:prstGeom prst="rect">
              <a:avLst/>
            </a:prstGeom>
          </p:spPr>
        </p:pic>
        <p:pic>
          <p:nvPicPr>
            <p:cNvPr id="7" name="図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23123" y="902722"/>
              <a:ext cx="1598559" cy="2131412"/>
            </a:xfrm>
            <a:prstGeom prst="rect">
              <a:avLst/>
            </a:prstGeom>
          </p:spPr>
        </p:pic>
        <p:sp>
          <p:nvSpPr>
            <p:cNvPr id="32" name="テキスト ボックス 31"/>
            <p:cNvSpPr txBox="1"/>
            <p:nvPr/>
          </p:nvSpPr>
          <p:spPr>
            <a:xfrm>
              <a:off x="5559709" y="4932109"/>
              <a:ext cx="1748595" cy="1292662"/>
            </a:xfrm>
            <a:prstGeom prst="rect">
              <a:avLst/>
            </a:prstGeom>
            <a:noFill/>
            <a:ln>
              <a:solidFill>
                <a:schemeClr val="accent1">
                  <a:lumMod val="90000"/>
                </a:schemeClr>
              </a:solidFill>
            </a:ln>
          </p:spPr>
          <p:txBody>
            <a:bodyPr wrap="square" rtlCol="0">
              <a:spAutoFit/>
            </a:bodyPr>
            <a:lstStyle/>
            <a:p>
              <a:r>
                <a:rPr lang="ja-JP" altLang="en-US" dirty="0" smtClean="0"/>
                <a:t>５．</a:t>
              </a:r>
              <a:r>
                <a:rPr lang="en-US" altLang="ja-JP" dirty="0" smtClean="0"/>
                <a:t>INS</a:t>
              </a:r>
              <a:r>
                <a:rPr lang="ja-JP" altLang="en-US" dirty="0" smtClean="0"/>
                <a:t>航法</a:t>
              </a:r>
              <a:endParaRPr lang="en-US" altLang="ja-JP" dirty="0" smtClean="0"/>
            </a:p>
            <a:p>
              <a:r>
                <a:rPr lang="ja-JP" altLang="en-US" sz="1800" dirty="0" smtClean="0"/>
                <a:t>ジャイロの原理を使用し</a:t>
              </a:r>
              <a:r>
                <a:rPr lang="ja-JP" altLang="en-US" sz="1800" dirty="0"/>
                <a:t>、</a:t>
              </a:r>
              <a:r>
                <a:rPr lang="ja-JP" altLang="en-US" sz="1800" dirty="0" smtClean="0"/>
                <a:t>計算して位置を知る</a:t>
              </a:r>
              <a:endParaRPr kumimoji="1" lang="ja-JP" altLang="en-US" sz="1800" dirty="0"/>
            </a:p>
          </p:txBody>
        </p:sp>
        <p:sp>
          <p:nvSpPr>
            <p:cNvPr id="45" name="Rectangle 2"/>
            <p:cNvSpPr>
              <a:spLocks noChangeArrowheads="1"/>
            </p:cNvSpPr>
            <p:nvPr/>
          </p:nvSpPr>
          <p:spPr bwMode="gray">
            <a:xfrm>
              <a:off x="5801643" y="4910040"/>
              <a:ext cx="1588273" cy="16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900" b="1" dirty="0" smtClean="0"/>
                <a:t>　　あいえぬ</a:t>
              </a:r>
              <a:r>
                <a:rPr lang="ja-JP" altLang="en-US" sz="900" b="1" dirty="0" err="1" smtClean="0"/>
                <a:t>えす</a:t>
              </a:r>
              <a:r>
                <a:rPr lang="ja-JP" altLang="en-US" sz="900" b="1" dirty="0" smtClean="0"/>
                <a:t>　こうほう　</a:t>
              </a:r>
              <a:endParaRPr lang="ja-JP" altLang="en-US" sz="900" b="1" dirty="0"/>
            </a:p>
          </p:txBody>
        </p:sp>
      </p:grpSp>
      <p:grpSp>
        <p:nvGrpSpPr>
          <p:cNvPr id="2" name="グループ化 1"/>
          <p:cNvGrpSpPr/>
          <p:nvPr/>
        </p:nvGrpSpPr>
        <p:grpSpPr>
          <a:xfrm>
            <a:off x="7227949" y="883529"/>
            <a:ext cx="1905116" cy="5287448"/>
            <a:chOff x="7238884" y="676716"/>
            <a:chExt cx="1905116" cy="5287448"/>
          </a:xfrm>
        </p:grpSpPr>
        <p:pic>
          <p:nvPicPr>
            <p:cNvPr id="16" name="図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39322" y="676716"/>
              <a:ext cx="1686170" cy="1686170"/>
            </a:xfrm>
            <a:prstGeom prst="rect">
              <a:avLst/>
            </a:prstGeom>
          </p:spPr>
        </p:pic>
        <p:pic>
          <p:nvPicPr>
            <p:cNvPr id="18" name="図 17"/>
            <p:cNvPicPr>
              <a:picLocks noChangeAspect="1"/>
            </p:cNvPicPr>
            <p:nvPr/>
          </p:nvPicPr>
          <p:blipFill rotWithShape="1">
            <a:blip r:embed="rId14" cstate="print">
              <a:extLst>
                <a:ext uri="{28A0092B-C50C-407E-A947-70E740481C1C}">
                  <a14:useLocalDpi xmlns:a14="http://schemas.microsoft.com/office/drawing/2010/main" val="0"/>
                </a:ext>
              </a:extLst>
            </a:blip>
            <a:srcRect l="31997" t="46444" r="47753" b="32576"/>
            <a:stretch/>
          </p:blipFill>
          <p:spPr>
            <a:xfrm>
              <a:off x="7339322" y="3076574"/>
              <a:ext cx="1760568" cy="1215723"/>
            </a:xfrm>
            <a:prstGeom prst="rect">
              <a:avLst/>
            </a:prstGeom>
          </p:spPr>
        </p:pic>
        <p:pic>
          <p:nvPicPr>
            <p:cNvPr id="22" name="図 21"/>
            <p:cNvPicPr>
              <a:picLocks noChangeAspect="1"/>
            </p:cNvPicPr>
            <p:nvPr/>
          </p:nvPicPr>
          <p:blipFill rotWithShape="1">
            <a:blip r:embed="rId15" cstate="print">
              <a:extLst>
                <a:ext uri="{28A0092B-C50C-407E-A947-70E740481C1C}">
                  <a14:useLocalDpi xmlns:a14="http://schemas.microsoft.com/office/drawing/2010/main" val="0"/>
                </a:ext>
              </a:extLst>
            </a:blip>
            <a:srcRect l="6582" t="27407" b="30210"/>
            <a:stretch/>
          </p:blipFill>
          <p:spPr>
            <a:xfrm>
              <a:off x="7361173" y="2343413"/>
              <a:ext cx="1762446" cy="575718"/>
            </a:xfrm>
            <a:prstGeom prst="rect">
              <a:avLst/>
            </a:prstGeom>
          </p:spPr>
        </p:pic>
        <p:sp>
          <p:nvSpPr>
            <p:cNvPr id="33" name="テキスト ボックス 32"/>
            <p:cNvSpPr txBox="1"/>
            <p:nvPr/>
          </p:nvSpPr>
          <p:spPr>
            <a:xfrm>
              <a:off x="7238884" y="4671502"/>
              <a:ext cx="1861006" cy="1292662"/>
            </a:xfrm>
            <a:prstGeom prst="rect">
              <a:avLst/>
            </a:prstGeom>
            <a:noFill/>
            <a:ln>
              <a:solidFill>
                <a:schemeClr val="accent1">
                  <a:lumMod val="90000"/>
                </a:schemeClr>
              </a:solidFill>
            </a:ln>
          </p:spPr>
          <p:txBody>
            <a:bodyPr wrap="square" rtlCol="0">
              <a:spAutoFit/>
            </a:bodyPr>
            <a:lstStyle/>
            <a:p>
              <a:r>
                <a:rPr lang="ja-JP" altLang="en-US" spc="-50" dirty="0" smtClean="0"/>
                <a:t>６．</a:t>
              </a:r>
              <a:r>
                <a:rPr lang="en-US" altLang="ja-JP" spc="-50" dirty="0" smtClean="0"/>
                <a:t>GPS</a:t>
              </a:r>
              <a:r>
                <a:rPr lang="ja-JP" altLang="en-US" spc="-50" dirty="0" smtClean="0"/>
                <a:t>併用</a:t>
              </a:r>
              <a:endParaRPr lang="en-US" altLang="ja-JP" spc="-50" dirty="0" smtClean="0"/>
            </a:p>
            <a:p>
              <a:r>
                <a:rPr lang="en-US" altLang="ja-JP" sz="1800" dirty="0" smtClean="0"/>
                <a:t>INS</a:t>
              </a:r>
              <a:r>
                <a:rPr lang="ja-JP" altLang="en-US" sz="1800" dirty="0" smtClean="0"/>
                <a:t>に加え、人工衛星の電波を受けて位置を知る</a:t>
              </a:r>
              <a:endParaRPr kumimoji="1" lang="ja-JP" altLang="en-US" sz="1800" dirty="0"/>
            </a:p>
          </p:txBody>
        </p:sp>
        <p:sp>
          <p:nvSpPr>
            <p:cNvPr id="47" name="Rectangle 2"/>
            <p:cNvSpPr>
              <a:spLocks noChangeArrowheads="1"/>
            </p:cNvSpPr>
            <p:nvPr/>
          </p:nvSpPr>
          <p:spPr bwMode="gray">
            <a:xfrm>
              <a:off x="7555727" y="4671502"/>
              <a:ext cx="1588273" cy="16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900" b="1" dirty="0" smtClean="0"/>
                <a:t>　　じー</a:t>
              </a:r>
              <a:r>
                <a:rPr lang="ja-JP" altLang="en-US" sz="900" b="1" dirty="0" err="1" smtClean="0"/>
                <a:t>ぴ</a:t>
              </a:r>
              <a:r>
                <a:rPr lang="ja-JP" altLang="en-US" sz="900" b="1" dirty="0" smtClean="0"/>
                <a:t>ー</a:t>
              </a:r>
              <a:r>
                <a:rPr lang="ja-JP" altLang="en-US" sz="900" b="1" dirty="0" err="1" smtClean="0"/>
                <a:t>えす</a:t>
              </a:r>
              <a:r>
                <a:rPr lang="ja-JP" altLang="en-US" sz="900" b="1" dirty="0" smtClean="0"/>
                <a:t>　へいよう　</a:t>
              </a:r>
              <a:endParaRPr lang="ja-JP" altLang="en-US" sz="900" b="1" dirty="0"/>
            </a:p>
          </p:txBody>
        </p:sp>
        <p:sp>
          <p:nvSpPr>
            <p:cNvPr id="48" name="稲妻 47"/>
            <p:cNvSpPr/>
            <p:nvPr/>
          </p:nvSpPr>
          <p:spPr>
            <a:xfrm rot="12205405">
              <a:off x="7737780" y="2865832"/>
              <a:ext cx="318986" cy="700579"/>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稲妻 48"/>
            <p:cNvSpPr/>
            <p:nvPr/>
          </p:nvSpPr>
          <p:spPr>
            <a:xfrm rot="2411782">
              <a:off x="7823307" y="1743558"/>
              <a:ext cx="318986" cy="700579"/>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p:nvGrpSpPr>
        <p:grpSpPr>
          <a:xfrm>
            <a:off x="15177" y="881921"/>
            <a:ext cx="3620097" cy="2281244"/>
            <a:chOff x="15177" y="881921"/>
            <a:chExt cx="3620097" cy="2281244"/>
          </a:xfrm>
        </p:grpSpPr>
        <p:cxnSp>
          <p:nvCxnSpPr>
            <p:cNvPr id="4" name="直線コネクタ 3"/>
            <p:cNvCxnSpPr/>
            <p:nvPr/>
          </p:nvCxnSpPr>
          <p:spPr>
            <a:xfrm>
              <a:off x="3625750" y="881921"/>
              <a:ext cx="9524" cy="22812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15177" y="3109045"/>
              <a:ext cx="3620097" cy="5412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8" name="グループ化 27"/>
          <p:cNvGrpSpPr/>
          <p:nvPr/>
        </p:nvGrpSpPr>
        <p:grpSpPr>
          <a:xfrm>
            <a:off x="55080" y="3277504"/>
            <a:ext cx="3578236" cy="1593070"/>
            <a:chOff x="55080" y="3277504"/>
            <a:chExt cx="3578236" cy="1593070"/>
          </a:xfrm>
        </p:grpSpPr>
        <p:cxnSp>
          <p:nvCxnSpPr>
            <p:cNvPr id="50" name="直線コネクタ 49"/>
            <p:cNvCxnSpPr/>
            <p:nvPr/>
          </p:nvCxnSpPr>
          <p:spPr>
            <a:xfrm flipH="1">
              <a:off x="3610218" y="3277504"/>
              <a:ext cx="23098" cy="159307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55080" y="4846221"/>
              <a:ext cx="3566687" cy="8137"/>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54" name="直線コネクタ 53"/>
          <p:cNvCxnSpPr/>
          <p:nvPr/>
        </p:nvCxnSpPr>
        <p:spPr>
          <a:xfrm>
            <a:off x="5542253" y="833688"/>
            <a:ext cx="21379" cy="557213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7271837" y="881921"/>
            <a:ext cx="23375" cy="5619848"/>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102265" y="4947268"/>
            <a:ext cx="3284870" cy="1777050"/>
            <a:chOff x="102265" y="4947268"/>
            <a:chExt cx="3284870" cy="1777050"/>
          </a:xfrm>
        </p:grpSpPr>
        <p:grpSp>
          <p:nvGrpSpPr>
            <p:cNvPr id="7171" name="グループ化 7170"/>
            <p:cNvGrpSpPr/>
            <p:nvPr/>
          </p:nvGrpSpPr>
          <p:grpSpPr>
            <a:xfrm>
              <a:off x="1080517" y="4947268"/>
              <a:ext cx="2306618" cy="1043117"/>
              <a:chOff x="1662592" y="4965859"/>
              <a:chExt cx="1963158" cy="1043117"/>
            </a:xfrm>
          </p:grpSpPr>
          <p:sp>
            <p:nvSpPr>
              <p:cNvPr id="21" name="テキスト ボックス 20"/>
              <p:cNvSpPr txBox="1"/>
              <p:nvPr/>
            </p:nvSpPr>
            <p:spPr>
              <a:xfrm>
                <a:off x="1662592" y="4993313"/>
                <a:ext cx="1921941" cy="1015663"/>
              </a:xfrm>
              <a:prstGeom prst="rect">
                <a:avLst/>
              </a:prstGeom>
              <a:noFill/>
              <a:ln>
                <a:solidFill>
                  <a:schemeClr val="accent1">
                    <a:lumMod val="90000"/>
                  </a:schemeClr>
                </a:solidFill>
              </a:ln>
            </p:spPr>
            <p:txBody>
              <a:bodyPr wrap="square" rtlCol="0">
                <a:spAutoFit/>
              </a:bodyPr>
              <a:lstStyle/>
              <a:p>
                <a:r>
                  <a:rPr lang="ja-JP" altLang="en-US" dirty="0" smtClean="0"/>
                  <a:t>３．推測航法　</a:t>
                </a:r>
                <a:endParaRPr lang="en-US" altLang="ja-JP" dirty="0" smtClean="0"/>
              </a:p>
              <a:p>
                <a:r>
                  <a:rPr lang="ja-JP" altLang="en-US" sz="1800" dirty="0" smtClean="0"/>
                  <a:t>計算尺や図などで位置を知る</a:t>
                </a:r>
                <a:endParaRPr kumimoji="1" lang="ja-JP" altLang="en-US" sz="1800" dirty="0"/>
              </a:p>
            </p:txBody>
          </p:sp>
          <p:sp>
            <p:nvSpPr>
              <p:cNvPr id="41" name="Rectangle 2"/>
              <p:cNvSpPr>
                <a:spLocks noChangeArrowheads="1"/>
              </p:cNvSpPr>
              <p:nvPr/>
            </p:nvSpPr>
            <p:spPr bwMode="gray">
              <a:xfrm>
                <a:off x="2110125" y="4965859"/>
                <a:ext cx="1515625" cy="13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900" b="1" dirty="0" smtClean="0"/>
                  <a:t>すい　そく　　こう　ほう　　</a:t>
                </a:r>
                <a:endParaRPr lang="ja-JP" altLang="en-US" sz="900" b="1" dirty="0"/>
              </a:p>
            </p:txBody>
          </p:sp>
        </p:grpSp>
        <p:pic>
          <p:nvPicPr>
            <p:cNvPr id="3" name="図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265" y="4965126"/>
              <a:ext cx="929151" cy="1759192"/>
            </a:xfrm>
            <a:prstGeom prst="rect">
              <a:avLst/>
            </a:prstGeom>
          </p:spPr>
        </p:pic>
      </p:grpSp>
      <p:sp>
        <p:nvSpPr>
          <p:cNvPr id="9" name="右矢印 8"/>
          <p:cNvSpPr/>
          <p:nvPr/>
        </p:nvSpPr>
        <p:spPr>
          <a:xfrm>
            <a:off x="1151884" y="6443476"/>
            <a:ext cx="827827" cy="356231"/>
          </a:xfrm>
          <a:prstGeom prst="rightArrow">
            <a:avLst/>
          </a:prstGeom>
          <a:solidFill>
            <a:schemeClr val="accent1">
              <a:alpha val="59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右矢印 51"/>
          <p:cNvSpPr/>
          <p:nvPr/>
        </p:nvSpPr>
        <p:spPr>
          <a:xfrm>
            <a:off x="2510880" y="6443476"/>
            <a:ext cx="827827" cy="356231"/>
          </a:xfrm>
          <a:prstGeom prst="rightArrow">
            <a:avLst/>
          </a:prstGeom>
          <a:solidFill>
            <a:srgbClr val="CCFF33">
              <a:alpha val="47000"/>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右矢印 52"/>
          <p:cNvSpPr/>
          <p:nvPr/>
        </p:nvSpPr>
        <p:spPr>
          <a:xfrm>
            <a:off x="3955111" y="6443476"/>
            <a:ext cx="827827" cy="356231"/>
          </a:xfrm>
          <a:prstGeom prst="rightArrow">
            <a:avLst/>
          </a:prstGeom>
          <a:solidFill>
            <a:srgbClr val="92D050">
              <a:alpha val="47000"/>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右矢印 54"/>
          <p:cNvSpPr/>
          <p:nvPr/>
        </p:nvSpPr>
        <p:spPr>
          <a:xfrm>
            <a:off x="5651032" y="6443475"/>
            <a:ext cx="827827" cy="356231"/>
          </a:xfrm>
          <a:prstGeom prst="rightArrow">
            <a:avLst/>
          </a:prstGeom>
          <a:solidFill>
            <a:srgbClr val="00B050">
              <a:alpha val="47000"/>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右矢印 56"/>
          <p:cNvSpPr/>
          <p:nvPr/>
        </p:nvSpPr>
        <p:spPr>
          <a:xfrm>
            <a:off x="7555727" y="6441788"/>
            <a:ext cx="827827" cy="356231"/>
          </a:xfrm>
          <a:prstGeom prst="rightArrow">
            <a:avLst/>
          </a:prstGeom>
          <a:solidFill>
            <a:srgbClr val="00B0F0">
              <a:alpha val="47000"/>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3171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17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wipe(left)">
                                      <p:cBhvr>
                                        <p:cTn id="20" dur="750"/>
                                        <p:tgtEl>
                                          <p:spTgt spid="5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7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1000"/>
                                        <p:tgtEl>
                                          <p:spTgt spid="5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17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wipe(left)">
                                      <p:cBhvr>
                                        <p:cTn id="42" dur="10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wipe(left)">
                                      <p:cBhvr>
                                        <p:cTn id="5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2" grpId="0" animBg="1"/>
      <p:bldP spid="53" grpId="0" animBg="1"/>
      <p:bldP spid="55" grpId="0" animBg="1"/>
      <p:bldP spid="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図 53"/>
          <p:cNvPicPr>
            <a:picLocks noChangeAspect="1"/>
          </p:cNvPicPr>
          <p:nvPr/>
        </p:nvPicPr>
        <p:blipFill rotWithShape="1">
          <a:blip r:embed="rId3" cstate="print">
            <a:extLst>
              <a:ext uri="{28A0092B-C50C-407E-A947-70E740481C1C}">
                <a14:useLocalDpi xmlns:a14="http://schemas.microsoft.com/office/drawing/2010/main" val="0"/>
              </a:ext>
            </a:extLst>
          </a:blip>
          <a:srcRect r="46804"/>
          <a:stretch/>
        </p:blipFill>
        <p:spPr>
          <a:xfrm>
            <a:off x="7588534" y="4253346"/>
            <a:ext cx="1484050" cy="1457662"/>
          </a:xfrm>
          <a:prstGeom prst="rect">
            <a:avLst/>
          </a:prstGeom>
          <a:noFill/>
        </p:spPr>
      </p:pic>
      <p:sp>
        <p:nvSpPr>
          <p:cNvPr id="7169" name="Rectangle 2"/>
          <p:cNvSpPr>
            <a:spLocks noGrp="1" noChangeArrowheads="1"/>
          </p:cNvSpPr>
          <p:nvPr>
            <p:ph type="ctrTitle"/>
          </p:nvPr>
        </p:nvSpPr>
        <p:spPr>
          <a:xfrm>
            <a:off x="81143" y="7229"/>
            <a:ext cx="6033660" cy="720725"/>
          </a:xfrm>
        </p:spPr>
        <p:txBody>
          <a:bodyPr/>
          <a:lstStyle/>
          <a:p>
            <a:pPr eaLnBrk="1" hangingPunct="1"/>
            <a:r>
              <a:rPr lang="ja-JP" altLang="en-US" sz="3200" dirty="0" smtClean="0">
                <a:ea typeface="ＭＳ Ｐゴシック" panose="020B0600070205080204" pitchFamily="50" charset="-128"/>
              </a:rPr>
              <a:t>角度　</a:t>
            </a:r>
            <a:r>
              <a:rPr lang="en-US" altLang="ja-JP" sz="3600" b="1" dirty="0" smtClean="0">
                <a:ea typeface="ＭＳ Ｐゴシック" panose="020B0600070205080204" pitchFamily="50" charset="-128"/>
              </a:rPr>
              <a:t>3</a:t>
            </a:r>
            <a:r>
              <a:rPr lang="ja-JP" altLang="en-US" sz="3200" dirty="0" smtClean="0">
                <a:ea typeface="ＭＳ Ｐゴシック" panose="020B0600070205080204" pitchFamily="50" charset="-128"/>
              </a:rPr>
              <a:t>度の体験を比べてみる・・・</a:t>
            </a:r>
          </a:p>
        </p:txBody>
      </p:sp>
      <p:sp>
        <p:nvSpPr>
          <p:cNvPr id="15" name="スライド番号プレースホルダー 14"/>
          <p:cNvSpPr>
            <a:spLocks noGrp="1"/>
          </p:cNvSpPr>
          <p:nvPr>
            <p:ph type="sldNum" sz="quarter" idx="12"/>
          </p:nvPr>
        </p:nvSpPr>
        <p:spPr/>
        <p:txBody>
          <a:bodyPr/>
          <a:lstStyle/>
          <a:p>
            <a:fld id="{B4ED6902-7B99-4FB1-869D-E4083A56ED9B}" type="slidenum">
              <a:rPr kumimoji="1" lang="ja-JP" altLang="en-US" smtClean="0"/>
              <a:t>14</a:t>
            </a:fld>
            <a:endParaRPr kumimoji="1" lang="ja-JP" altLang="en-US"/>
          </a:p>
        </p:txBody>
      </p:sp>
      <p:grpSp>
        <p:nvGrpSpPr>
          <p:cNvPr id="7178" name="グループ化 7177"/>
          <p:cNvGrpSpPr/>
          <p:nvPr/>
        </p:nvGrpSpPr>
        <p:grpSpPr>
          <a:xfrm>
            <a:off x="3358583" y="5555235"/>
            <a:ext cx="2361095" cy="1197559"/>
            <a:chOff x="-274712" y="5626405"/>
            <a:chExt cx="2361095" cy="1197559"/>
          </a:xfrm>
        </p:grpSpPr>
        <p:sp>
          <p:nvSpPr>
            <p:cNvPr id="4" name="直角三角形 3"/>
            <p:cNvSpPr/>
            <p:nvPr/>
          </p:nvSpPr>
          <p:spPr>
            <a:xfrm>
              <a:off x="554303" y="5726429"/>
              <a:ext cx="677330" cy="306305"/>
            </a:xfrm>
            <a:prstGeom prst="rtTriangle">
              <a:avLst/>
            </a:prstGeom>
            <a:solidFill>
              <a:schemeClr val="accent1">
                <a:alpha val="64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09958" y="6362299"/>
              <a:ext cx="1676425" cy="461665"/>
            </a:xfrm>
            <a:prstGeom prst="rect">
              <a:avLst/>
            </a:prstGeom>
          </p:spPr>
          <p:txBody>
            <a:bodyPr wrap="square">
              <a:spAutoFit/>
            </a:bodyPr>
            <a:lstStyle/>
            <a:p>
              <a:r>
                <a:rPr lang="ja-JP" altLang="en-US" dirty="0" smtClean="0"/>
                <a:t>　２１度</a:t>
              </a:r>
              <a:endParaRPr lang="en-US" altLang="ja-JP" dirty="0" smtClean="0"/>
            </a:p>
          </p:txBody>
        </p:sp>
        <p:sp>
          <p:nvSpPr>
            <p:cNvPr id="11" name="正方形/長方形 10"/>
            <p:cNvSpPr/>
            <p:nvPr/>
          </p:nvSpPr>
          <p:spPr>
            <a:xfrm>
              <a:off x="381498" y="5994352"/>
              <a:ext cx="1676425" cy="461665"/>
            </a:xfrm>
            <a:prstGeom prst="rect">
              <a:avLst/>
            </a:prstGeom>
          </p:spPr>
          <p:txBody>
            <a:bodyPr wrap="square">
              <a:spAutoFit/>
            </a:bodyPr>
            <a:lstStyle/>
            <a:p>
              <a:r>
                <a:rPr lang="ja-JP" altLang="en-US" dirty="0" smtClean="0"/>
                <a:t>　１５ｍ</a:t>
              </a:r>
              <a:endParaRPr lang="en-US" altLang="ja-JP" dirty="0" smtClean="0"/>
            </a:p>
          </p:txBody>
        </p:sp>
        <p:sp>
          <p:nvSpPr>
            <p:cNvPr id="12" name="正方形/長方形 11"/>
            <p:cNvSpPr/>
            <p:nvPr/>
          </p:nvSpPr>
          <p:spPr>
            <a:xfrm>
              <a:off x="-274712" y="5626405"/>
              <a:ext cx="1676425" cy="461665"/>
            </a:xfrm>
            <a:prstGeom prst="rect">
              <a:avLst/>
            </a:prstGeom>
          </p:spPr>
          <p:txBody>
            <a:bodyPr wrap="square">
              <a:spAutoFit/>
            </a:bodyPr>
            <a:lstStyle/>
            <a:p>
              <a:r>
                <a:rPr lang="ja-JP" altLang="en-US" dirty="0" smtClean="0"/>
                <a:t>　６ｍ</a:t>
              </a:r>
              <a:endParaRPr lang="en-US" altLang="ja-JP" dirty="0" smtClean="0"/>
            </a:p>
          </p:txBody>
        </p:sp>
      </p:grpSp>
      <p:grpSp>
        <p:nvGrpSpPr>
          <p:cNvPr id="7181" name="グループ化 7180"/>
          <p:cNvGrpSpPr/>
          <p:nvPr/>
        </p:nvGrpSpPr>
        <p:grpSpPr>
          <a:xfrm>
            <a:off x="-268756" y="5711008"/>
            <a:ext cx="2560287" cy="1138666"/>
            <a:chOff x="2001362" y="5698772"/>
            <a:chExt cx="2560287" cy="1138666"/>
          </a:xfrm>
        </p:grpSpPr>
        <p:sp>
          <p:nvSpPr>
            <p:cNvPr id="16" name="直角三角形 15"/>
            <p:cNvSpPr/>
            <p:nvPr/>
          </p:nvSpPr>
          <p:spPr>
            <a:xfrm>
              <a:off x="3011334" y="5899451"/>
              <a:ext cx="1424204" cy="45719"/>
            </a:xfrm>
            <a:prstGeom prst="rtTriangle">
              <a:avLst/>
            </a:prstGeom>
            <a:solidFill>
              <a:schemeClr val="accent1">
                <a:alpha val="64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2885224" y="6375773"/>
              <a:ext cx="1676425" cy="461665"/>
            </a:xfrm>
            <a:prstGeom prst="rect">
              <a:avLst/>
            </a:prstGeom>
          </p:spPr>
          <p:txBody>
            <a:bodyPr wrap="square">
              <a:spAutoFit/>
            </a:bodyPr>
            <a:lstStyle/>
            <a:p>
              <a:r>
                <a:rPr lang="ja-JP" altLang="en-US" dirty="0" smtClean="0"/>
                <a:t>　１度</a:t>
              </a:r>
              <a:endParaRPr lang="en-US" altLang="ja-JP" dirty="0" smtClean="0"/>
            </a:p>
          </p:txBody>
        </p:sp>
        <p:sp>
          <p:nvSpPr>
            <p:cNvPr id="18" name="正方形/長方形 17"/>
            <p:cNvSpPr/>
            <p:nvPr/>
          </p:nvSpPr>
          <p:spPr>
            <a:xfrm>
              <a:off x="2847298" y="5953778"/>
              <a:ext cx="1676425" cy="461665"/>
            </a:xfrm>
            <a:prstGeom prst="rect">
              <a:avLst/>
            </a:prstGeom>
          </p:spPr>
          <p:txBody>
            <a:bodyPr wrap="square">
              <a:spAutoFit/>
            </a:bodyPr>
            <a:lstStyle/>
            <a:p>
              <a:r>
                <a:rPr lang="ja-JP" altLang="en-US" dirty="0" smtClean="0"/>
                <a:t>　４０ｍ</a:t>
              </a:r>
              <a:endParaRPr lang="en-US" altLang="ja-JP" dirty="0" smtClean="0"/>
            </a:p>
          </p:txBody>
        </p:sp>
        <p:sp>
          <p:nvSpPr>
            <p:cNvPr id="19" name="正方形/長方形 18"/>
            <p:cNvSpPr/>
            <p:nvPr/>
          </p:nvSpPr>
          <p:spPr>
            <a:xfrm>
              <a:off x="2001362" y="5698772"/>
              <a:ext cx="1676425" cy="461665"/>
            </a:xfrm>
            <a:prstGeom prst="rect">
              <a:avLst/>
            </a:prstGeom>
          </p:spPr>
          <p:txBody>
            <a:bodyPr wrap="square">
              <a:spAutoFit/>
            </a:bodyPr>
            <a:lstStyle/>
            <a:p>
              <a:r>
                <a:rPr lang="ja-JP" altLang="en-US" dirty="0" smtClean="0"/>
                <a:t>　１ｍ</a:t>
              </a:r>
              <a:endParaRPr lang="en-US" altLang="ja-JP" dirty="0" smtClean="0"/>
            </a:p>
          </p:txBody>
        </p:sp>
      </p:grpSp>
      <p:grpSp>
        <p:nvGrpSpPr>
          <p:cNvPr id="7184" name="グループ化 7183"/>
          <p:cNvGrpSpPr/>
          <p:nvPr/>
        </p:nvGrpSpPr>
        <p:grpSpPr>
          <a:xfrm>
            <a:off x="5465999" y="5609334"/>
            <a:ext cx="3525607" cy="1240340"/>
            <a:chOff x="5465999" y="5609334"/>
            <a:chExt cx="3525607" cy="1240340"/>
          </a:xfrm>
        </p:grpSpPr>
        <p:sp>
          <p:nvSpPr>
            <p:cNvPr id="20" name="直角三角形 19"/>
            <p:cNvSpPr/>
            <p:nvPr/>
          </p:nvSpPr>
          <p:spPr>
            <a:xfrm>
              <a:off x="6311935" y="5829582"/>
              <a:ext cx="2679671" cy="115096"/>
            </a:xfrm>
            <a:prstGeom prst="rtTriangle">
              <a:avLst/>
            </a:prstGeom>
            <a:solidFill>
              <a:schemeClr val="accent1">
                <a:alpha val="64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6349861" y="6388009"/>
              <a:ext cx="1676425" cy="461665"/>
            </a:xfrm>
            <a:prstGeom prst="rect">
              <a:avLst/>
            </a:prstGeom>
          </p:spPr>
          <p:txBody>
            <a:bodyPr wrap="square">
              <a:spAutoFit/>
            </a:bodyPr>
            <a:lstStyle/>
            <a:p>
              <a:r>
                <a:rPr lang="ja-JP" altLang="en-US" dirty="0" smtClean="0"/>
                <a:t>　４度</a:t>
              </a:r>
              <a:endParaRPr lang="en-US" altLang="ja-JP" dirty="0" smtClean="0"/>
            </a:p>
          </p:txBody>
        </p:sp>
        <p:sp>
          <p:nvSpPr>
            <p:cNvPr id="22" name="正方形/長方形 21"/>
            <p:cNvSpPr/>
            <p:nvPr/>
          </p:nvSpPr>
          <p:spPr>
            <a:xfrm>
              <a:off x="6311935" y="6020358"/>
              <a:ext cx="1676425" cy="461665"/>
            </a:xfrm>
            <a:prstGeom prst="rect">
              <a:avLst/>
            </a:prstGeom>
          </p:spPr>
          <p:txBody>
            <a:bodyPr wrap="square">
              <a:spAutoFit/>
            </a:bodyPr>
            <a:lstStyle/>
            <a:p>
              <a:r>
                <a:rPr lang="ja-JP" altLang="en-US" dirty="0" smtClean="0"/>
                <a:t>　８０ｍ</a:t>
              </a:r>
              <a:endParaRPr lang="en-US" altLang="ja-JP" dirty="0" smtClean="0"/>
            </a:p>
          </p:txBody>
        </p:sp>
        <p:sp>
          <p:nvSpPr>
            <p:cNvPr id="23" name="正方形/長方形 22"/>
            <p:cNvSpPr/>
            <p:nvPr/>
          </p:nvSpPr>
          <p:spPr>
            <a:xfrm>
              <a:off x="5465999" y="5609334"/>
              <a:ext cx="1676425" cy="461665"/>
            </a:xfrm>
            <a:prstGeom prst="rect">
              <a:avLst/>
            </a:prstGeom>
          </p:spPr>
          <p:txBody>
            <a:bodyPr wrap="square">
              <a:spAutoFit/>
            </a:bodyPr>
            <a:lstStyle/>
            <a:p>
              <a:r>
                <a:rPr lang="ja-JP" altLang="en-US" dirty="0" smtClean="0"/>
                <a:t>　６ｍ</a:t>
              </a:r>
              <a:endParaRPr lang="en-US" altLang="ja-JP" dirty="0" smtClean="0"/>
            </a:p>
          </p:txBody>
        </p:sp>
      </p:grpSp>
      <p:sp>
        <p:nvSpPr>
          <p:cNvPr id="26" name="Rectangle 2"/>
          <p:cNvSpPr>
            <a:spLocks noChangeArrowheads="1"/>
          </p:cNvSpPr>
          <p:nvPr/>
        </p:nvSpPr>
        <p:spPr bwMode="gray">
          <a:xfrm>
            <a:off x="-47903" y="27334"/>
            <a:ext cx="681297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smtClean="0"/>
              <a:t>　　かく　ど　　　　　　ど　　　　　たいけん　　　　　くら</a:t>
            </a:r>
            <a:r>
              <a:rPr lang="ja-JP" altLang="en-US" sz="1400" b="1" dirty="0"/>
              <a:t>　</a:t>
            </a:r>
          </a:p>
        </p:txBody>
      </p:sp>
      <p:grpSp>
        <p:nvGrpSpPr>
          <p:cNvPr id="7189" name="グループ化 7188"/>
          <p:cNvGrpSpPr/>
          <p:nvPr/>
        </p:nvGrpSpPr>
        <p:grpSpPr>
          <a:xfrm>
            <a:off x="12996" y="918107"/>
            <a:ext cx="3422123" cy="2998243"/>
            <a:chOff x="12996" y="918107"/>
            <a:chExt cx="3422123" cy="2998243"/>
          </a:xfrm>
        </p:grpSpPr>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96" y="1552719"/>
              <a:ext cx="3406598" cy="985171"/>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63" y="2618338"/>
              <a:ext cx="3396056" cy="1298012"/>
            </a:xfrm>
            <a:prstGeom prst="rect">
              <a:avLst/>
            </a:prstGeom>
          </p:spPr>
        </p:pic>
        <p:sp>
          <p:nvSpPr>
            <p:cNvPr id="13" name="正方形/長方形 12"/>
            <p:cNvSpPr/>
            <p:nvPr/>
          </p:nvSpPr>
          <p:spPr>
            <a:xfrm>
              <a:off x="65061" y="931803"/>
              <a:ext cx="3171210" cy="461665"/>
            </a:xfrm>
            <a:prstGeom prst="rect">
              <a:avLst/>
            </a:prstGeom>
          </p:spPr>
          <p:txBody>
            <a:bodyPr wrap="square">
              <a:spAutoFit/>
            </a:bodyPr>
            <a:lstStyle/>
            <a:p>
              <a:r>
                <a:rPr lang="ja-JP" altLang="en-US" dirty="0" smtClean="0"/>
                <a:t>三次駅前の横断歩道</a:t>
              </a:r>
              <a:endParaRPr lang="ja-JP" altLang="en-US" dirty="0"/>
            </a:p>
          </p:txBody>
        </p:sp>
        <p:sp>
          <p:nvSpPr>
            <p:cNvPr id="27" name="Rectangle 2"/>
            <p:cNvSpPr>
              <a:spLocks noChangeArrowheads="1"/>
            </p:cNvSpPr>
            <p:nvPr/>
          </p:nvSpPr>
          <p:spPr bwMode="gray">
            <a:xfrm>
              <a:off x="183507" y="918107"/>
              <a:ext cx="2804352" cy="6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000" b="1" dirty="0" smtClean="0"/>
                <a:t>みよし　　　えき　まえ　　　　おう　だん　ほ　どう</a:t>
              </a:r>
              <a:r>
                <a:rPr lang="ja-JP" altLang="en-US" sz="900" b="1" dirty="0" smtClean="0"/>
                <a:t>　　　　　</a:t>
              </a:r>
              <a:endParaRPr lang="ja-JP" altLang="en-US" sz="900" b="1" dirty="0"/>
            </a:p>
          </p:txBody>
        </p:sp>
      </p:grpSp>
      <p:pic>
        <p:nvPicPr>
          <p:cNvPr id="7" name="図 6"/>
          <p:cNvPicPr>
            <a:picLocks noChangeAspect="1"/>
          </p:cNvPicPr>
          <p:nvPr/>
        </p:nvPicPr>
        <p:blipFill rotWithShape="1">
          <a:blip r:embed="rId6">
            <a:extLst>
              <a:ext uri="{28A0092B-C50C-407E-A947-70E740481C1C}">
                <a14:useLocalDpi xmlns:a14="http://schemas.microsoft.com/office/drawing/2010/main" val="0"/>
              </a:ext>
            </a:extLst>
          </a:blip>
          <a:srcRect t="27714" b="16833"/>
          <a:stretch/>
        </p:blipFill>
        <p:spPr>
          <a:xfrm>
            <a:off x="6114803" y="1304600"/>
            <a:ext cx="2767227" cy="1008112"/>
          </a:xfrm>
          <a:prstGeom prst="rect">
            <a:avLst/>
          </a:prstGeom>
        </p:spPr>
      </p:pic>
      <p:sp>
        <p:nvSpPr>
          <p:cNvPr id="14" name="正方形/長方形 13"/>
          <p:cNvSpPr/>
          <p:nvPr/>
        </p:nvSpPr>
        <p:spPr>
          <a:xfrm>
            <a:off x="6204134" y="790436"/>
            <a:ext cx="3171210" cy="461665"/>
          </a:xfrm>
          <a:prstGeom prst="rect">
            <a:avLst/>
          </a:prstGeom>
        </p:spPr>
        <p:txBody>
          <a:bodyPr wrap="square">
            <a:spAutoFit/>
          </a:bodyPr>
          <a:lstStyle/>
          <a:p>
            <a:r>
              <a:rPr lang="ja-JP" altLang="en-US" dirty="0" smtClean="0"/>
              <a:t>ともえ橋東側の道路</a:t>
            </a:r>
            <a:endParaRPr lang="ja-JP" altLang="en-US" dirty="0"/>
          </a:p>
        </p:txBody>
      </p:sp>
      <p:pic>
        <p:nvPicPr>
          <p:cNvPr id="9" name="図 8"/>
          <p:cNvPicPr>
            <a:picLocks noChangeAspect="1"/>
          </p:cNvPicPr>
          <p:nvPr/>
        </p:nvPicPr>
        <p:blipFill rotWithShape="1">
          <a:blip r:embed="rId7" cstate="print">
            <a:extLst>
              <a:ext uri="{28A0092B-C50C-407E-A947-70E740481C1C}">
                <a14:useLocalDpi xmlns:a14="http://schemas.microsoft.com/office/drawing/2010/main" val="0"/>
              </a:ext>
            </a:extLst>
          </a:blip>
          <a:srcRect t="8041" b="25689"/>
          <a:stretch/>
        </p:blipFill>
        <p:spPr>
          <a:xfrm>
            <a:off x="6114803" y="2375323"/>
            <a:ext cx="2715038" cy="1152128"/>
          </a:xfrm>
          <a:prstGeom prst="rect">
            <a:avLst/>
          </a:prstGeom>
        </p:spPr>
      </p:pic>
      <p:sp>
        <p:nvSpPr>
          <p:cNvPr id="28" name="Rectangle 2"/>
          <p:cNvSpPr>
            <a:spLocks noChangeArrowheads="1"/>
          </p:cNvSpPr>
          <p:nvPr/>
        </p:nvSpPr>
        <p:spPr bwMode="gray">
          <a:xfrm>
            <a:off x="6187254" y="747396"/>
            <a:ext cx="2804352" cy="6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900" b="1" dirty="0" smtClean="0"/>
              <a:t>　　　　　　　　　　ばし　</a:t>
            </a:r>
            <a:r>
              <a:rPr lang="ja-JP" altLang="en-US" sz="900" b="1" dirty="0" err="1" smtClean="0"/>
              <a:t>ひがし</a:t>
            </a:r>
            <a:r>
              <a:rPr lang="ja-JP" altLang="en-US" sz="900" b="1" dirty="0" smtClean="0"/>
              <a:t>　が</a:t>
            </a:r>
            <a:r>
              <a:rPr lang="ja-JP" altLang="en-US" sz="900" b="1" dirty="0" err="1" smtClean="0"/>
              <a:t>わ</a:t>
            </a:r>
            <a:r>
              <a:rPr lang="ja-JP" altLang="en-US" sz="900" b="1" dirty="0" smtClean="0"/>
              <a:t>　　　　　　どう　　ろ　　　　　</a:t>
            </a:r>
            <a:endParaRPr lang="ja-JP" altLang="en-US" sz="900" b="1" dirty="0"/>
          </a:p>
        </p:txBody>
      </p:sp>
      <p:pic>
        <p:nvPicPr>
          <p:cNvPr id="2" name="図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08499" y="1255453"/>
            <a:ext cx="1988992" cy="1491744"/>
          </a:xfrm>
          <a:prstGeom prst="rect">
            <a:avLst/>
          </a:prstGeom>
        </p:spPr>
      </p:pic>
      <p:sp>
        <p:nvSpPr>
          <p:cNvPr id="5" name="正方形/長方形 4"/>
          <p:cNvSpPr/>
          <p:nvPr/>
        </p:nvSpPr>
        <p:spPr>
          <a:xfrm>
            <a:off x="3437729" y="817445"/>
            <a:ext cx="2145847" cy="461665"/>
          </a:xfrm>
          <a:prstGeom prst="rect">
            <a:avLst/>
          </a:prstGeom>
        </p:spPr>
        <p:txBody>
          <a:bodyPr wrap="square">
            <a:spAutoFit/>
          </a:bodyPr>
          <a:lstStyle/>
          <a:p>
            <a:r>
              <a:rPr lang="ja-JP" altLang="en-US" dirty="0" smtClean="0"/>
              <a:t>エスカレーター</a:t>
            </a:r>
            <a:endParaRPr lang="ja-JP" altLang="en-US" dirty="0"/>
          </a:p>
        </p:txBody>
      </p:sp>
      <p:pic>
        <p:nvPicPr>
          <p:cNvPr id="7171" name="図 717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69340" y="2804046"/>
            <a:ext cx="1364750" cy="1819666"/>
          </a:xfrm>
          <a:prstGeom prst="rect">
            <a:avLst/>
          </a:prstGeom>
        </p:spPr>
      </p:pic>
      <p:cxnSp>
        <p:nvCxnSpPr>
          <p:cNvPr id="38" name="直線コネクタ 37"/>
          <p:cNvCxnSpPr/>
          <p:nvPr/>
        </p:nvCxnSpPr>
        <p:spPr>
          <a:xfrm>
            <a:off x="3495629" y="881924"/>
            <a:ext cx="0" cy="5951305"/>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5709603" y="824336"/>
            <a:ext cx="1354" cy="6008893"/>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4" name="角丸四角形吹き出し 23"/>
          <p:cNvSpPr/>
          <p:nvPr/>
        </p:nvSpPr>
        <p:spPr>
          <a:xfrm>
            <a:off x="5946053" y="-9778"/>
            <a:ext cx="3197947" cy="647490"/>
          </a:xfrm>
          <a:prstGeom prst="wedgeRoundRectCallout">
            <a:avLst>
              <a:gd name="adj1" fmla="val -35941"/>
              <a:gd name="adj2" fmla="val 58595"/>
              <a:gd name="adj3" fmla="val 16667"/>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rgbClr val="6666FF"/>
                </a:solidFill>
                <a:latin typeface="AR丸ゴシック体M" panose="020F0609000000000000" pitchFamily="49" charset="-128"/>
                <a:ea typeface="AR丸ゴシック体M" panose="020F0609000000000000" pitchFamily="49" charset="-128"/>
              </a:rPr>
              <a:t>少しの角度のズレがあっても、見え方に差を感じることがある</a:t>
            </a:r>
            <a:endParaRPr kumimoji="1" lang="ja-JP" altLang="en-US" sz="1600" dirty="0">
              <a:solidFill>
                <a:srgbClr val="6666FF"/>
              </a:solidFill>
              <a:latin typeface="AR丸ゴシック体M" panose="020F0609000000000000" pitchFamily="49" charset="-128"/>
              <a:ea typeface="AR丸ゴシック体M" panose="020F0609000000000000" pitchFamily="49" charset="-128"/>
            </a:endParaRPr>
          </a:p>
        </p:txBody>
      </p:sp>
      <p:sp>
        <p:nvSpPr>
          <p:cNvPr id="66" name="円/楕円 65"/>
          <p:cNvSpPr/>
          <p:nvPr/>
        </p:nvSpPr>
        <p:spPr>
          <a:xfrm>
            <a:off x="0" y="759753"/>
            <a:ext cx="3075252" cy="698363"/>
          </a:xfrm>
          <a:prstGeom prst="ellipse">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7" name="直線矢印コネクタ 66"/>
          <p:cNvCxnSpPr/>
          <p:nvPr/>
        </p:nvCxnSpPr>
        <p:spPr>
          <a:xfrm flipH="1" flipV="1">
            <a:off x="221908" y="1299900"/>
            <a:ext cx="116144" cy="4205219"/>
          </a:xfrm>
          <a:prstGeom prst="straightConnector1">
            <a:avLst/>
          </a:prstGeom>
          <a:ln w="19050">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flipV="1">
            <a:off x="283584" y="5532237"/>
            <a:ext cx="2814389" cy="90139"/>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58" name="円/楕円 57"/>
          <p:cNvSpPr/>
          <p:nvPr/>
        </p:nvSpPr>
        <p:spPr>
          <a:xfrm>
            <a:off x="6114803" y="616452"/>
            <a:ext cx="3013328" cy="617387"/>
          </a:xfrm>
          <a:prstGeom prst="ellipse">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コネクタ 49"/>
          <p:cNvCxnSpPr/>
          <p:nvPr/>
        </p:nvCxnSpPr>
        <p:spPr>
          <a:xfrm flipH="1" flipV="1">
            <a:off x="7110188" y="5505119"/>
            <a:ext cx="1566471" cy="161855"/>
          </a:xfrm>
          <a:prstGeom prst="line">
            <a:avLst/>
          </a:prstGeom>
          <a:ln w="1905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7190" name="直線矢印コネクタ 7189"/>
          <p:cNvCxnSpPr/>
          <p:nvPr/>
        </p:nvCxnSpPr>
        <p:spPr>
          <a:xfrm flipH="1" flipV="1">
            <a:off x="6406689" y="1106046"/>
            <a:ext cx="743457" cy="4353724"/>
          </a:xfrm>
          <a:prstGeom prst="straightConnector1">
            <a:avLst/>
          </a:prstGeom>
          <a:ln w="1905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r="46804"/>
          <a:stretch/>
        </p:blipFill>
        <p:spPr>
          <a:xfrm>
            <a:off x="1717272" y="4217377"/>
            <a:ext cx="1484050" cy="1457662"/>
          </a:xfrm>
          <a:prstGeom prst="rect">
            <a:avLst/>
          </a:prstGeom>
          <a:noFill/>
        </p:spPr>
      </p:pic>
      <p:cxnSp>
        <p:nvCxnSpPr>
          <p:cNvPr id="7175" name="直線コネクタ 7174"/>
          <p:cNvCxnSpPr/>
          <p:nvPr/>
        </p:nvCxnSpPr>
        <p:spPr>
          <a:xfrm flipH="1" flipV="1">
            <a:off x="77446" y="5578373"/>
            <a:ext cx="3075252" cy="45070"/>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
        <p:nvSpPr>
          <p:cNvPr id="69" name="円/楕円 68"/>
          <p:cNvSpPr/>
          <p:nvPr/>
        </p:nvSpPr>
        <p:spPr>
          <a:xfrm>
            <a:off x="3427158" y="812913"/>
            <a:ext cx="2131324" cy="486987"/>
          </a:xfrm>
          <a:prstGeom prst="ellipse">
            <a:avLst/>
          </a:prstGeom>
          <a:noFill/>
          <a:ln>
            <a:solidFill>
              <a:srgbClr val="99CC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矢印コネクタ 69"/>
          <p:cNvCxnSpPr/>
          <p:nvPr/>
        </p:nvCxnSpPr>
        <p:spPr>
          <a:xfrm flipH="1" flipV="1">
            <a:off x="4896215" y="1292152"/>
            <a:ext cx="608987" cy="2842621"/>
          </a:xfrm>
          <a:prstGeom prst="straightConnector1">
            <a:avLst/>
          </a:prstGeom>
          <a:ln w="19050">
            <a:solidFill>
              <a:srgbClr val="92D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H="1" flipV="1">
            <a:off x="5505202" y="4134772"/>
            <a:ext cx="3499918" cy="1532204"/>
          </a:xfrm>
          <a:prstGeom prst="line">
            <a:avLst/>
          </a:prstGeom>
          <a:ln w="1905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H="1" flipV="1">
            <a:off x="5449390" y="5622376"/>
            <a:ext cx="3418793" cy="31256"/>
          </a:xfrm>
          <a:prstGeom prst="line">
            <a:avLst/>
          </a:prstGeom>
          <a:ln w="22225">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61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124322" y="214313"/>
            <a:ext cx="3074628" cy="720725"/>
          </a:xfrm>
        </p:spPr>
        <p:txBody>
          <a:bodyPr/>
          <a:lstStyle/>
          <a:p>
            <a:pPr eaLnBrk="1" hangingPunct="1"/>
            <a:r>
              <a:rPr lang="ja-JP" altLang="en-US" sz="3200" dirty="0" smtClean="0">
                <a:ea typeface="ＭＳ Ｐゴシック" panose="020B0600070205080204" pitchFamily="50" charset="-128"/>
              </a:rPr>
              <a:t>紙飛行機の型紙</a:t>
            </a:r>
          </a:p>
        </p:txBody>
      </p:sp>
      <p:sp>
        <p:nvSpPr>
          <p:cNvPr id="10" name="スライド番号プレースホルダー 9"/>
          <p:cNvSpPr>
            <a:spLocks noGrp="1"/>
          </p:cNvSpPr>
          <p:nvPr>
            <p:ph type="sldNum" sz="quarter" idx="12"/>
          </p:nvPr>
        </p:nvSpPr>
        <p:spPr/>
        <p:txBody>
          <a:bodyPr/>
          <a:lstStyle/>
          <a:p>
            <a:fld id="{B4ED6902-7B99-4FB1-869D-E4083A56ED9B}" type="slidenum">
              <a:rPr kumimoji="1" lang="ja-JP" altLang="en-US" smtClean="0"/>
              <a:t>15</a:t>
            </a:fld>
            <a:endParaRPr kumimoji="1" lang="ja-JP" altLang="en-US"/>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8950" y="885028"/>
            <a:ext cx="2800821" cy="3962263"/>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935038"/>
            <a:ext cx="2765502" cy="3912297"/>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5161" y="1103362"/>
            <a:ext cx="2559019" cy="3621782"/>
          </a:xfrm>
          <a:prstGeom prst="rect">
            <a:avLst/>
          </a:prstGeom>
        </p:spPr>
      </p:pic>
      <p:sp>
        <p:nvSpPr>
          <p:cNvPr id="6" name="Text Box 5"/>
          <p:cNvSpPr txBox="1">
            <a:spLocks noChangeArrowheads="1"/>
          </p:cNvSpPr>
          <p:nvPr/>
        </p:nvSpPr>
        <p:spPr bwMode="auto">
          <a:xfrm>
            <a:off x="395536" y="4893468"/>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スペースシャトル</a:t>
            </a:r>
            <a:endParaRPr lang="ja-JP" altLang="en-US" dirty="0"/>
          </a:p>
        </p:txBody>
      </p:sp>
      <p:sp>
        <p:nvSpPr>
          <p:cNvPr id="7" name="Text Box 5"/>
          <p:cNvSpPr txBox="1">
            <a:spLocks noChangeArrowheads="1"/>
          </p:cNvSpPr>
          <p:nvPr/>
        </p:nvSpPr>
        <p:spPr bwMode="auto">
          <a:xfrm>
            <a:off x="3347864" y="4893468"/>
            <a:ext cx="293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800" dirty="0" smtClean="0"/>
              <a:t>B747</a:t>
            </a:r>
            <a:r>
              <a:rPr lang="ja-JP" altLang="en-US" sz="1800" dirty="0" smtClean="0"/>
              <a:t>　</a:t>
            </a:r>
            <a:r>
              <a:rPr lang="en-US" altLang="ja-JP" sz="1800" dirty="0" smtClean="0"/>
              <a:t>CF</a:t>
            </a:r>
            <a:r>
              <a:rPr lang="ja-JP" altLang="en-US" sz="1800" dirty="0" smtClean="0"/>
              <a:t>　ドリームリフター</a:t>
            </a:r>
            <a:endParaRPr lang="ja-JP" altLang="en-US" dirty="0"/>
          </a:p>
        </p:txBody>
      </p:sp>
      <p:sp>
        <p:nvSpPr>
          <p:cNvPr id="8" name="Text Box 5"/>
          <p:cNvSpPr txBox="1">
            <a:spLocks noChangeArrowheads="1"/>
          </p:cNvSpPr>
          <p:nvPr/>
        </p:nvSpPr>
        <p:spPr bwMode="auto">
          <a:xfrm>
            <a:off x="6876256" y="4893503"/>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コンコルド</a:t>
            </a:r>
            <a:endParaRPr lang="ja-JP" altLang="en-US" dirty="0"/>
          </a:p>
        </p:txBody>
      </p:sp>
      <p:pic>
        <p:nvPicPr>
          <p:cNvPr id="9" name="図 8"/>
          <p:cNvPicPr>
            <a:picLocks noChangeAspect="1"/>
          </p:cNvPicPr>
          <p:nvPr/>
        </p:nvPicPr>
        <p:blipFill rotWithShape="1">
          <a:blip r:embed="rId6" cstate="print">
            <a:extLst>
              <a:ext uri="{28A0092B-C50C-407E-A947-70E740481C1C}">
                <a14:useLocalDpi xmlns:a14="http://schemas.microsoft.com/office/drawing/2010/main" val="0"/>
              </a:ext>
            </a:extLst>
          </a:blip>
          <a:srcRect l="6210" t="36928" r="8855"/>
          <a:stretch/>
        </p:blipFill>
        <p:spPr>
          <a:xfrm>
            <a:off x="6436649" y="5262800"/>
            <a:ext cx="2396177" cy="1334552"/>
          </a:xfrm>
          <a:prstGeom prst="rect">
            <a:avLst/>
          </a:prstGeom>
        </p:spPr>
      </p:pic>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5896" y="5308977"/>
            <a:ext cx="2154488" cy="1436325"/>
          </a:xfrm>
          <a:prstGeom prst="rect">
            <a:avLst/>
          </a:prstGeom>
        </p:spPr>
      </p:pic>
      <p:pic>
        <p:nvPicPr>
          <p:cNvPr id="11" name="図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6006" y="5262800"/>
            <a:ext cx="2395364" cy="1465585"/>
          </a:xfrm>
          <a:prstGeom prst="rect">
            <a:avLst/>
          </a:prstGeom>
        </p:spPr>
      </p:pic>
      <p:sp>
        <p:nvSpPr>
          <p:cNvPr id="12" name="Rectangle 2"/>
          <p:cNvSpPr>
            <a:spLocks noChangeArrowheads="1"/>
          </p:cNvSpPr>
          <p:nvPr/>
        </p:nvSpPr>
        <p:spPr bwMode="gray">
          <a:xfrm>
            <a:off x="-24481" y="75656"/>
            <a:ext cx="826795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smtClean="0"/>
              <a:t>　かみ　　　</a:t>
            </a:r>
            <a:r>
              <a:rPr lang="ja-JP" altLang="en-US" sz="1400" b="1" dirty="0" err="1" smtClean="0"/>
              <a:t>ひこ</a:t>
            </a:r>
            <a:r>
              <a:rPr lang="ja-JP" altLang="en-US" sz="1400" b="1" dirty="0" smtClean="0"/>
              <a:t>うき　　　　　　かた　がみ　</a:t>
            </a:r>
            <a:endParaRPr lang="ja-JP" altLang="en-US" sz="1400" b="1" dirty="0"/>
          </a:p>
        </p:txBody>
      </p:sp>
    </p:spTree>
    <p:extLst>
      <p:ext uri="{BB962C8B-B14F-4D97-AF65-F5344CB8AC3E}">
        <p14:creationId xmlns:p14="http://schemas.microsoft.com/office/powerpoint/2010/main" val="1290846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642938" y="214313"/>
            <a:ext cx="4145086" cy="720725"/>
          </a:xfrm>
        </p:spPr>
        <p:txBody>
          <a:bodyPr/>
          <a:lstStyle/>
          <a:p>
            <a:pPr eaLnBrk="1" hangingPunct="1"/>
            <a:r>
              <a:rPr lang="ja-JP" altLang="en-US" sz="3200" dirty="0" smtClean="0">
                <a:ea typeface="ＭＳ Ｐゴシック" panose="020B0600070205080204" pitchFamily="50" charset="-128"/>
              </a:rPr>
              <a:t>エンジンのない乗り物</a:t>
            </a:r>
          </a:p>
        </p:txBody>
      </p:sp>
      <p:sp>
        <p:nvSpPr>
          <p:cNvPr id="3" name="スライド番号プレースホルダー 2"/>
          <p:cNvSpPr>
            <a:spLocks noGrp="1"/>
          </p:cNvSpPr>
          <p:nvPr>
            <p:ph type="sldNum" sz="quarter" idx="12"/>
          </p:nvPr>
        </p:nvSpPr>
        <p:spPr/>
        <p:txBody>
          <a:bodyPr/>
          <a:lstStyle/>
          <a:p>
            <a:fld id="{B4ED6902-7B99-4FB1-869D-E4083A56ED9B}" type="slidenum">
              <a:rPr kumimoji="1" lang="ja-JP" altLang="en-US" smtClean="0"/>
              <a:t>16</a:t>
            </a:fld>
            <a:endParaRPr kumimoji="1" lang="ja-JP" altLang="en-US"/>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112515"/>
            <a:ext cx="3087340" cy="4219365"/>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16" y="1112515"/>
            <a:ext cx="5360729" cy="4038993"/>
          </a:xfrm>
          <a:prstGeom prst="rect">
            <a:avLst/>
          </a:prstGeom>
        </p:spPr>
      </p:pic>
    </p:spTree>
    <p:extLst>
      <p:ext uri="{BB962C8B-B14F-4D97-AF65-F5344CB8AC3E}">
        <p14:creationId xmlns:p14="http://schemas.microsoft.com/office/powerpoint/2010/main" val="19318539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0">
              <a:schemeClr val="bg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0" y="-18220"/>
            <a:ext cx="4499992" cy="720725"/>
          </a:xfrm>
        </p:spPr>
        <p:txBody>
          <a:bodyPr/>
          <a:lstStyle/>
          <a:p>
            <a:pPr eaLnBrk="1" hangingPunct="1"/>
            <a:r>
              <a:rPr lang="ja-JP" altLang="en-US" sz="3200" dirty="0" smtClean="0">
                <a:ea typeface="ＭＳ Ｐゴシック" panose="020B0600070205080204" pitchFamily="50" charset="-128"/>
              </a:rPr>
              <a:t>テスト飛行</a:t>
            </a:r>
            <a:r>
              <a:rPr lang="ja-JP" altLang="en-US" sz="3200" dirty="0">
                <a:ea typeface="ＭＳ Ｐゴシック" panose="020B0600070205080204" pitchFamily="50" charset="-128"/>
              </a:rPr>
              <a:t>と</a:t>
            </a:r>
            <a:r>
              <a:rPr lang="ja-JP" altLang="en-US" sz="3200" dirty="0" smtClean="0">
                <a:ea typeface="ＭＳ Ｐゴシック" panose="020B0600070205080204" pitchFamily="50" charset="-128"/>
              </a:rPr>
              <a:t>調整の方法</a:t>
            </a:r>
          </a:p>
        </p:txBody>
      </p:sp>
      <p:sp>
        <p:nvSpPr>
          <p:cNvPr id="2" name="スライド番号プレースホルダー 1"/>
          <p:cNvSpPr>
            <a:spLocks noGrp="1"/>
          </p:cNvSpPr>
          <p:nvPr>
            <p:ph type="sldNum" sz="quarter" idx="12"/>
          </p:nvPr>
        </p:nvSpPr>
        <p:spPr/>
        <p:txBody>
          <a:bodyPr/>
          <a:lstStyle/>
          <a:p>
            <a:fld id="{B4ED6902-7B99-4FB1-869D-E4083A56ED9B}" type="slidenum">
              <a:rPr kumimoji="1" lang="ja-JP" altLang="en-US" smtClean="0"/>
              <a:t>17</a:t>
            </a:fld>
            <a:endParaRPr kumimoji="1" lang="ja-JP" altLang="en-US"/>
          </a:p>
        </p:txBody>
      </p:sp>
      <p:sp>
        <p:nvSpPr>
          <p:cNvPr id="3" name="円弧 2"/>
          <p:cNvSpPr/>
          <p:nvPr/>
        </p:nvSpPr>
        <p:spPr>
          <a:xfrm>
            <a:off x="-987738" y="2425734"/>
            <a:ext cx="2448272" cy="927941"/>
          </a:xfrm>
          <a:prstGeom prst="arc">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円弧 4"/>
          <p:cNvSpPr/>
          <p:nvPr/>
        </p:nvSpPr>
        <p:spPr>
          <a:xfrm flipV="1">
            <a:off x="-856868" y="5315386"/>
            <a:ext cx="2137027" cy="504003"/>
          </a:xfrm>
          <a:prstGeom prst="arc">
            <a:avLst>
              <a:gd name="adj1" fmla="val 16200000"/>
              <a:gd name="adj2" fmla="val 23217"/>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円弧 5"/>
          <p:cNvSpPr/>
          <p:nvPr/>
        </p:nvSpPr>
        <p:spPr>
          <a:xfrm rot="3261494">
            <a:off x="-148661" y="5337242"/>
            <a:ext cx="2065856" cy="949650"/>
          </a:xfrm>
          <a:prstGeom prst="arc">
            <a:avLst>
              <a:gd name="adj1" fmla="val 16200000"/>
              <a:gd name="adj2" fmla="val 19918945"/>
            </a:avLst>
          </a:prstGeom>
          <a:ln w="22225">
            <a:solidFill>
              <a:schemeClr val="tx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dirty="0" smtClean="0"/>
              <a:t>　　　　　　　　　　　　　　　　　　　　　　　　　　　　　　　　　　　　　　　　　　　　　　　　　　　　　　　　　　　　　</a:t>
            </a:r>
            <a:endParaRPr kumimoji="1" lang="ja-JP" altLang="en-US" dirty="0"/>
          </a:p>
        </p:txBody>
      </p:sp>
      <p:sp>
        <p:nvSpPr>
          <p:cNvPr id="8" name="正方形/長方形 7"/>
          <p:cNvSpPr/>
          <p:nvPr/>
        </p:nvSpPr>
        <p:spPr>
          <a:xfrm>
            <a:off x="40387" y="2860588"/>
            <a:ext cx="4981420" cy="182083"/>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95945" y="4373743"/>
            <a:ext cx="4750134" cy="170709"/>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37324" y="6150254"/>
            <a:ext cx="4689945" cy="108461"/>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Text Box 5"/>
          <p:cNvSpPr txBox="1">
            <a:spLocks noChangeArrowheads="1"/>
          </p:cNvSpPr>
          <p:nvPr/>
        </p:nvSpPr>
        <p:spPr bwMode="auto">
          <a:xfrm>
            <a:off x="53764" y="761451"/>
            <a:ext cx="27363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800" dirty="0" smtClean="0"/>
              <a:t>上下</a:t>
            </a:r>
            <a:r>
              <a:rPr lang="ja-JP" altLang="en-US" dirty="0" smtClean="0"/>
              <a:t>方向の調整</a:t>
            </a:r>
            <a:endParaRPr lang="ja-JP" altLang="en-US" dirty="0"/>
          </a:p>
        </p:txBody>
      </p:sp>
      <p:sp>
        <p:nvSpPr>
          <p:cNvPr id="12" name="Text Box 5"/>
          <p:cNvSpPr txBox="1">
            <a:spLocks noChangeArrowheads="1"/>
          </p:cNvSpPr>
          <p:nvPr/>
        </p:nvSpPr>
        <p:spPr bwMode="auto">
          <a:xfrm>
            <a:off x="6127191" y="754867"/>
            <a:ext cx="27363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800" dirty="0" smtClean="0"/>
              <a:t>左右</a:t>
            </a:r>
            <a:r>
              <a:rPr lang="ja-JP" altLang="en-US" dirty="0" smtClean="0"/>
              <a:t>方向の調整</a:t>
            </a:r>
            <a:endParaRPr lang="ja-JP" altLang="en-US" dirty="0"/>
          </a:p>
        </p:txBody>
      </p:sp>
      <p:cxnSp>
        <p:nvCxnSpPr>
          <p:cNvPr id="14" name="直線矢印コネクタ 13"/>
          <p:cNvCxnSpPr/>
          <p:nvPr/>
        </p:nvCxnSpPr>
        <p:spPr>
          <a:xfrm>
            <a:off x="233250" y="3848255"/>
            <a:ext cx="4842805" cy="43768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円弧 15"/>
          <p:cNvSpPr/>
          <p:nvPr/>
        </p:nvSpPr>
        <p:spPr>
          <a:xfrm rot="16622091">
            <a:off x="5797070" y="5321227"/>
            <a:ext cx="3847509" cy="927941"/>
          </a:xfrm>
          <a:prstGeom prst="arc">
            <a:avLst>
              <a:gd name="adj1" fmla="val 12682104"/>
              <a:gd name="adj2" fmla="val 0"/>
            </a:avLst>
          </a:prstGeom>
          <a:ln w="22225">
            <a:solidFill>
              <a:schemeClr val="tx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円弧 16"/>
          <p:cNvSpPr/>
          <p:nvPr/>
        </p:nvSpPr>
        <p:spPr>
          <a:xfrm rot="15797604" flipV="1">
            <a:off x="4668147" y="5326308"/>
            <a:ext cx="3847509" cy="955259"/>
          </a:xfrm>
          <a:prstGeom prst="arc">
            <a:avLst>
              <a:gd name="adj1" fmla="val 12682104"/>
              <a:gd name="adj2" fmla="val 0"/>
            </a:avLst>
          </a:prstGeom>
          <a:ln w="22225">
            <a:solidFill>
              <a:schemeClr val="tx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9603" y="1240032"/>
            <a:ext cx="2161227" cy="1132756"/>
          </a:xfrm>
          <a:prstGeom prst="rect">
            <a:avLst/>
          </a:prstGeom>
        </p:spPr>
      </p:pic>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7269" y="1239164"/>
            <a:ext cx="2287310" cy="1198839"/>
          </a:xfrm>
          <a:prstGeom prst="rect">
            <a:avLst/>
          </a:prstGeom>
        </p:spPr>
      </p:pic>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868" y="4680819"/>
            <a:ext cx="2287310" cy="1198839"/>
          </a:xfrm>
          <a:prstGeom prst="rect">
            <a:avLst/>
          </a:prstGeom>
        </p:spPr>
      </p:pic>
      <p:sp>
        <p:nvSpPr>
          <p:cNvPr id="21" name="テキスト ボックス 20"/>
          <p:cNvSpPr txBox="1"/>
          <p:nvPr/>
        </p:nvSpPr>
        <p:spPr>
          <a:xfrm>
            <a:off x="53764" y="1338977"/>
            <a:ext cx="2519142" cy="738664"/>
          </a:xfrm>
          <a:prstGeom prst="rect">
            <a:avLst/>
          </a:prstGeom>
          <a:noFill/>
          <a:ln>
            <a:solidFill>
              <a:schemeClr val="accent1">
                <a:lumMod val="90000"/>
              </a:schemeClr>
            </a:solidFill>
          </a:ln>
        </p:spPr>
        <p:txBody>
          <a:bodyPr wrap="square" rtlCol="0">
            <a:spAutoFit/>
          </a:bodyPr>
          <a:lstStyle/>
          <a:p>
            <a:r>
              <a:rPr lang="ja-JP" altLang="en-US" dirty="0" smtClean="0"/>
              <a:t>前に直ぐに落ちる</a:t>
            </a:r>
            <a:endParaRPr lang="en-US" altLang="ja-JP" dirty="0" smtClean="0"/>
          </a:p>
          <a:p>
            <a:r>
              <a:rPr lang="ja-JP" altLang="en-US" sz="1800" dirty="0" smtClean="0"/>
              <a:t>→尾翼を上げる</a:t>
            </a:r>
            <a:endParaRPr kumimoji="1" lang="ja-JP" altLang="en-US" sz="1800" dirty="0"/>
          </a:p>
        </p:txBody>
      </p:sp>
      <p:cxnSp>
        <p:nvCxnSpPr>
          <p:cNvPr id="22" name="直線矢印コネクタ 21"/>
          <p:cNvCxnSpPr/>
          <p:nvPr/>
        </p:nvCxnSpPr>
        <p:spPr>
          <a:xfrm>
            <a:off x="3033285" y="5819389"/>
            <a:ext cx="0" cy="312473"/>
          </a:xfrm>
          <a:prstGeom prst="straightConnector1">
            <a:avLst/>
          </a:prstGeom>
          <a:ln w="476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19201" y="4826822"/>
            <a:ext cx="2502671" cy="1107996"/>
          </a:xfrm>
          <a:prstGeom prst="rect">
            <a:avLst/>
          </a:prstGeom>
          <a:noFill/>
          <a:ln>
            <a:solidFill>
              <a:schemeClr val="accent1">
                <a:lumMod val="90000"/>
              </a:schemeClr>
            </a:solidFill>
          </a:ln>
        </p:spPr>
        <p:txBody>
          <a:bodyPr wrap="square" rtlCol="0">
            <a:spAutoFit/>
          </a:bodyPr>
          <a:lstStyle/>
          <a:p>
            <a:r>
              <a:rPr lang="ja-JP" altLang="en-US" dirty="0" smtClean="0"/>
              <a:t>上昇</a:t>
            </a:r>
            <a:r>
              <a:rPr lang="ja-JP" altLang="en-US" dirty="0"/>
              <a:t>して</a:t>
            </a:r>
            <a:r>
              <a:rPr lang="ja-JP" altLang="en-US" dirty="0" smtClean="0"/>
              <a:t>落ちる</a:t>
            </a:r>
            <a:endParaRPr lang="en-US" altLang="ja-JP" dirty="0" smtClean="0"/>
          </a:p>
          <a:p>
            <a:r>
              <a:rPr lang="ja-JP" altLang="en-US" sz="1800" dirty="0" smtClean="0"/>
              <a:t>→</a:t>
            </a:r>
            <a:r>
              <a:rPr lang="ja-JP" altLang="en-US" sz="1800" dirty="0"/>
              <a:t>尾翼</a:t>
            </a:r>
            <a:r>
              <a:rPr lang="ja-JP" altLang="en-US" sz="1800" dirty="0" smtClean="0"/>
              <a:t>を下げる</a:t>
            </a:r>
            <a:endParaRPr lang="ja-JP" altLang="en-US" sz="1800" dirty="0"/>
          </a:p>
          <a:p>
            <a:endParaRPr kumimoji="1" lang="ja-JP" altLang="en-US" dirty="0"/>
          </a:p>
        </p:txBody>
      </p:sp>
      <p:sp>
        <p:nvSpPr>
          <p:cNvPr id="15" name="円/楕円 14"/>
          <p:cNvSpPr/>
          <p:nvPr/>
        </p:nvSpPr>
        <p:spPr>
          <a:xfrm>
            <a:off x="2717269" y="2126380"/>
            <a:ext cx="765310" cy="20138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4291927" y="2171981"/>
            <a:ext cx="765310" cy="22916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矢印コネクタ 28"/>
          <p:cNvCxnSpPr/>
          <p:nvPr/>
        </p:nvCxnSpPr>
        <p:spPr>
          <a:xfrm flipH="1" flipV="1">
            <a:off x="3002597" y="1799511"/>
            <a:ext cx="30688" cy="292972"/>
          </a:xfrm>
          <a:prstGeom prst="straightConnector1">
            <a:avLst/>
          </a:prstGeom>
          <a:ln w="476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0" name="円/楕円 29"/>
          <p:cNvSpPr/>
          <p:nvPr/>
        </p:nvSpPr>
        <p:spPr>
          <a:xfrm>
            <a:off x="2678529" y="5548476"/>
            <a:ext cx="765310" cy="20138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矢印コネクタ 32"/>
          <p:cNvCxnSpPr/>
          <p:nvPr/>
        </p:nvCxnSpPr>
        <p:spPr>
          <a:xfrm flipV="1">
            <a:off x="4674582" y="1838583"/>
            <a:ext cx="42617" cy="333398"/>
          </a:xfrm>
          <a:prstGeom prst="straightConnector1">
            <a:avLst/>
          </a:prstGeom>
          <a:ln w="476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円/楕円 33"/>
          <p:cNvSpPr/>
          <p:nvPr/>
        </p:nvSpPr>
        <p:spPr>
          <a:xfrm>
            <a:off x="4197191" y="5543770"/>
            <a:ext cx="765310" cy="20138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p:cNvCxnSpPr/>
          <p:nvPr/>
        </p:nvCxnSpPr>
        <p:spPr>
          <a:xfrm flipH="1">
            <a:off x="5068394" y="908720"/>
            <a:ext cx="7661" cy="577036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5129176" y="2745813"/>
            <a:ext cx="1888405" cy="1015663"/>
          </a:xfrm>
          <a:prstGeom prst="rect">
            <a:avLst/>
          </a:prstGeom>
          <a:noFill/>
          <a:ln>
            <a:solidFill>
              <a:schemeClr val="accent1">
                <a:lumMod val="90000"/>
              </a:schemeClr>
            </a:solidFill>
          </a:ln>
        </p:spPr>
        <p:txBody>
          <a:bodyPr wrap="square" rtlCol="0">
            <a:spAutoFit/>
          </a:bodyPr>
          <a:lstStyle/>
          <a:p>
            <a:r>
              <a:rPr lang="ja-JP" altLang="en-US" dirty="0" smtClean="0"/>
              <a:t>右に曲がる</a:t>
            </a:r>
            <a:endParaRPr lang="en-US" altLang="ja-JP" dirty="0" smtClean="0"/>
          </a:p>
          <a:p>
            <a:r>
              <a:rPr lang="ja-JP" altLang="en-US" sz="1600" dirty="0" smtClean="0"/>
              <a:t>→</a:t>
            </a:r>
            <a:r>
              <a:rPr lang="ja-JP" altLang="en-US" sz="1800" dirty="0" smtClean="0"/>
              <a:t>尾翼を左に曲げる</a:t>
            </a:r>
            <a:endParaRPr kumimoji="1" lang="ja-JP" altLang="en-US" sz="1800" dirty="0"/>
          </a:p>
        </p:txBody>
      </p:sp>
      <p:sp>
        <p:nvSpPr>
          <p:cNvPr id="39" name="テキスト ボックス 38"/>
          <p:cNvSpPr txBox="1"/>
          <p:nvPr/>
        </p:nvSpPr>
        <p:spPr>
          <a:xfrm>
            <a:off x="7318341" y="2742886"/>
            <a:ext cx="1688681" cy="1015663"/>
          </a:xfrm>
          <a:prstGeom prst="rect">
            <a:avLst/>
          </a:prstGeom>
          <a:noFill/>
          <a:ln>
            <a:solidFill>
              <a:schemeClr val="accent1">
                <a:lumMod val="90000"/>
              </a:schemeClr>
            </a:solidFill>
          </a:ln>
        </p:spPr>
        <p:txBody>
          <a:bodyPr wrap="square" rtlCol="0">
            <a:spAutoFit/>
          </a:bodyPr>
          <a:lstStyle/>
          <a:p>
            <a:r>
              <a:rPr lang="ja-JP" altLang="en-US" dirty="0"/>
              <a:t>左</a:t>
            </a:r>
            <a:r>
              <a:rPr lang="ja-JP" altLang="en-US" dirty="0" smtClean="0"/>
              <a:t>に曲がる</a:t>
            </a:r>
            <a:endParaRPr lang="en-US" altLang="ja-JP" dirty="0" smtClean="0"/>
          </a:p>
          <a:p>
            <a:r>
              <a:rPr lang="ja-JP" altLang="en-US" sz="1800" dirty="0" smtClean="0"/>
              <a:t>→尾翼</a:t>
            </a:r>
            <a:r>
              <a:rPr lang="ja-JP" altLang="en-US" sz="1800" smtClean="0"/>
              <a:t>を右左に</a:t>
            </a:r>
            <a:r>
              <a:rPr lang="ja-JP" altLang="en-US" sz="1800" dirty="0" smtClean="0"/>
              <a:t>曲げる</a:t>
            </a:r>
            <a:endParaRPr kumimoji="1" lang="ja-JP" altLang="en-US" sz="1800" dirty="0"/>
          </a:p>
        </p:txBody>
      </p:sp>
      <p:sp>
        <p:nvSpPr>
          <p:cNvPr id="40" name="円/楕円 39"/>
          <p:cNvSpPr/>
          <p:nvPr/>
        </p:nvSpPr>
        <p:spPr>
          <a:xfrm rot="5400000">
            <a:off x="6749251" y="1814736"/>
            <a:ext cx="765310" cy="13662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矢印コネクタ 40"/>
          <p:cNvCxnSpPr/>
          <p:nvPr/>
        </p:nvCxnSpPr>
        <p:spPr>
          <a:xfrm>
            <a:off x="7332425" y="1830191"/>
            <a:ext cx="336046" cy="8393"/>
          </a:xfrm>
          <a:prstGeom prst="straightConnector1">
            <a:avLst/>
          </a:prstGeom>
          <a:ln w="476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V="1">
            <a:off x="6727622" y="1849545"/>
            <a:ext cx="691324" cy="751536"/>
          </a:xfrm>
          <a:prstGeom prst="straightConnector1">
            <a:avLst/>
          </a:prstGeom>
          <a:ln w="22225">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H="1">
            <a:off x="6682209" y="1838584"/>
            <a:ext cx="316473" cy="0"/>
          </a:xfrm>
          <a:prstGeom prst="straightConnector1">
            <a:avLst/>
          </a:prstGeom>
          <a:ln w="4762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H="1" flipV="1">
            <a:off x="6699119" y="1906292"/>
            <a:ext cx="960771" cy="684088"/>
          </a:xfrm>
          <a:prstGeom prst="straightConnector1">
            <a:avLst/>
          </a:prstGeom>
          <a:ln w="22225">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2" name="Rectangle 2"/>
          <p:cNvSpPr>
            <a:spLocks noChangeArrowheads="1"/>
          </p:cNvSpPr>
          <p:nvPr/>
        </p:nvSpPr>
        <p:spPr bwMode="gray">
          <a:xfrm>
            <a:off x="-32134" y="-68009"/>
            <a:ext cx="826795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smtClean="0"/>
              <a:t>　</a:t>
            </a:r>
            <a:r>
              <a:rPr lang="ja-JP" altLang="en-US" sz="1400" b="1" dirty="0"/>
              <a:t>　</a:t>
            </a:r>
            <a:r>
              <a:rPr lang="ja-JP" altLang="en-US" sz="1400" b="1" dirty="0" smtClean="0"/>
              <a:t>　　　　　　　　ひこう　　　　　ちょうせい　　　　ほうほう</a:t>
            </a:r>
            <a:endParaRPr lang="ja-JP" altLang="en-US" sz="1400" b="1" dirty="0"/>
          </a:p>
        </p:txBody>
      </p:sp>
      <p:cxnSp>
        <p:nvCxnSpPr>
          <p:cNvPr id="53" name="直線矢印コネクタ 52"/>
          <p:cNvCxnSpPr/>
          <p:nvPr/>
        </p:nvCxnSpPr>
        <p:spPr>
          <a:xfrm flipV="1">
            <a:off x="7162491" y="3378382"/>
            <a:ext cx="0" cy="310429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2"/>
          <p:cNvSpPr>
            <a:spLocks noChangeArrowheads="1"/>
          </p:cNvSpPr>
          <p:nvPr/>
        </p:nvSpPr>
        <p:spPr bwMode="gray">
          <a:xfrm>
            <a:off x="141973" y="692749"/>
            <a:ext cx="2271110" cy="12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900" b="1" dirty="0" smtClean="0"/>
              <a:t>　じょう　げ　ほう　こう　　　　　ちょう　せい　　　　　　</a:t>
            </a:r>
            <a:endParaRPr lang="ja-JP" altLang="en-US" sz="900" b="1" dirty="0"/>
          </a:p>
        </p:txBody>
      </p:sp>
      <p:sp>
        <p:nvSpPr>
          <p:cNvPr id="44" name="Rectangle 2"/>
          <p:cNvSpPr>
            <a:spLocks noChangeArrowheads="1"/>
          </p:cNvSpPr>
          <p:nvPr/>
        </p:nvSpPr>
        <p:spPr bwMode="gray">
          <a:xfrm>
            <a:off x="6020943" y="679090"/>
            <a:ext cx="2770544" cy="1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900" b="1" dirty="0" smtClean="0"/>
              <a:t>　　　さ　ゆう　　　　ほう　こう　　　　ちょう　せい　　　　　　</a:t>
            </a:r>
            <a:endParaRPr lang="ja-JP" altLang="en-US" sz="900" b="1" dirty="0"/>
          </a:p>
        </p:txBody>
      </p:sp>
      <p:sp>
        <p:nvSpPr>
          <p:cNvPr id="45" name="角丸四角形吹き出し 44"/>
          <p:cNvSpPr/>
          <p:nvPr/>
        </p:nvSpPr>
        <p:spPr>
          <a:xfrm>
            <a:off x="4311244" y="138162"/>
            <a:ext cx="4832756" cy="438224"/>
          </a:xfrm>
          <a:prstGeom prst="wedgeRoundRectCallout">
            <a:avLst>
              <a:gd name="adj1" fmla="val 2733"/>
              <a:gd name="adj2" fmla="val 1946"/>
              <a:gd name="adj3" fmla="val 16667"/>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800" dirty="0" smtClean="0">
                <a:solidFill>
                  <a:schemeClr val="tx1"/>
                </a:solidFill>
                <a:latin typeface="AR丸ゴシック体M" panose="020F0609000000000000" pitchFamily="49" charset="-128"/>
                <a:ea typeface="AR丸ゴシック体M" panose="020F0609000000000000" pitchFamily="49" charset="-128"/>
              </a:rPr>
              <a:t>できた後の調整が、うまく飛ばせるポイント</a:t>
            </a:r>
            <a:endParaRPr kumimoji="1" lang="ja-JP" altLang="en-US" sz="1600" dirty="0">
              <a:solidFill>
                <a:schemeClr val="tx1"/>
              </a:solidFill>
              <a:latin typeface="AR丸ゴシック体M" panose="020F0609000000000000" pitchFamily="49" charset="-128"/>
              <a:ea typeface="AR丸ゴシック体M" panose="020F0609000000000000" pitchFamily="49" charset="-128"/>
            </a:endParaRPr>
          </a:p>
        </p:txBody>
      </p:sp>
      <p:sp>
        <p:nvSpPr>
          <p:cNvPr id="46" name="角丸四角形吹き出し 45"/>
          <p:cNvSpPr/>
          <p:nvPr/>
        </p:nvSpPr>
        <p:spPr>
          <a:xfrm>
            <a:off x="7635511" y="4260814"/>
            <a:ext cx="1450439" cy="1066664"/>
          </a:xfrm>
          <a:prstGeom prst="wedgeRoundRectCallout">
            <a:avLst>
              <a:gd name="adj1" fmla="val -18005"/>
              <a:gd name="adj2" fmla="val -3056"/>
              <a:gd name="adj3" fmla="val 16667"/>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800" b="1" dirty="0">
                <a:solidFill>
                  <a:srgbClr val="6666FF"/>
                </a:solidFill>
                <a:latin typeface="AR丸ゴシック体M" panose="020F0609000000000000" pitchFamily="49" charset="-128"/>
                <a:ea typeface="AR丸ゴシック体M" panose="020F0609000000000000" pitchFamily="49" charset="-128"/>
              </a:rPr>
              <a:t>まっすぐ</a:t>
            </a:r>
            <a:r>
              <a:rPr lang="ja-JP" altLang="en-US" sz="1800" dirty="0">
                <a:solidFill>
                  <a:srgbClr val="6666FF"/>
                </a:solidFill>
                <a:latin typeface="AR丸ゴシック体M" panose="020F0609000000000000" pitchFamily="49" charset="-128"/>
                <a:ea typeface="AR丸ゴシック体M" panose="020F0609000000000000" pitchFamily="49" charset="-128"/>
              </a:rPr>
              <a:t>飛ばせるように･･</a:t>
            </a:r>
            <a:r>
              <a:rPr lang="ja-JP" altLang="en-US" sz="1800" dirty="0" smtClean="0">
                <a:solidFill>
                  <a:srgbClr val="6666FF"/>
                </a:solidFill>
                <a:latin typeface="AR丸ゴシック体M" panose="020F0609000000000000" pitchFamily="49" charset="-128"/>
                <a:ea typeface="AR丸ゴシック体M" panose="020F0609000000000000" pitchFamily="49" charset="-128"/>
              </a:rPr>
              <a:t>･</a:t>
            </a:r>
            <a:endParaRPr lang="ja-JP" altLang="en-US" sz="1800" dirty="0">
              <a:solidFill>
                <a:srgbClr val="6666FF"/>
              </a:solidFill>
              <a:latin typeface="AR丸ゴシック体M" panose="020F0609000000000000" pitchFamily="49" charset="-128"/>
              <a:ea typeface="AR丸ゴシック体M" panose="020F0609000000000000" pitchFamily="49" charset="-128"/>
            </a:endParaRPr>
          </a:p>
        </p:txBody>
      </p:sp>
      <p:cxnSp>
        <p:nvCxnSpPr>
          <p:cNvPr id="49" name="直線矢印コネクタ 48"/>
          <p:cNvCxnSpPr/>
          <p:nvPr/>
        </p:nvCxnSpPr>
        <p:spPr>
          <a:xfrm>
            <a:off x="4697918" y="5803939"/>
            <a:ext cx="0" cy="312473"/>
          </a:xfrm>
          <a:prstGeom prst="straightConnector1">
            <a:avLst/>
          </a:prstGeom>
          <a:ln w="476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1" name="角丸四角形吹き出し 50"/>
          <p:cNvSpPr/>
          <p:nvPr/>
        </p:nvSpPr>
        <p:spPr>
          <a:xfrm>
            <a:off x="628257" y="3378382"/>
            <a:ext cx="3322451" cy="440721"/>
          </a:xfrm>
          <a:prstGeom prst="wedgeRoundRectCallout">
            <a:avLst>
              <a:gd name="adj1" fmla="val -18005"/>
              <a:gd name="adj2" fmla="val -3056"/>
              <a:gd name="adj3" fmla="val 16667"/>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smtClean="0">
                <a:solidFill>
                  <a:srgbClr val="6666FF"/>
                </a:solidFill>
                <a:latin typeface="AR丸ゴシック体M" panose="020F0609000000000000" pitchFamily="49" charset="-128"/>
                <a:ea typeface="AR丸ゴシック体M" panose="020F0609000000000000" pitchFamily="49" charset="-128"/>
              </a:rPr>
              <a:t>遠くまで</a:t>
            </a:r>
            <a:r>
              <a:rPr kumimoji="1" lang="ja-JP" altLang="en-US" sz="1800" dirty="0" smtClean="0">
                <a:solidFill>
                  <a:srgbClr val="6666FF"/>
                </a:solidFill>
                <a:latin typeface="AR丸ゴシック体M" panose="020F0609000000000000" pitchFamily="49" charset="-128"/>
                <a:ea typeface="AR丸ゴシック体M" panose="020F0609000000000000" pitchFamily="49" charset="-128"/>
              </a:rPr>
              <a:t>飛ばせるように････</a:t>
            </a:r>
            <a:endParaRPr kumimoji="1" lang="ja-JP" altLang="en-US" sz="1800" dirty="0">
              <a:solidFill>
                <a:srgbClr val="6666FF"/>
              </a:solidFill>
              <a:latin typeface="AR丸ゴシック体M" panose="020F0609000000000000" pitchFamily="49" charset="-128"/>
              <a:ea typeface="AR丸ゴシック体M" panose="020F0609000000000000" pitchFamily="49" charset="-128"/>
            </a:endParaRPr>
          </a:p>
        </p:txBody>
      </p:sp>
    </p:spTree>
    <p:extLst>
      <p:ext uri="{BB962C8B-B14F-4D97-AF65-F5344CB8AC3E}">
        <p14:creationId xmlns:p14="http://schemas.microsoft.com/office/powerpoint/2010/main" val="442312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27353" y="-54812"/>
            <a:ext cx="4167305" cy="720725"/>
          </a:xfrm>
        </p:spPr>
        <p:txBody>
          <a:bodyPr/>
          <a:lstStyle/>
          <a:p>
            <a:pPr eaLnBrk="1" hangingPunct="1"/>
            <a:r>
              <a:rPr lang="ja-JP" altLang="en-US" sz="3200" dirty="0" smtClean="0">
                <a:ea typeface="ＭＳ Ｐゴシック" panose="020B0600070205080204" pitchFamily="50" charset="-128"/>
              </a:rPr>
              <a:t>ありがとうございました</a:t>
            </a:r>
          </a:p>
        </p:txBody>
      </p:sp>
      <p:sp>
        <p:nvSpPr>
          <p:cNvPr id="3" name="スライド番号プレースホルダー 2"/>
          <p:cNvSpPr>
            <a:spLocks noGrp="1"/>
          </p:cNvSpPr>
          <p:nvPr>
            <p:ph type="sldNum" sz="quarter" idx="12"/>
          </p:nvPr>
        </p:nvSpPr>
        <p:spPr/>
        <p:txBody>
          <a:bodyPr/>
          <a:lstStyle/>
          <a:p>
            <a:fld id="{B4ED6902-7B99-4FB1-869D-E4083A56ED9B}" type="slidenum">
              <a:rPr kumimoji="1" lang="ja-JP" altLang="en-US" smtClean="0"/>
              <a:t>18</a:t>
            </a:fld>
            <a:endParaRPr kumimoji="1" lang="ja-JP" altLang="en-US"/>
          </a:p>
        </p:txBody>
      </p:sp>
      <p:sp>
        <p:nvSpPr>
          <p:cNvPr id="70658" name="Text Box 5"/>
          <p:cNvSpPr txBox="1">
            <a:spLocks noChangeArrowheads="1"/>
          </p:cNvSpPr>
          <p:nvPr/>
        </p:nvSpPr>
        <p:spPr bwMode="auto">
          <a:xfrm>
            <a:off x="4932040" y="5943600"/>
            <a:ext cx="487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800" dirty="0"/>
              <a:t>NPO</a:t>
            </a:r>
            <a:r>
              <a:rPr lang="ja-JP" altLang="en-US" sz="1800" dirty="0"/>
              <a:t>法人　三次科学技術教育協会　</a:t>
            </a:r>
          </a:p>
          <a:p>
            <a:pPr eaLnBrk="1" hangingPunct="1">
              <a:spcBef>
                <a:spcPct val="50000"/>
              </a:spcBef>
            </a:pPr>
            <a:r>
              <a:rPr lang="ja-JP" altLang="en-US" sz="1800" dirty="0"/>
              <a:t>理事　</a:t>
            </a:r>
            <a:r>
              <a:rPr lang="ja-JP" altLang="en-US" sz="1600" dirty="0"/>
              <a:t> 　　　</a:t>
            </a:r>
            <a:r>
              <a:rPr lang="ja-JP" altLang="en-US" dirty="0"/>
              <a:t>武村　精一</a:t>
            </a:r>
          </a:p>
        </p:txBody>
      </p:sp>
      <p:pic>
        <p:nvPicPr>
          <p:cNvPr id="70660" name="Picture 8" descr="C:\Users\stakemura\Desktop\MISTEEyokomakunno1kujirano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224" y="6002064"/>
            <a:ext cx="44958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3" y="634202"/>
            <a:ext cx="7964099" cy="530939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900608" y="0"/>
            <a:ext cx="7772400" cy="720725"/>
          </a:xfrm>
        </p:spPr>
        <p:txBody>
          <a:bodyPr/>
          <a:lstStyle/>
          <a:p>
            <a:pPr eaLnBrk="1" hangingPunct="1"/>
            <a:r>
              <a:rPr lang="en-US" altLang="ja-JP" sz="3200" dirty="0"/>
              <a:t>NPO</a:t>
            </a:r>
            <a:r>
              <a:rPr lang="ja-JP" altLang="en-US" sz="3200" dirty="0"/>
              <a:t>法人　</a:t>
            </a:r>
            <a:r>
              <a:rPr lang="ja-JP" altLang="en-US" sz="3200" dirty="0" smtClean="0"/>
              <a:t>三次科学技術教育協会</a:t>
            </a:r>
            <a:endParaRPr lang="ja-JP" altLang="en-US" sz="3200" dirty="0" smtClean="0">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B4ED6902-7B99-4FB1-869D-E4083A56ED9B}" type="slidenum">
              <a:rPr kumimoji="1" lang="ja-JP" altLang="en-US" smtClean="0"/>
              <a:t>1</a:t>
            </a:fld>
            <a:endParaRPr kumimoji="1" lang="ja-JP" altLang="en-US"/>
          </a:p>
        </p:txBody>
      </p:sp>
      <p:sp>
        <p:nvSpPr>
          <p:cNvPr id="13" name="WordArt 7"/>
          <p:cNvSpPr>
            <a:spLocks noChangeArrowheads="1" noChangeShapeType="1" noTextEdit="1"/>
          </p:cNvSpPr>
          <p:nvPr/>
        </p:nvSpPr>
        <p:spPr bwMode="auto">
          <a:xfrm>
            <a:off x="6462919" y="252887"/>
            <a:ext cx="1981200" cy="304800"/>
          </a:xfrm>
          <a:prstGeom prst="rect">
            <a:avLst/>
          </a:prstGeom>
        </p:spPr>
        <p:txBody>
          <a:bodyPr wrap="none" fromWordArt="1">
            <a:prstTxWarp prst="textPlain">
              <a:avLst>
                <a:gd name="adj" fmla="val 50000"/>
              </a:avLst>
            </a:prstTxWarp>
          </a:bodyPr>
          <a:lstStyle/>
          <a:p>
            <a:pPr algn="ctr"/>
            <a:r>
              <a:rPr lang="ja-JP" altLang="en-US" sz="2000" kern="10" dirty="0">
                <a:ln w="25400">
                  <a:solidFill>
                    <a:srgbClr val="3366FF"/>
                  </a:solidFill>
                  <a:round/>
                  <a:headEnd/>
                  <a:tailEnd/>
                </a:ln>
                <a:solidFill>
                  <a:srgbClr val="0066CC"/>
                </a:solidFill>
                <a:effectLst>
                  <a:outerShdw dist="35921" dir="2700000" algn="ctr" rotWithShape="0">
                    <a:srgbClr val="990000"/>
                  </a:outerShdw>
                </a:effectLst>
                <a:latin typeface="ＭＳ Ｐゴシック" panose="020B0600070205080204" pitchFamily="50" charset="-128"/>
              </a:rPr>
              <a:t>ミスティー</a:t>
            </a:r>
          </a:p>
        </p:txBody>
      </p:sp>
      <p:pic>
        <p:nvPicPr>
          <p:cNvPr id="2" name="図 1"/>
          <p:cNvPicPr>
            <a:picLocks noChangeAspect="1"/>
          </p:cNvPicPr>
          <p:nvPr/>
        </p:nvPicPr>
        <p:blipFill>
          <a:blip r:embed="rId3"/>
          <a:stretch>
            <a:fillRect/>
          </a:stretch>
        </p:blipFill>
        <p:spPr>
          <a:xfrm>
            <a:off x="179512" y="611584"/>
            <a:ext cx="4137220" cy="6159997"/>
          </a:xfrm>
          <a:prstGeom prst="rect">
            <a:avLst/>
          </a:prstGeom>
        </p:spPr>
      </p:pic>
      <p:pic>
        <p:nvPicPr>
          <p:cNvPr id="3" name="図 2"/>
          <p:cNvPicPr>
            <a:picLocks noChangeAspect="1"/>
          </p:cNvPicPr>
          <p:nvPr/>
        </p:nvPicPr>
        <p:blipFill>
          <a:blip r:embed="rId4"/>
          <a:stretch>
            <a:fillRect/>
          </a:stretch>
        </p:blipFill>
        <p:spPr>
          <a:xfrm>
            <a:off x="4458594" y="618728"/>
            <a:ext cx="4044938" cy="5901772"/>
          </a:xfrm>
          <a:prstGeom prst="rect">
            <a:avLst/>
          </a:prstGeom>
        </p:spPr>
      </p:pic>
      <p:sp>
        <p:nvSpPr>
          <p:cNvPr id="6" name="Rectangle 2"/>
          <p:cNvSpPr>
            <a:spLocks noChangeArrowheads="1"/>
          </p:cNvSpPr>
          <p:nvPr/>
        </p:nvSpPr>
        <p:spPr bwMode="gray">
          <a:xfrm>
            <a:off x="-113634" y="9427"/>
            <a:ext cx="6597714" cy="26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smtClean="0"/>
              <a:t>　えぬ　ぴー　おー　ほうじん　　　　　みよし　　　　かがく　　ぎじゅつ　　きょう　いく　　　きょう　かい</a:t>
            </a:r>
            <a:endParaRPr lang="ja-JP" altLang="en-US" sz="1050" b="1" dirty="0"/>
          </a:p>
        </p:txBody>
      </p:sp>
      <p:cxnSp>
        <p:nvCxnSpPr>
          <p:cNvPr id="8" name="直線コネクタ 7"/>
          <p:cNvCxnSpPr/>
          <p:nvPr/>
        </p:nvCxnSpPr>
        <p:spPr>
          <a:xfrm>
            <a:off x="4420467" y="820276"/>
            <a:ext cx="0" cy="5951305"/>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610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109976" y="60663"/>
            <a:ext cx="5332584" cy="720725"/>
          </a:xfrm>
        </p:spPr>
        <p:txBody>
          <a:bodyPr/>
          <a:lstStyle/>
          <a:p>
            <a:pPr eaLnBrk="1" hangingPunct="1"/>
            <a:r>
              <a:rPr lang="ja-JP" altLang="en-US" sz="3200" dirty="0" smtClean="0">
                <a:ea typeface="ＭＳ Ｐゴシック" panose="020B0600070205080204" pitchFamily="50" charset="-128"/>
              </a:rPr>
              <a:t>空を飛ぶものはいろいろ････</a:t>
            </a:r>
          </a:p>
        </p:txBody>
      </p:sp>
      <p:sp>
        <p:nvSpPr>
          <p:cNvPr id="13" name="スライド番号プレースホルダー 12"/>
          <p:cNvSpPr>
            <a:spLocks noGrp="1"/>
          </p:cNvSpPr>
          <p:nvPr>
            <p:ph type="sldNum" sz="quarter" idx="12"/>
          </p:nvPr>
        </p:nvSpPr>
        <p:spPr/>
        <p:txBody>
          <a:bodyPr/>
          <a:lstStyle/>
          <a:p>
            <a:fld id="{B4ED6902-7B99-4FB1-869D-E4083A56ED9B}" type="slidenum">
              <a:rPr kumimoji="1" lang="ja-JP" altLang="en-US" smtClean="0"/>
              <a:t>2</a:t>
            </a:fld>
            <a:endParaRPr kumimoji="1" lang="ja-JP" altLang="en-US"/>
          </a:p>
        </p:txBody>
      </p:sp>
      <p:grpSp>
        <p:nvGrpSpPr>
          <p:cNvPr id="7175" name="グループ化 7174"/>
          <p:cNvGrpSpPr/>
          <p:nvPr/>
        </p:nvGrpSpPr>
        <p:grpSpPr>
          <a:xfrm>
            <a:off x="42518" y="1107568"/>
            <a:ext cx="4238029" cy="1448683"/>
            <a:chOff x="39432" y="1057409"/>
            <a:chExt cx="4238029" cy="1448683"/>
          </a:xfrm>
        </p:grpSpPr>
        <p:sp>
          <p:nvSpPr>
            <p:cNvPr id="3" name="Text Box 5"/>
            <p:cNvSpPr txBox="1">
              <a:spLocks noChangeArrowheads="1"/>
            </p:cNvSpPr>
            <p:nvPr/>
          </p:nvSpPr>
          <p:spPr bwMode="auto">
            <a:xfrm>
              <a:off x="147956" y="2136760"/>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飛行機　　ジェット機</a:t>
              </a:r>
              <a:endParaRPr lang="ja-JP" altLang="en-US" dirty="0"/>
            </a:p>
          </p:txBody>
        </p:sp>
        <p:sp>
          <p:nvSpPr>
            <p:cNvPr id="17" name="Text Box 5"/>
            <p:cNvSpPr txBox="1">
              <a:spLocks noChangeArrowheads="1"/>
            </p:cNvSpPr>
            <p:nvPr/>
          </p:nvSpPr>
          <p:spPr bwMode="auto">
            <a:xfrm>
              <a:off x="2970430" y="2121053"/>
              <a:ext cx="1265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ドローン</a:t>
              </a:r>
              <a:endParaRPr lang="ja-JP" altLang="en-US" dirty="0"/>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6582" t="27407" b="30210"/>
            <a:stretch/>
          </p:blipFill>
          <p:spPr>
            <a:xfrm>
              <a:off x="39432" y="1083570"/>
              <a:ext cx="2832535" cy="925272"/>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4819" y="1057409"/>
              <a:ext cx="1592642" cy="1053466"/>
            </a:xfrm>
            <a:prstGeom prst="rect">
              <a:avLst/>
            </a:prstGeom>
          </p:spPr>
        </p:pic>
      </p:grpSp>
      <p:grpSp>
        <p:nvGrpSpPr>
          <p:cNvPr id="30" name="グループ化 29"/>
          <p:cNvGrpSpPr/>
          <p:nvPr/>
        </p:nvGrpSpPr>
        <p:grpSpPr>
          <a:xfrm>
            <a:off x="3956803" y="4099755"/>
            <a:ext cx="3260733" cy="2189230"/>
            <a:chOff x="3956803" y="4099755"/>
            <a:chExt cx="3260733" cy="2189230"/>
          </a:xfrm>
        </p:grpSpPr>
        <p:sp>
          <p:nvSpPr>
            <p:cNvPr id="16" name="Text Box 5"/>
            <p:cNvSpPr txBox="1">
              <a:spLocks noChangeArrowheads="1"/>
            </p:cNvSpPr>
            <p:nvPr/>
          </p:nvSpPr>
          <p:spPr bwMode="auto">
            <a:xfrm>
              <a:off x="3956803" y="5919653"/>
              <a:ext cx="32607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グライダー（引っ張られて上る）</a:t>
              </a:r>
              <a:endParaRPr lang="ja-JP" altLang="en-US" dirty="0"/>
            </a:p>
          </p:txBody>
        </p:sp>
        <p:pic>
          <p:nvPicPr>
            <p:cNvPr id="21" name="図 20"/>
            <p:cNvPicPr>
              <a:picLocks noChangeAspect="1"/>
            </p:cNvPicPr>
            <p:nvPr/>
          </p:nvPicPr>
          <p:blipFill rotWithShape="1">
            <a:blip r:embed="rId5" cstate="print">
              <a:extLst>
                <a:ext uri="{28A0092B-C50C-407E-A947-70E740481C1C}">
                  <a14:useLocalDpi xmlns:a14="http://schemas.microsoft.com/office/drawing/2010/main" val="0"/>
                </a:ext>
              </a:extLst>
            </a:blip>
            <a:srcRect t="17222" r="11043"/>
            <a:stretch/>
          </p:blipFill>
          <p:spPr>
            <a:xfrm>
              <a:off x="4209078" y="4099755"/>
              <a:ext cx="2970933" cy="1845672"/>
            </a:xfrm>
            <a:prstGeom prst="rect">
              <a:avLst/>
            </a:prstGeom>
          </p:spPr>
        </p:pic>
      </p:grpSp>
      <p:grpSp>
        <p:nvGrpSpPr>
          <p:cNvPr id="28" name="グループ化 27"/>
          <p:cNvGrpSpPr/>
          <p:nvPr/>
        </p:nvGrpSpPr>
        <p:grpSpPr>
          <a:xfrm>
            <a:off x="292313" y="4192281"/>
            <a:ext cx="3404531" cy="2221567"/>
            <a:chOff x="292313" y="4192281"/>
            <a:chExt cx="3404531" cy="2221567"/>
          </a:xfrm>
        </p:grpSpPr>
        <p:sp>
          <p:nvSpPr>
            <p:cNvPr id="10" name="Text Box 5"/>
            <p:cNvSpPr txBox="1">
              <a:spLocks noChangeArrowheads="1"/>
            </p:cNvSpPr>
            <p:nvPr/>
          </p:nvSpPr>
          <p:spPr bwMode="auto">
            <a:xfrm>
              <a:off x="292313" y="6044516"/>
              <a:ext cx="3404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飛行機（プロペラのジェット機）</a:t>
              </a:r>
              <a:endParaRPr lang="ja-JP" altLang="en-US" dirty="0"/>
            </a:p>
          </p:txBody>
        </p:sp>
        <p:pic>
          <p:nvPicPr>
            <p:cNvPr id="23" name="図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677" y="4192281"/>
              <a:ext cx="2618263" cy="1738691"/>
            </a:xfrm>
            <a:prstGeom prst="rect">
              <a:avLst/>
            </a:prstGeom>
          </p:spPr>
        </p:pic>
      </p:grpSp>
      <p:grpSp>
        <p:nvGrpSpPr>
          <p:cNvPr id="12" name="グループ化 11"/>
          <p:cNvGrpSpPr/>
          <p:nvPr/>
        </p:nvGrpSpPr>
        <p:grpSpPr>
          <a:xfrm>
            <a:off x="5526254" y="4985592"/>
            <a:ext cx="3723421" cy="1823358"/>
            <a:chOff x="5526254" y="4985592"/>
            <a:chExt cx="3723421" cy="1823358"/>
          </a:xfrm>
        </p:grpSpPr>
        <p:pic>
          <p:nvPicPr>
            <p:cNvPr id="11" name="図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26254" y="5673084"/>
              <a:ext cx="3505758" cy="1135866"/>
            </a:xfrm>
            <a:prstGeom prst="rect">
              <a:avLst/>
            </a:prstGeom>
          </p:spPr>
        </p:pic>
        <p:sp>
          <p:nvSpPr>
            <p:cNvPr id="26" name="Text Box 5"/>
            <p:cNvSpPr txBox="1">
              <a:spLocks noChangeArrowheads="1"/>
            </p:cNvSpPr>
            <p:nvPr/>
          </p:nvSpPr>
          <p:spPr bwMode="auto">
            <a:xfrm>
              <a:off x="7061934" y="4985592"/>
              <a:ext cx="21877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グライダーの飛び方</a:t>
              </a:r>
              <a:endParaRPr lang="ja-JP" altLang="en-US" dirty="0"/>
            </a:p>
          </p:txBody>
        </p:sp>
      </p:grpSp>
      <p:sp>
        <p:nvSpPr>
          <p:cNvPr id="35" name="角丸四角形吹き出し 34"/>
          <p:cNvSpPr/>
          <p:nvPr/>
        </p:nvSpPr>
        <p:spPr>
          <a:xfrm>
            <a:off x="7376684" y="2600792"/>
            <a:ext cx="1636485" cy="1152901"/>
          </a:xfrm>
          <a:prstGeom prst="wedgeRoundRectCallout">
            <a:avLst>
              <a:gd name="adj1" fmla="val -58928"/>
              <a:gd name="adj2" fmla="val -33535"/>
              <a:gd name="adj3" fmla="val 16667"/>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smtClean="0">
                <a:solidFill>
                  <a:schemeClr val="tx1"/>
                </a:solidFill>
                <a:latin typeface="AR丸ゴシック体M" panose="020F0609000000000000" pitchFamily="49" charset="-128"/>
                <a:ea typeface="AR丸ゴシック体M" panose="020F0609000000000000" pitchFamily="49" charset="-128"/>
              </a:rPr>
              <a:t>自分で前に飛べるかどうかによる</a:t>
            </a:r>
            <a:endParaRPr kumimoji="1" lang="ja-JP" altLang="en-US" sz="1800" dirty="0">
              <a:solidFill>
                <a:schemeClr val="tx1"/>
              </a:solidFill>
              <a:latin typeface="AR丸ゴシック体M" panose="020F0609000000000000" pitchFamily="49" charset="-128"/>
              <a:ea typeface="AR丸ゴシック体M" panose="020F0609000000000000" pitchFamily="49" charset="-128"/>
            </a:endParaRPr>
          </a:p>
        </p:txBody>
      </p:sp>
      <p:grpSp>
        <p:nvGrpSpPr>
          <p:cNvPr id="7178" name="グループ化 7177"/>
          <p:cNvGrpSpPr/>
          <p:nvPr/>
        </p:nvGrpSpPr>
        <p:grpSpPr>
          <a:xfrm>
            <a:off x="4181001" y="711620"/>
            <a:ext cx="4993074" cy="1905649"/>
            <a:chOff x="4181001" y="711620"/>
            <a:chExt cx="4993074" cy="1905649"/>
          </a:xfrm>
        </p:grpSpPr>
        <p:sp>
          <p:nvSpPr>
            <p:cNvPr id="6" name="Text Box 5"/>
            <p:cNvSpPr txBox="1">
              <a:spLocks noChangeArrowheads="1"/>
            </p:cNvSpPr>
            <p:nvPr/>
          </p:nvSpPr>
          <p:spPr bwMode="auto">
            <a:xfrm>
              <a:off x="4469313" y="2193306"/>
              <a:ext cx="7532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気球</a:t>
              </a:r>
              <a:endParaRPr lang="ja-JP" altLang="en-US" dirty="0"/>
            </a:p>
          </p:txBody>
        </p:sp>
        <p:sp>
          <p:nvSpPr>
            <p:cNvPr id="20" name="Text Box 5"/>
            <p:cNvSpPr txBox="1">
              <a:spLocks noChangeArrowheads="1"/>
            </p:cNvSpPr>
            <p:nvPr/>
          </p:nvSpPr>
          <p:spPr bwMode="auto">
            <a:xfrm>
              <a:off x="6317986" y="2204755"/>
              <a:ext cx="8105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タコ</a:t>
              </a:r>
              <a:endParaRPr lang="ja-JP" altLang="en-US" dirty="0"/>
            </a:p>
          </p:txBody>
        </p:sp>
        <p:pic>
          <p:nvPicPr>
            <p:cNvPr id="8" name="図 7"/>
            <p:cNvPicPr>
              <a:picLocks noChangeAspect="1"/>
            </p:cNvPicPr>
            <p:nvPr/>
          </p:nvPicPr>
          <p:blipFill rotWithShape="1">
            <a:blip r:embed="rId8" cstate="print">
              <a:extLst>
                <a:ext uri="{28A0092B-C50C-407E-A947-70E740481C1C}">
                  <a14:useLocalDpi xmlns:a14="http://schemas.microsoft.com/office/drawing/2010/main" val="0"/>
                </a:ext>
              </a:extLst>
            </a:blip>
            <a:srcRect l="24711" t="20255" r="22452" b="3877"/>
            <a:stretch/>
          </p:blipFill>
          <p:spPr>
            <a:xfrm>
              <a:off x="4322038" y="711620"/>
              <a:ext cx="1326477" cy="1449430"/>
            </a:xfrm>
            <a:prstGeom prst="rect">
              <a:avLst/>
            </a:prstGeom>
          </p:spPr>
        </p:pic>
        <p:pic>
          <p:nvPicPr>
            <p:cNvPr id="15" name="図 14"/>
            <p:cNvPicPr>
              <a:picLocks noChangeAspect="1"/>
            </p:cNvPicPr>
            <p:nvPr/>
          </p:nvPicPr>
          <p:blipFill rotWithShape="1">
            <a:blip r:embed="rId9" cstate="print">
              <a:extLst>
                <a:ext uri="{28A0092B-C50C-407E-A947-70E740481C1C}">
                  <a14:useLocalDpi xmlns:a14="http://schemas.microsoft.com/office/drawing/2010/main" val="0"/>
                </a:ext>
              </a:extLst>
            </a:blip>
            <a:srcRect l="10239" t="3003" r="4680" b="27014"/>
            <a:stretch/>
          </p:blipFill>
          <p:spPr>
            <a:xfrm>
              <a:off x="5723665" y="984193"/>
              <a:ext cx="1722829" cy="1030373"/>
            </a:xfrm>
            <a:prstGeom prst="rect">
              <a:avLst/>
            </a:prstGeom>
          </p:spPr>
        </p:pic>
        <p:cxnSp>
          <p:nvCxnSpPr>
            <p:cNvPr id="24" name="直線コネクタ 23"/>
            <p:cNvCxnSpPr/>
            <p:nvPr/>
          </p:nvCxnSpPr>
          <p:spPr>
            <a:xfrm flipH="1">
              <a:off x="4181001" y="757856"/>
              <a:ext cx="19529" cy="185941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Text Box 5"/>
            <p:cNvSpPr txBox="1">
              <a:spLocks noChangeArrowheads="1"/>
            </p:cNvSpPr>
            <p:nvPr/>
          </p:nvSpPr>
          <p:spPr bwMode="auto">
            <a:xfrm>
              <a:off x="7842080" y="2204755"/>
              <a:ext cx="13319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たんぽぽ</a:t>
              </a:r>
              <a:endParaRPr lang="ja-JP" altLang="en-US" dirty="0"/>
            </a:p>
          </p:txBody>
        </p:sp>
        <p:pic>
          <p:nvPicPr>
            <p:cNvPr id="7172" name="図 7171"/>
            <p:cNvPicPr>
              <a:picLocks noChangeAspect="1"/>
            </p:cNvPicPr>
            <p:nvPr/>
          </p:nvPicPr>
          <p:blipFill rotWithShape="1">
            <a:blip r:embed="rId10" cstate="print">
              <a:extLst>
                <a:ext uri="{28A0092B-C50C-407E-A947-70E740481C1C}">
                  <a14:useLocalDpi xmlns:a14="http://schemas.microsoft.com/office/drawing/2010/main" val="0"/>
                </a:ext>
              </a:extLst>
            </a:blip>
            <a:srcRect l="11905"/>
            <a:stretch/>
          </p:blipFill>
          <p:spPr>
            <a:xfrm>
              <a:off x="7501807" y="906832"/>
              <a:ext cx="1574305" cy="1102010"/>
            </a:xfrm>
            <a:prstGeom prst="rect">
              <a:avLst/>
            </a:prstGeom>
          </p:spPr>
        </p:pic>
      </p:grpSp>
      <p:grpSp>
        <p:nvGrpSpPr>
          <p:cNvPr id="25" name="グループ化 24"/>
          <p:cNvGrpSpPr/>
          <p:nvPr/>
        </p:nvGrpSpPr>
        <p:grpSpPr>
          <a:xfrm>
            <a:off x="5290940" y="2674009"/>
            <a:ext cx="1917051" cy="1499196"/>
            <a:chOff x="5290940" y="2674009"/>
            <a:chExt cx="1917051" cy="1499196"/>
          </a:xfrm>
        </p:grpSpPr>
        <p:sp>
          <p:nvSpPr>
            <p:cNvPr id="7" name="Text Box 5"/>
            <p:cNvSpPr txBox="1">
              <a:spLocks noChangeArrowheads="1"/>
            </p:cNvSpPr>
            <p:nvPr/>
          </p:nvSpPr>
          <p:spPr bwMode="auto">
            <a:xfrm>
              <a:off x="5720523" y="3803873"/>
              <a:ext cx="13250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紙</a:t>
              </a:r>
              <a:r>
                <a:rPr lang="ja-JP" altLang="en-US" sz="1800" dirty="0"/>
                <a:t>飛行機</a:t>
              </a:r>
              <a:endParaRPr lang="ja-JP" altLang="en-US" dirty="0"/>
            </a:p>
          </p:txBody>
        </p:sp>
        <p:pic>
          <p:nvPicPr>
            <p:cNvPr id="19" name="図 18"/>
            <p:cNvPicPr>
              <a:picLocks noChangeAspect="1"/>
            </p:cNvPicPr>
            <p:nvPr/>
          </p:nvPicPr>
          <p:blipFill rotWithShape="1">
            <a:blip r:embed="rId11" cstate="print">
              <a:extLst>
                <a:ext uri="{28A0092B-C50C-407E-A947-70E740481C1C}">
                  <a14:useLocalDpi xmlns:a14="http://schemas.microsoft.com/office/drawing/2010/main" val="0"/>
                </a:ext>
              </a:extLst>
            </a:blip>
            <a:srcRect l="25059" t="19629" b="17034"/>
            <a:stretch/>
          </p:blipFill>
          <p:spPr>
            <a:xfrm>
              <a:off x="5290940" y="2674009"/>
              <a:ext cx="1917051" cy="1080121"/>
            </a:xfrm>
            <a:prstGeom prst="rect">
              <a:avLst/>
            </a:prstGeom>
          </p:spPr>
        </p:pic>
      </p:grpSp>
      <p:grpSp>
        <p:nvGrpSpPr>
          <p:cNvPr id="22" name="グループ化 21"/>
          <p:cNvGrpSpPr/>
          <p:nvPr/>
        </p:nvGrpSpPr>
        <p:grpSpPr>
          <a:xfrm>
            <a:off x="458217" y="2556838"/>
            <a:ext cx="3238628" cy="2176493"/>
            <a:chOff x="458217" y="2556838"/>
            <a:chExt cx="3238628" cy="2176493"/>
          </a:xfrm>
        </p:grpSpPr>
        <p:pic>
          <p:nvPicPr>
            <p:cNvPr id="27" name="図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8217" y="2556838"/>
              <a:ext cx="1981599" cy="1314461"/>
            </a:xfrm>
            <a:prstGeom prst="rect">
              <a:avLst/>
            </a:prstGeom>
          </p:spPr>
        </p:pic>
        <p:sp>
          <p:nvSpPr>
            <p:cNvPr id="29" name="Text Box 5"/>
            <p:cNvSpPr txBox="1">
              <a:spLocks noChangeArrowheads="1"/>
            </p:cNvSpPr>
            <p:nvPr/>
          </p:nvSpPr>
          <p:spPr bwMode="auto">
            <a:xfrm>
              <a:off x="532138" y="3810001"/>
              <a:ext cx="316470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模型飛行機</a:t>
              </a:r>
              <a:r>
                <a:rPr lang="ja-JP" altLang="en-US" sz="1800" dirty="0"/>
                <a:t>（プロペラあり）</a:t>
              </a:r>
            </a:p>
            <a:p>
              <a:pPr eaLnBrk="1" hangingPunct="1">
                <a:spcBef>
                  <a:spcPct val="50000"/>
                </a:spcBef>
              </a:pPr>
              <a:endParaRPr lang="ja-JP" altLang="en-US" dirty="0"/>
            </a:p>
          </p:txBody>
        </p:sp>
      </p:grpSp>
      <p:sp>
        <p:nvSpPr>
          <p:cNvPr id="7168" name="左右矢印 7167"/>
          <p:cNvSpPr/>
          <p:nvPr/>
        </p:nvSpPr>
        <p:spPr>
          <a:xfrm>
            <a:off x="2357078" y="2482105"/>
            <a:ext cx="2886700" cy="1655962"/>
          </a:xfrm>
          <a:prstGeom prst="leftRightArrow">
            <a:avLst>
              <a:gd name="adj1" fmla="val 50000"/>
              <a:gd name="adj2" fmla="val 12518"/>
            </a:avLst>
          </a:prstGeom>
          <a:solidFill>
            <a:srgbClr val="CCFFFF">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B050"/>
                </a:solidFill>
              </a:rPr>
              <a:t>ちがいはなに？</a:t>
            </a:r>
            <a:endParaRPr kumimoji="1" lang="ja-JP" altLang="en-US" dirty="0">
              <a:solidFill>
                <a:srgbClr val="00B050"/>
              </a:solidFill>
            </a:endParaRPr>
          </a:p>
        </p:txBody>
      </p:sp>
      <p:sp>
        <p:nvSpPr>
          <p:cNvPr id="4" name="角丸四角形 3"/>
          <p:cNvSpPr/>
          <p:nvPr/>
        </p:nvSpPr>
        <p:spPr>
          <a:xfrm>
            <a:off x="24736" y="757856"/>
            <a:ext cx="3959329" cy="6051940"/>
          </a:xfrm>
          <a:prstGeom prst="roundRect">
            <a:avLst/>
          </a:prstGeom>
          <a:noFill/>
          <a:ln w="317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4081030" y="620689"/>
            <a:ext cx="4988262" cy="6201302"/>
          </a:xfrm>
          <a:prstGeom prst="roundRect">
            <a:avLst/>
          </a:prstGeom>
          <a:noFill/>
          <a:ln w="254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Rectangle 2"/>
          <p:cNvSpPr>
            <a:spLocks noChangeArrowheads="1"/>
          </p:cNvSpPr>
          <p:nvPr/>
        </p:nvSpPr>
        <p:spPr bwMode="gray">
          <a:xfrm>
            <a:off x="-31514" y="26286"/>
            <a:ext cx="6597714" cy="26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smtClean="0"/>
              <a:t>　そら　　　　　と</a:t>
            </a:r>
            <a:endParaRPr lang="ja-JP" altLang="en-US" sz="1050" b="1" dirty="0"/>
          </a:p>
        </p:txBody>
      </p:sp>
      <p:sp>
        <p:nvSpPr>
          <p:cNvPr id="9" name="円弧 8"/>
          <p:cNvSpPr/>
          <p:nvPr/>
        </p:nvSpPr>
        <p:spPr>
          <a:xfrm rot="16200000">
            <a:off x="7448871" y="5155880"/>
            <a:ext cx="1590256" cy="3041458"/>
          </a:xfrm>
          <a:prstGeom prst="arc">
            <a:avLst/>
          </a:prstGeom>
          <a:ln w="4762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98876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6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7168" grpId="0" animBg="1"/>
      <p:bldP spid="4" grpId="0" animBg="1"/>
      <p:bldP spid="33"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107790" y="80189"/>
            <a:ext cx="2930142" cy="720725"/>
          </a:xfrm>
        </p:spPr>
        <p:txBody>
          <a:bodyPr/>
          <a:lstStyle/>
          <a:p>
            <a:pPr eaLnBrk="1" hangingPunct="1"/>
            <a:r>
              <a:rPr lang="ja-JP" altLang="en-US" sz="3200" dirty="0" smtClean="0">
                <a:ea typeface="ＭＳ Ｐゴシック" panose="020B0600070205080204" pitchFamily="50" charset="-128"/>
              </a:rPr>
              <a:t>飛行機の位置</a:t>
            </a:r>
          </a:p>
        </p:txBody>
      </p:sp>
      <p:sp>
        <p:nvSpPr>
          <p:cNvPr id="2" name="スライド番号プレースホルダー 1"/>
          <p:cNvSpPr>
            <a:spLocks noGrp="1"/>
          </p:cNvSpPr>
          <p:nvPr>
            <p:ph type="sldNum" sz="quarter" idx="12"/>
          </p:nvPr>
        </p:nvSpPr>
        <p:spPr/>
        <p:txBody>
          <a:bodyPr/>
          <a:lstStyle/>
          <a:p>
            <a:fld id="{B4ED6902-7B99-4FB1-869D-E4083A56ED9B}" type="slidenum">
              <a:rPr kumimoji="1" lang="ja-JP" altLang="en-US" smtClean="0"/>
              <a:t>3</a:t>
            </a:fld>
            <a:endParaRPr kumimoji="1" lang="ja-JP" altLang="en-US"/>
          </a:p>
        </p:txBody>
      </p:sp>
      <p:sp>
        <p:nvSpPr>
          <p:cNvPr id="17" name="Rectangle 2"/>
          <p:cNvSpPr>
            <a:spLocks noChangeArrowheads="1"/>
          </p:cNvSpPr>
          <p:nvPr/>
        </p:nvSpPr>
        <p:spPr bwMode="gray">
          <a:xfrm>
            <a:off x="278542" y="32471"/>
            <a:ext cx="6597714" cy="26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smtClean="0"/>
              <a:t>　ひ　こう　　き　　　　　　　　　い　ち</a:t>
            </a:r>
            <a:endParaRPr lang="ja-JP" altLang="en-US" sz="1050" b="1" dirty="0"/>
          </a:p>
        </p:txBody>
      </p:sp>
      <p:sp>
        <p:nvSpPr>
          <p:cNvPr id="19" name="角丸四角形吹き出し 18"/>
          <p:cNvSpPr/>
          <p:nvPr/>
        </p:nvSpPr>
        <p:spPr>
          <a:xfrm>
            <a:off x="4180675" y="2706825"/>
            <a:ext cx="4875556" cy="398477"/>
          </a:xfrm>
          <a:prstGeom prst="wedgeRoundRectCallout">
            <a:avLst>
              <a:gd name="adj1" fmla="val -52998"/>
              <a:gd name="adj2" fmla="val -25213"/>
              <a:gd name="adj3" fmla="val 16667"/>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800" dirty="0" smtClean="0">
                <a:solidFill>
                  <a:schemeClr val="tx1"/>
                </a:solidFill>
                <a:latin typeface="AR丸ゴシック体M" panose="020F0609000000000000" pitchFamily="49" charset="-128"/>
                <a:ea typeface="AR丸ゴシック体M" panose="020F0609000000000000" pitchFamily="49" charset="-128"/>
              </a:rPr>
              <a:t>飛行機の位置は、インターネットでわかる</a:t>
            </a:r>
            <a:endParaRPr kumimoji="1" lang="ja-JP" altLang="en-US" sz="1800" dirty="0">
              <a:solidFill>
                <a:schemeClr val="tx1"/>
              </a:solidFill>
              <a:latin typeface="AR丸ゴシック体M" panose="020F0609000000000000" pitchFamily="49" charset="-128"/>
              <a:ea typeface="AR丸ゴシック体M" panose="020F0609000000000000" pitchFamily="49" charset="-128"/>
            </a:endParaRPr>
          </a:p>
        </p:txBody>
      </p:sp>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12822"/>
          <a:stretch/>
        </p:blipFill>
        <p:spPr>
          <a:xfrm>
            <a:off x="149879" y="778247"/>
            <a:ext cx="3916733" cy="2850795"/>
          </a:xfrm>
          <a:prstGeom prst="rect">
            <a:avLst/>
          </a:prstGeom>
        </p:spPr>
      </p:pic>
      <p:pic>
        <p:nvPicPr>
          <p:cNvPr id="23" name="図 22"/>
          <p:cNvPicPr>
            <a:picLocks noChangeAspect="1"/>
          </p:cNvPicPr>
          <p:nvPr/>
        </p:nvPicPr>
        <p:blipFill rotWithShape="1">
          <a:blip r:embed="rId4" cstate="print">
            <a:extLst>
              <a:ext uri="{28A0092B-C50C-407E-A947-70E740481C1C}">
                <a14:useLocalDpi xmlns:a14="http://schemas.microsoft.com/office/drawing/2010/main" val="0"/>
              </a:ext>
            </a:extLst>
          </a:blip>
          <a:srcRect l="6582" t="27407" b="30210"/>
          <a:stretch/>
        </p:blipFill>
        <p:spPr>
          <a:xfrm>
            <a:off x="4240012" y="705440"/>
            <a:ext cx="2832535" cy="925272"/>
          </a:xfrm>
          <a:prstGeom prst="rect">
            <a:avLst/>
          </a:prstGeom>
        </p:spPr>
      </p:pic>
      <p:sp>
        <p:nvSpPr>
          <p:cNvPr id="24" name="テキスト ボックス 23"/>
          <p:cNvSpPr txBox="1"/>
          <p:nvPr/>
        </p:nvSpPr>
        <p:spPr>
          <a:xfrm>
            <a:off x="4240012" y="1724059"/>
            <a:ext cx="3579908" cy="707886"/>
          </a:xfrm>
          <a:prstGeom prst="rect">
            <a:avLst/>
          </a:prstGeom>
          <a:noFill/>
          <a:ln>
            <a:solidFill>
              <a:schemeClr val="accent1">
                <a:lumMod val="90000"/>
              </a:schemeClr>
            </a:solidFill>
          </a:ln>
        </p:spPr>
        <p:txBody>
          <a:bodyPr wrap="square" rtlCol="0">
            <a:spAutoFit/>
          </a:bodyPr>
          <a:lstStyle/>
          <a:p>
            <a:r>
              <a:rPr kumimoji="1" lang="ja-JP" altLang="en-US" sz="2000" dirty="0" smtClean="0"/>
              <a:t>日本の</a:t>
            </a:r>
            <a:r>
              <a:rPr lang="ja-JP" altLang="en-US" sz="2000" dirty="0" smtClean="0"/>
              <a:t>広いところでは････</a:t>
            </a:r>
            <a:endParaRPr lang="en-US" altLang="ja-JP" sz="2000" dirty="0" smtClean="0"/>
          </a:p>
          <a:p>
            <a:r>
              <a:rPr lang="ja-JP" altLang="en-US" sz="2000" dirty="0" smtClean="0"/>
              <a:t>→多くの飛行機が飛んでいる</a:t>
            </a:r>
            <a:endParaRPr lang="en-US" altLang="ja-JP" sz="2000" dirty="0" smtClean="0"/>
          </a:p>
        </p:txBody>
      </p:sp>
      <p:pic>
        <p:nvPicPr>
          <p:cNvPr id="22" name="図 21"/>
          <p:cNvPicPr>
            <a:picLocks noChangeAspect="1"/>
          </p:cNvPicPr>
          <p:nvPr/>
        </p:nvPicPr>
        <p:blipFill rotWithShape="1">
          <a:blip r:embed="rId5">
            <a:extLst>
              <a:ext uri="{28A0092B-C50C-407E-A947-70E740481C1C}">
                <a14:useLocalDpi xmlns:a14="http://schemas.microsoft.com/office/drawing/2010/main" val="0"/>
              </a:ext>
            </a:extLst>
          </a:blip>
          <a:srcRect l="1617" t="14013" b="28569"/>
          <a:stretch/>
        </p:blipFill>
        <p:spPr>
          <a:xfrm>
            <a:off x="149879" y="4222941"/>
            <a:ext cx="8746731" cy="2592288"/>
          </a:xfrm>
          <a:prstGeom prst="rect">
            <a:avLst/>
          </a:prstGeom>
        </p:spPr>
      </p:pic>
      <p:grpSp>
        <p:nvGrpSpPr>
          <p:cNvPr id="25" name="グループ化 24"/>
          <p:cNvGrpSpPr/>
          <p:nvPr/>
        </p:nvGrpSpPr>
        <p:grpSpPr>
          <a:xfrm>
            <a:off x="735392" y="4753654"/>
            <a:ext cx="6635662" cy="1559363"/>
            <a:chOff x="899592" y="1698258"/>
            <a:chExt cx="6743268" cy="1559363"/>
          </a:xfrm>
        </p:grpSpPr>
        <p:sp>
          <p:nvSpPr>
            <p:cNvPr id="28" name="フリーフォーム 27"/>
            <p:cNvSpPr/>
            <p:nvPr/>
          </p:nvSpPr>
          <p:spPr>
            <a:xfrm>
              <a:off x="7406640" y="1698258"/>
              <a:ext cx="236220" cy="267702"/>
            </a:xfrm>
            <a:custGeom>
              <a:avLst/>
              <a:gdLst>
                <a:gd name="connsiteX0" fmla="*/ 83820 w 236220"/>
                <a:gd name="connsiteY0" fmla="*/ 214362 h 267702"/>
                <a:gd name="connsiteX1" fmla="*/ 144780 w 236220"/>
                <a:gd name="connsiteY1" fmla="*/ 260082 h 267702"/>
                <a:gd name="connsiteX2" fmla="*/ 175260 w 236220"/>
                <a:gd name="connsiteY2" fmla="*/ 267702 h 267702"/>
                <a:gd name="connsiteX3" fmla="*/ 190500 w 236220"/>
                <a:gd name="connsiteY3" fmla="*/ 244842 h 267702"/>
                <a:gd name="connsiteX4" fmla="*/ 198120 w 236220"/>
                <a:gd name="connsiteY4" fmla="*/ 214362 h 267702"/>
                <a:gd name="connsiteX5" fmla="*/ 220980 w 236220"/>
                <a:gd name="connsiteY5" fmla="*/ 191502 h 267702"/>
                <a:gd name="connsiteX6" fmla="*/ 236220 w 236220"/>
                <a:gd name="connsiteY6" fmla="*/ 100062 h 267702"/>
                <a:gd name="connsiteX7" fmla="*/ 228600 w 236220"/>
                <a:gd name="connsiteY7" fmla="*/ 31482 h 267702"/>
                <a:gd name="connsiteX8" fmla="*/ 182880 w 236220"/>
                <a:gd name="connsiteY8" fmla="*/ 1002 h 267702"/>
                <a:gd name="connsiteX9" fmla="*/ 0 w 236220"/>
                <a:gd name="connsiteY9" fmla="*/ 1002 h 26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220" h="267702">
                  <a:moveTo>
                    <a:pt x="83820" y="214362"/>
                  </a:moveTo>
                  <a:cubicBezTo>
                    <a:pt x="87642" y="217420"/>
                    <a:pt x="131716" y="254483"/>
                    <a:pt x="144780" y="260082"/>
                  </a:cubicBezTo>
                  <a:cubicBezTo>
                    <a:pt x="154406" y="264207"/>
                    <a:pt x="165100" y="265162"/>
                    <a:pt x="175260" y="267702"/>
                  </a:cubicBezTo>
                  <a:cubicBezTo>
                    <a:pt x="180340" y="260082"/>
                    <a:pt x="186892" y="253260"/>
                    <a:pt x="190500" y="244842"/>
                  </a:cubicBezTo>
                  <a:cubicBezTo>
                    <a:pt x="194625" y="235216"/>
                    <a:pt x="192924" y="223455"/>
                    <a:pt x="198120" y="214362"/>
                  </a:cubicBezTo>
                  <a:cubicBezTo>
                    <a:pt x="203467" y="205006"/>
                    <a:pt x="213360" y="199122"/>
                    <a:pt x="220980" y="191502"/>
                  </a:cubicBezTo>
                  <a:cubicBezTo>
                    <a:pt x="232903" y="155734"/>
                    <a:pt x="236220" y="151104"/>
                    <a:pt x="236220" y="100062"/>
                  </a:cubicBezTo>
                  <a:cubicBezTo>
                    <a:pt x="236220" y="77061"/>
                    <a:pt x="235873" y="53302"/>
                    <a:pt x="228600" y="31482"/>
                  </a:cubicBezTo>
                  <a:cubicBezTo>
                    <a:pt x="223763" y="16972"/>
                    <a:pt x="198296" y="1573"/>
                    <a:pt x="182880" y="1002"/>
                  </a:cubicBezTo>
                  <a:cubicBezTo>
                    <a:pt x="121962" y="-1254"/>
                    <a:pt x="60960" y="1002"/>
                    <a:pt x="0" y="1002"/>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p:cNvCxnSpPr/>
            <p:nvPr/>
          </p:nvCxnSpPr>
          <p:spPr>
            <a:xfrm flipH="1">
              <a:off x="4614070" y="1698258"/>
              <a:ext cx="2792570" cy="45985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2311608" y="2172333"/>
              <a:ext cx="2302462" cy="49270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a:off x="1475656" y="2666470"/>
              <a:ext cx="852918" cy="18205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H="1">
              <a:off x="899592" y="2850899"/>
              <a:ext cx="576064" cy="40672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35" name="正方形/長方形 34"/>
          <p:cNvSpPr/>
          <p:nvPr/>
        </p:nvSpPr>
        <p:spPr>
          <a:xfrm>
            <a:off x="7371054" y="3769286"/>
            <a:ext cx="805439" cy="38619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rgbClr val="002060"/>
                </a:solidFill>
              </a:rPr>
              <a:t>東京</a:t>
            </a:r>
            <a:endParaRPr kumimoji="1" lang="ja-JP" altLang="en-US" sz="1600" dirty="0">
              <a:solidFill>
                <a:srgbClr val="002060"/>
              </a:solidFill>
            </a:endParaRPr>
          </a:p>
        </p:txBody>
      </p:sp>
      <p:sp>
        <p:nvSpPr>
          <p:cNvPr id="36" name="正方形/長方形 35"/>
          <p:cNvSpPr/>
          <p:nvPr/>
        </p:nvSpPr>
        <p:spPr>
          <a:xfrm>
            <a:off x="236502" y="3762762"/>
            <a:ext cx="805439" cy="38619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rgbClr val="002060"/>
                </a:solidFill>
              </a:rPr>
              <a:t>広島</a:t>
            </a:r>
            <a:endParaRPr kumimoji="1" lang="ja-JP" altLang="en-US" sz="1600" dirty="0">
              <a:solidFill>
                <a:srgbClr val="002060"/>
              </a:solidFill>
            </a:endParaRPr>
          </a:p>
        </p:txBody>
      </p:sp>
      <p:sp>
        <p:nvSpPr>
          <p:cNvPr id="37" name="左矢印 36"/>
          <p:cNvSpPr/>
          <p:nvPr/>
        </p:nvSpPr>
        <p:spPr>
          <a:xfrm>
            <a:off x="1122437" y="3769286"/>
            <a:ext cx="6168121" cy="345321"/>
          </a:xfrm>
          <a:prstGeom prst="leftArrow">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　　　　　　　　　　　　　　　　　　　　　　　　　　　　　　　　　　　　　　　　　　　　　　　　　　</a:t>
            </a:r>
            <a:endParaRPr kumimoji="1" lang="ja-JP" altLang="en-US" dirty="0"/>
          </a:p>
        </p:txBody>
      </p:sp>
    </p:spTree>
    <p:extLst>
      <p:ext uri="{BB962C8B-B14F-4D97-AF65-F5344CB8AC3E}">
        <p14:creationId xmlns:p14="http://schemas.microsoft.com/office/powerpoint/2010/main" val="228897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right)">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right)">
                                      <p:cBhvr>
                                        <p:cTn id="32" dur="1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5" grpId="0" animBg="1"/>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2" name="グループ化 7171"/>
          <p:cNvGrpSpPr/>
          <p:nvPr/>
        </p:nvGrpSpPr>
        <p:grpSpPr>
          <a:xfrm>
            <a:off x="212465" y="3782029"/>
            <a:ext cx="8773544" cy="2977349"/>
            <a:chOff x="156191" y="3754107"/>
            <a:chExt cx="8773544" cy="2977349"/>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t="33702" b="11134"/>
            <a:stretch/>
          </p:blipFill>
          <p:spPr>
            <a:xfrm>
              <a:off x="156191" y="4283184"/>
              <a:ext cx="8773544" cy="2448272"/>
            </a:xfrm>
            <a:prstGeom prst="rect">
              <a:avLst/>
            </a:prstGeom>
          </p:spPr>
        </p:pic>
        <p:sp>
          <p:nvSpPr>
            <p:cNvPr id="43" name="右矢印 42"/>
            <p:cNvSpPr/>
            <p:nvPr/>
          </p:nvSpPr>
          <p:spPr>
            <a:xfrm rot="5400000">
              <a:off x="1218525" y="3651197"/>
              <a:ext cx="548362" cy="754181"/>
            </a:xfrm>
            <a:prstGeom prst="rightArrow">
              <a:avLst/>
            </a:prstGeom>
            <a:solidFill>
              <a:srgbClr val="92D050">
                <a:alpha val="47000"/>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69" name="Rectangle 2"/>
          <p:cNvSpPr>
            <a:spLocks noGrp="1" noChangeArrowheads="1"/>
          </p:cNvSpPr>
          <p:nvPr>
            <p:ph type="ctrTitle"/>
          </p:nvPr>
        </p:nvSpPr>
        <p:spPr>
          <a:xfrm>
            <a:off x="-248774" y="54020"/>
            <a:ext cx="5276462" cy="720725"/>
          </a:xfrm>
        </p:spPr>
        <p:txBody>
          <a:bodyPr>
            <a:normAutofit/>
          </a:bodyPr>
          <a:lstStyle/>
          <a:p>
            <a:pPr eaLnBrk="1" hangingPunct="1"/>
            <a:r>
              <a:rPr lang="ja-JP" altLang="en-US" sz="3200" dirty="0" smtClean="0">
                <a:ea typeface="ＭＳ Ｐゴシック" panose="020B0600070205080204" pitchFamily="50" charset="-128"/>
              </a:rPr>
              <a:t>着陸の例　広島空港では</a:t>
            </a:r>
          </a:p>
        </p:txBody>
      </p:sp>
      <p:sp>
        <p:nvSpPr>
          <p:cNvPr id="24" name="スライド番号プレースホルダー 23"/>
          <p:cNvSpPr>
            <a:spLocks noGrp="1"/>
          </p:cNvSpPr>
          <p:nvPr>
            <p:ph type="sldNum" sz="quarter" idx="12"/>
          </p:nvPr>
        </p:nvSpPr>
        <p:spPr/>
        <p:txBody>
          <a:bodyPr/>
          <a:lstStyle/>
          <a:p>
            <a:fld id="{B4ED6902-7B99-4FB1-869D-E4083A56ED9B}" type="slidenum">
              <a:rPr kumimoji="1" lang="ja-JP" altLang="en-US" smtClean="0"/>
              <a:t>4</a:t>
            </a:fld>
            <a:endParaRPr kumimoji="1" lang="ja-JP" altLang="en-US"/>
          </a:p>
        </p:txBody>
      </p:sp>
      <p:sp>
        <p:nvSpPr>
          <p:cNvPr id="13" name="Rectangle 2"/>
          <p:cNvSpPr>
            <a:spLocks noChangeArrowheads="1"/>
          </p:cNvSpPr>
          <p:nvPr/>
        </p:nvSpPr>
        <p:spPr bwMode="gray">
          <a:xfrm>
            <a:off x="127591" y="5086197"/>
            <a:ext cx="3759824"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t>　</a:t>
            </a:r>
          </a:p>
        </p:txBody>
      </p:sp>
      <p:sp>
        <p:nvSpPr>
          <p:cNvPr id="19" name="Rectangle 2"/>
          <p:cNvSpPr>
            <a:spLocks noChangeArrowheads="1"/>
          </p:cNvSpPr>
          <p:nvPr/>
        </p:nvSpPr>
        <p:spPr bwMode="gray">
          <a:xfrm>
            <a:off x="181054" y="-11888"/>
            <a:ext cx="681297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err="1" smtClean="0"/>
              <a:t>ちゃくりく</a:t>
            </a:r>
            <a:r>
              <a:rPr lang="ja-JP" altLang="en-US" sz="1400" b="1" dirty="0" smtClean="0"/>
              <a:t>　　　　　れい　　　ひろしま　くうこう　　　　　　</a:t>
            </a:r>
            <a:r>
              <a:rPr lang="ja-JP" altLang="en-US" sz="1400" b="1" dirty="0"/>
              <a:t>　</a:t>
            </a:r>
          </a:p>
        </p:txBody>
      </p:sp>
      <p:grpSp>
        <p:nvGrpSpPr>
          <p:cNvPr id="28" name="グループ化 27"/>
          <p:cNvGrpSpPr/>
          <p:nvPr/>
        </p:nvGrpSpPr>
        <p:grpSpPr>
          <a:xfrm>
            <a:off x="2000798" y="5265952"/>
            <a:ext cx="2576855" cy="672879"/>
            <a:chOff x="2247299" y="3181738"/>
            <a:chExt cx="2576855" cy="672879"/>
          </a:xfrm>
        </p:grpSpPr>
        <p:sp>
          <p:nvSpPr>
            <p:cNvPr id="20" name="曲折矢印 19"/>
            <p:cNvSpPr/>
            <p:nvPr/>
          </p:nvSpPr>
          <p:spPr>
            <a:xfrm rot="16355708">
              <a:off x="2257183" y="3580184"/>
              <a:ext cx="264549" cy="284317"/>
            </a:xfrm>
            <a:prstGeom prst="bentArrow">
              <a:avLst>
                <a:gd name="adj1" fmla="val 25000"/>
                <a:gd name="adj2" fmla="val 26223"/>
                <a:gd name="adj3" fmla="val 25000"/>
                <a:gd name="adj4" fmla="val 43750"/>
              </a:avLst>
            </a:prstGeom>
            <a:solidFill>
              <a:schemeClr val="accent1">
                <a:lumMod val="50000"/>
                <a:alpha val="36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曲折矢印 22"/>
            <p:cNvSpPr/>
            <p:nvPr/>
          </p:nvSpPr>
          <p:spPr>
            <a:xfrm>
              <a:off x="2292397" y="3299460"/>
              <a:ext cx="305096" cy="231765"/>
            </a:xfrm>
            <a:prstGeom prst="bentArrow">
              <a:avLst>
                <a:gd name="adj1" fmla="val 25000"/>
                <a:gd name="adj2" fmla="val 26223"/>
                <a:gd name="adj3" fmla="val 25000"/>
                <a:gd name="adj4" fmla="val 43750"/>
              </a:avLst>
            </a:prstGeom>
            <a:solidFill>
              <a:schemeClr val="accent1">
                <a:lumMod val="50000"/>
                <a:alpha val="36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右矢印 21"/>
            <p:cNvSpPr/>
            <p:nvPr/>
          </p:nvSpPr>
          <p:spPr>
            <a:xfrm>
              <a:off x="2608977" y="3311070"/>
              <a:ext cx="1836410" cy="78123"/>
            </a:xfrm>
            <a:prstGeom prst="rightArrow">
              <a:avLst/>
            </a:prstGeom>
            <a:solidFill>
              <a:schemeClr val="accent1">
                <a:lumMod val="75000"/>
                <a:alpha val="4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曲折矢印 24"/>
            <p:cNvSpPr/>
            <p:nvPr/>
          </p:nvSpPr>
          <p:spPr>
            <a:xfrm rot="5400000" flipH="1">
              <a:off x="4573956" y="3138995"/>
              <a:ext cx="207455" cy="292941"/>
            </a:xfrm>
            <a:prstGeom prst="bentArrow">
              <a:avLst/>
            </a:prstGeom>
            <a:solidFill>
              <a:schemeClr val="accent1">
                <a:alpha val="47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1" name="グループ化 20"/>
          <p:cNvGrpSpPr/>
          <p:nvPr/>
        </p:nvGrpSpPr>
        <p:grpSpPr>
          <a:xfrm>
            <a:off x="2236065" y="5696995"/>
            <a:ext cx="6370883" cy="277436"/>
            <a:chOff x="2843808" y="3633046"/>
            <a:chExt cx="6370883" cy="277436"/>
          </a:xfrm>
        </p:grpSpPr>
        <p:grpSp>
          <p:nvGrpSpPr>
            <p:cNvPr id="15" name="グループ化 14"/>
            <p:cNvGrpSpPr/>
            <p:nvPr/>
          </p:nvGrpSpPr>
          <p:grpSpPr>
            <a:xfrm>
              <a:off x="2843808" y="3633046"/>
              <a:ext cx="6370883" cy="277436"/>
              <a:chOff x="2736306" y="3586301"/>
              <a:chExt cx="6370883" cy="277436"/>
            </a:xfrm>
          </p:grpSpPr>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7388" y="3586301"/>
                <a:ext cx="629801" cy="274313"/>
              </a:xfrm>
              <a:prstGeom prst="rect">
                <a:avLst/>
              </a:prstGeom>
            </p:spPr>
          </p:pic>
          <p:sp>
            <p:nvSpPr>
              <p:cNvPr id="7" name="左矢印 6"/>
              <p:cNvSpPr/>
              <p:nvPr/>
            </p:nvSpPr>
            <p:spPr>
              <a:xfrm>
                <a:off x="2736306" y="3642948"/>
                <a:ext cx="5756217" cy="220789"/>
              </a:xfrm>
              <a:prstGeom prst="leftArrow">
                <a:avLst/>
              </a:prstGeom>
              <a:solidFill>
                <a:srgbClr val="00B0F0">
                  <a:alpha val="24000"/>
                </a:srgbClr>
              </a:solidFill>
              <a:ln>
                <a:solidFill>
                  <a:schemeClr val="accent1">
                    <a:shade val="50000"/>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爆発 2 2"/>
            <p:cNvSpPr/>
            <p:nvPr/>
          </p:nvSpPr>
          <p:spPr>
            <a:xfrm>
              <a:off x="6732060" y="3681966"/>
              <a:ext cx="432228" cy="207684"/>
            </a:xfrm>
            <a:prstGeom prst="irregularSeal2">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71" name="グループ化 7170"/>
          <p:cNvGrpSpPr/>
          <p:nvPr/>
        </p:nvGrpSpPr>
        <p:grpSpPr>
          <a:xfrm>
            <a:off x="212465" y="729251"/>
            <a:ext cx="5079212" cy="3050273"/>
            <a:chOff x="212465" y="729251"/>
            <a:chExt cx="5079212" cy="3050273"/>
          </a:xfrm>
        </p:grpSpPr>
        <p:pic>
          <p:nvPicPr>
            <p:cNvPr id="31" name="図 30"/>
            <p:cNvPicPr>
              <a:picLocks noChangeAspect="1"/>
            </p:cNvPicPr>
            <p:nvPr/>
          </p:nvPicPr>
          <p:blipFill rotWithShape="1">
            <a:blip r:embed="rId5">
              <a:extLst>
                <a:ext uri="{28A0092B-C50C-407E-A947-70E740481C1C}">
                  <a14:useLocalDpi xmlns:a14="http://schemas.microsoft.com/office/drawing/2010/main" val="0"/>
                </a:ext>
              </a:extLst>
            </a:blip>
            <a:srcRect t="6736" b="9066"/>
            <a:stretch/>
          </p:blipFill>
          <p:spPr>
            <a:xfrm>
              <a:off x="212465" y="729251"/>
              <a:ext cx="5079212" cy="3050273"/>
            </a:xfrm>
            <a:prstGeom prst="rect">
              <a:avLst/>
            </a:prstGeom>
          </p:spPr>
        </p:pic>
        <p:pic>
          <p:nvPicPr>
            <p:cNvPr id="32" name="図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0344" y="2954480"/>
              <a:ext cx="951107" cy="758288"/>
            </a:xfrm>
            <a:prstGeom prst="rect">
              <a:avLst/>
            </a:prstGeom>
          </p:spPr>
        </p:pic>
      </p:grpSp>
      <p:sp>
        <p:nvSpPr>
          <p:cNvPr id="40" name="左矢印 39"/>
          <p:cNvSpPr/>
          <p:nvPr/>
        </p:nvSpPr>
        <p:spPr>
          <a:xfrm rot="19107128">
            <a:off x="2910773" y="1730844"/>
            <a:ext cx="2672742" cy="126439"/>
          </a:xfrm>
          <a:prstGeom prst="leftArrow">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左矢印 40"/>
          <p:cNvSpPr/>
          <p:nvPr/>
        </p:nvSpPr>
        <p:spPr>
          <a:xfrm>
            <a:off x="1379974" y="2638196"/>
            <a:ext cx="1821969" cy="142065"/>
          </a:xfrm>
          <a:prstGeom prst="leftArrow">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73" name="グループ化 7172"/>
          <p:cNvGrpSpPr/>
          <p:nvPr/>
        </p:nvGrpSpPr>
        <p:grpSpPr>
          <a:xfrm>
            <a:off x="5379556" y="1680006"/>
            <a:ext cx="3587794" cy="2560206"/>
            <a:chOff x="5379556" y="1680006"/>
            <a:chExt cx="3587794" cy="2560206"/>
          </a:xfrm>
        </p:grpSpPr>
        <p:sp>
          <p:nvSpPr>
            <p:cNvPr id="44" name="右矢印 43"/>
            <p:cNvSpPr/>
            <p:nvPr/>
          </p:nvSpPr>
          <p:spPr>
            <a:xfrm rot="16200000">
              <a:off x="6894353" y="3599399"/>
              <a:ext cx="527445" cy="754181"/>
            </a:xfrm>
            <a:prstGeom prst="rightArrow">
              <a:avLst/>
            </a:prstGeom>
            <a:solidFill>
              <a:srgbClr val="92D050">
                <a:alpha val="47000"/>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70" name="図 7169"/>
            <p:cNvPicPr>
              <a:picLocks noChangeAspect="1"/>
            </p:cNvPicPr>
            <p:nvPr/>
          </p:nvPicPr>
          <p:blipFill rotWithShape="1">
            <a:blip r:embed="rId7">
              <a:extLst>
                <a:ext uri="{28A0092B-C50C-407E-A947-70E740481C1C}">
                  <a14:useLocalDpi xmlns:a14="http://schemas.microsoft.com/office/drawing/2010/main" val="0"/>
                </a:ext>
              </a:extLst>
            </a:blip>
            <a:srcRect t="33455" r="36941" b="14504"/>
            <a:stretch/>
          </p:blipFill>
          <p:spPr>
            <a:xfrm>
              <a:off x="5379556" y="1680006"/>
              <a:ext cx="3587794" cy="2016224"/>
            </a:xfrm>
            <a:prstGeom prst="rect">
              <a:avLst/>
            </a:prstGeom>
          </p:spPr>
        </p:pic>
      </p:grpSp>
    </p:spTree>
    <p:extLst>
      <p:ext uri="{BB962C8B-B14F-4D97-AF65-F5344CB8AC3E}">
        <p14:creationId xmlns:p14="http://schemas.microsoft.com/office/powerpoint/2010/main" val="114611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right)">
                                      <p:cBhvr>
                                        <p:cTn id="11" dur="200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right)">
                                      <p:cBhvr>
                                        <p:cTn id="16" dur="20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20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20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gray">
          <a:xfrm>
            <a:off x="-6909" y="-30198"/>
            <a:ext cx="4182514"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smtClean="0"/>
              <a:t>　ちゃく　りく　ほう　こう　　　　か</a:t>
            </a:r>
            <a:endParaRPr lang="ja-JP" altLang="en-US" sz="1400" b="1" dirty="0"/>
          </a:p>
        </p:txBody>
      </p:sp>
      <p:sp>
        <p:nvSpPr>
          <p:cNvPr id="4" name="Rectangle 2"/>
          <p:cNvSpPr>
            <a:spLocks noGrp="1" noChangeArrowheads="1"/>
          </p:cNvSpPr>
          <p:nvPr>
            <p:ph type="ctrTitle"/>
          </p:nvPr>
        </p:nvSpPr>
        <p:spPr>
          <a:xfrm>
            <a:off x="-6909" y="169265"/>
            <a:ext cx="5370997" cy="648072"/>
          </a:xfrm>
        </p:spPr>
        <p:txBody>
          <a:bodyPr/>
          <a:lstStyle/>
          <a:p>
            <a:pPr eaLnBrk="1" hangingPunct="1"/>
            <a:r>
              <a:rPr lang="ja-JP" altLang="en-US" sz="3200" dirty="0" smtClean="0">
                <a:ea typeface="ＭＳ Ｐゴシック" panose="020B0600070205080204" pitchFamily="50" charset="-128"/>
              </a:rPr>
              <a:t>着陸方向は変わるときがある　</a:t>
            </a:r>
          </a:p>
        </p:txBody>
      </p:sp>
      <p:sp>
        <p:nvSpPr>
          <p:cNvPr id="29" name="スライド番号プレースホルダー 28"/>
          <p:cNvSpPr>
            <a:spLocks noGrp="1"/>
          </p:cNvSpPr>
          <p:nvPr>
            <p:ph type="sldNum" sz="quarter" idx="12"/>
          </p:nvPr>
        </p:nvSpPr>
        <p:spPr/>
        <p:txBody>
          <a:bodyPr/>
          <a:lstStyle/>
          <a:p>
            <a:fld id="{B4ED6902-7B99-4FB1-869D-E4083A56ED9B}" type="slidenum">
              <a:rPr kumimoji="1" lang="ja-JP" altLang="en-US" smtClean="0"/>
              <a:t>5</a:t>
            </a:fld>
            <a:endParaRPr kumimoji="1" lang="ja-JP" altLang="en-US"/>
          </a:p>
        </p:txBody>
      </p:sp>
      <p:sp>
        <p:nvSpPr>
          <p:cNvPr id="6" name="Rectangle 2"/>
          <p:cNvSpPr>
            <a:spLocks noGrp="1" noChangeArrowheads="1"/>
          </p:cNvSpPr>
          <p:nvPr>
            <p:ph type="ctrTitle" idx="4294967295"/>
          </p:nvPr>
        </p:nvSpPr>
        <p:spPr>
          <a:xfrm>
            <a:off x="0" y="912813"/>
            <a:ext cx="1692275" cy="219075"/>
          </a:xfrm>
        </p:spPr>
        <p:txBody>
          <a:bodyPr lIns="0" tIns="0" rIns="0" anchor="t" anchorCtr="0">
            <a:normAutofit fontScale="90000"/>
          </a:bodyPr>
          <a:lstStyle/>
          <a:p>
            <a:pPr eaLnBrk="1" hangingPunct="1"/>
            <a:r>
              <a:rPr lang="ja-JP" altLang="en-US" sz="1600" b="1" dirty="0" smtClean="0">
                <a:ea typeface="ＭＳ Ｐゴシック" panose="020B0600070205080204" pitchFamily="50" charset="-128"/>
              </a:rPr>
              <a:t>西側　広島方面</a:t>
            </a:r>
          </a:p>
        </p:txBody>
      </p:sp>
      <p:sp>
        <p:nvSpPr>
          <p:cNvPr id="7" name="Rectangle 2"/>
          <p:cNvSpPr>
            <a:spLocks noGrp="1" noChangeArrowheads="1"/>
          </p:cNvSpPr>
          <p:nvPr>
            <p:ph type="ctrTitle" idx="4294967295"/>
          </p:nvPr>
        </p:nvSpPr>
        <p:spPr>
          <a:xfrm>
            <a:off x="7405688" y="868363"/>
            <a:ext cx="1738312" cy="219075"/>
          </a:xfrm>
        </p:spPr>
        <p:txBody>
          <a:bodyPr lIns="0" tIns="0" rIns="0" anchor="t" anchorCtr="0">
            <a:normAutofit fontScale="90000"/>
          </a:bodyPr>
          <a:lstStyle/>
          <a:p>
            <a:pPr eaLnBrk="1" hangingPunct="1"/>
            <a:r>
              <a:rPr lang="ja-JP" altLang="en-US" sz="1600" b="1" dirty="0" smtClean="0">
                <a:ea typeface="ＭＳ Ｐゴシック" panose="020B0600070205080204" pitchFamily="50" charset="-128"/>
              </a:rPr>
              <a:t>東側　東京方面</a:t>
            </a:r>
          </a:p>
        </p:txBody>
      </p:sp>
      <p:grpSp>
        <p:nvGrpSpPr>
          <p:cNvPr id="2" name="グループ化 1"/>
          <p:cNvGrpSpPr/>
          <p:nvPr/>
        </p:nvGrpSpPr>
        <p:grpSpPr>
          <a:xfrm>
            <a:off x="-6909" y="1571373"/>
            <a:ext cx="6595133" cy="1259543"/>
            <a:chOff x="-6909" y="1571373"/>
            <a:chExt cx="6595133" cy="1259543"/>
          </a:xfrm>
        </p:grpSpPr>
        <p:sp>
          <p:nvSpPr>
            <p:cNvPr id="8" name="Text Box 5"/>
            <p:cNvSpPr txBox="1">
              <a:spLocks noChangeArrowheads="1"/>
            </p:cNvSpPr>
            <p:nvPr/>
          </p:nvSpPr>
          <p:spPr bwMode="auto">
            <a:xfrm>
              <a:off x="-6909" y="1571373"/>
              <a:ext cx="2736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smtClean="0"/>
                <a:t>風が余りないとき</a:t>
              </a:r>
              <a:endParaRPr lang="ja-JP" altLang="en-US" dirty="0"/>
            </a:p>
          </p:txBody>
        </p:sp>
        <p:sp>
          <p:nvSpPr>
            <p:cNvPr id="9" name="正方形/長方形 8"/>
            <p:cNvSpPr/>
            <p:nvPr/>
          </p:nvSpPr>
          <p:spPr>
            <a:xfrm>
              <a:off x="1979712" y="2614892"/>
              <a:ext cx="4608512" cy="216024"/>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402" y="1956891"/>
              <a:ext cx="880783" cy="584253"/>
            </a:xfrm>
            <a:prstGeom prst="rect">
              <a:avLst/>
            </a:prstGeom>
          </p:spPr>
        </p:pic>
      </p:grpSp>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9703" y="2141133"/>
            <a:ext cx="671025" cy="447524"/>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15696">
            <a:off x="7306633" y="1875859"/>
            <a:ext cx="1254113" cy="546236"/>
          </a:xfrm>
          <a:prstGeom prst="rect">
            <a:avLst/>
          </a:prstGeom>
        </p:spPr>
      </p:pic>
      <p:sp>
        <p:nvSpPr>
          <p:cNvPr id="14" name="左矢印 13"/>
          <p:cNvSpPr/>
          <p:nvPr/>
        </p:nvSpPr>
        <p:spPr>
          <a:xfrm rot="21226862">
            <a:off x="5665712" y="2166251"/>
            <a:ext cx="1584311" cy="362690"/>
          </a:xfrm>
          <a:prstGeom prst="leftArrow">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　　　　　　　　　　　　　　　　　　　</a:t>
            </a:r>
            <a:endParaRPr kumimoji="1" lang="ja-JP" altLang="en-US" dirty="0"/>
          </a:p>
        </p:txBody>
      </p:sp>
      <p:grpSp>
        <p:nvGrpSpPr>
          <p:cNvPr id="15" name="グループ化 14"/>
          <p:cNvGrpSpPr/>
          <p:nvPr/>
        </p:nvGrpSpPr>
        <p:grpSpPr>
          <a:xfrm>
            <a:off x="35496" y="3192168"/>
            <a:ext cx="6552728" cy="1327774"/>
            <a:chOff x="35496" y="3192168"/>
            <a:chExt cx="6552728" cy="1327774"/>
          </a:xfrm>
        </p:grpSpPr>
        <p:sp>
          <p:nvSpPr>
            <p:cNvPr id="16" name="Text Box 5"/>
            <p:cNvSpPr txBox="1">
              <a:spLocks noChangeArrowheads="1"/>
            </p:cNvSpPr>
            <p:nvPr/>
          </p:nvSpPr>
          <p:spPr bwMode="auto">
            <a:xfrm>
              <a:off x="35496" y="3192168"/>
              <a:ext cx="2736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smtClean="0"/>
                <a:t>西からの風のとき</a:t>
              </a:r>
              <a:endParaRPr lang="ja-JP" altLang="en-US" dirty="0"/>
            </a:p>
          </p:txBody>
        </p:sp>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V="1">
              <a:off x="357870" y="3588116"/>
              <a:ext cx="795412" cy="457470"/>
            </a:xfrm>
            <a:prstGeom prst="rect">
              <a:avLst/>
            </a:prstGeom>
          </p:spPr>
        </p:pic>
        <p:sp>
          <p:nvSpPr>
            <p:cNvPr id="18" name="正方形/長方形 17"/>
            <p:cNvSpPr/>
            <p:nvPr/>
          </p:nvSpPr>
          <p:spPr>
            <a:xfrm>
              <a:off x="1979712" y="4303918"/>
              <a:ext cx="4608512" cy="216024"/>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角丸四角形吹き出し 19"/>
          <p:cNvSpPr/>
          <p:nvPr/>
        </p:nvSpPr>
        <p:spPr>
          <a:xfrm>
            <a:off x="7380312" y="1121793"/>
            <a:ext cx="1610495" cy="799129"/>
          </a:xfrm>
          <a:prstGeom prst="wedgeRoundRectCallou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AR丸ゴシック体M" panose="020F0609000000000000" pitchFamily="49" charset="-128"/>
                <a:ea typeface="AR丸ゴシック体M" panose="020F0609000000000000" pitchFamily="49" charset="-128"/>
              </a:rPr>
              <a:t>距離が短く早く到着できる</a:t>
            </a:r>
            <a:endParaRPr kumimoji="1" lang="ja-JP" altLang="en-US" sz="1600" dirty="0">
              <a:solidFill>
                <a:schemeClr val="tx1"/>
              </a:solidFill>
              <a:latin typeface="AR丸ゴシック体M" panose="020F0609000000000000" pitchFamily="49" charset="-128"/>
              <a:ea typeface="AR丸ゴシック体M" panose="020F0609000000000000" pitchFamily="49" charset="-128"/>
            </a:endParaRPr>
          </a:p>
        </p:txBody>
      </p:sp>
      <p:pic>
        <p:nvPicPr>
          <p:cNvPr id="22" name="図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15696">
            <a:off x="7316739" y="3528341"/>
            <a:ext cx="1254113" cy="546236"/>
          </a:xfrm>
          <a:prstGeom prst="rect">
            <a:avLst/>
          </a:prstGeom>
        </p:spPr>
      </p:pic>
      <p:sp>
        <p:nvSpPr>
          <p:cNvPr id="23" name="左矢印 22"/>
          <p:cNvSpPr/>
          <p:nvPr/>
        </p:nvSpPr>
        <p:spPr>
          <a:xfrm rot="21226862">
            <a:off x="5691537" y="3864241"/>
            <a:ext cx="1584311" cy="362690"/>
          </a:xfrm>
          <a:prstGeom prst="leftArrow">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5570" y="3805444"/>
            <a:ext cx="671025" cy="447524"/>
          </a:xfrm>
          <a:prstGeom prst="rect">
            <a:avLst/>
          </a:prstGeom>
        </p:spPr>
      </p:pic>
      <p:sp>
        <p:nvSpPr>
          <p:cNvPr id="25" name="角丸四角形吹き出し 24"/>
          <p:cNvSpPr/>
          <p:nvPr/>
        </p:nvSpPr>
        <p:spPr>
          <a:xfrm>
            <a:off x="7303086" y="2614132"/>
            <a:ext cx="1610495" cy="799129"/>
          </a:xfrm>
          <a:prstGeom prst="wedgeRoundRectCallou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AR丸ゴシック体M" panose="020F0609000000000000" pitchFamily="49" charset="-128"/>
                <a:ea typeface="AR丸ゴシック体M" panose="020F0609000000000000" pitchFamily="49" charset="-128"/>
              </a:rPr>
              <a:t>風上に向かって東側から着陸する</a:t>
            </a:r>
            <a:endParaRPr kumimoji="1" lang="ja-JP" altLang="en-US" sz="1600" dirty="0">
              <a:solidFill>
                <a:schemeClr val="tx1"/>
              </a:solidFill>
              <a:latin typeface="AR丸ゴシック体M" panose="020F0609000000000000" pitchFamily="49" charset="-128"/>
              <a:ea typeface="AR丸ゴシック体M" panose="020F0609000000000000" pitchFamily="49" charset="-128"/>
            </a:endParaRPr>
          </a:p>
        </p:txBody>
      </p:sp>
      <p:grpSp>
        <p:nvGrpSpPr>
          <p:cNvPr id="19" name="グループ化 18"/>
          <p:cNvGrpSpPr/>
          <p:nvPr/>
        </p:nvGrpSpPr>
        <p:grpSpPr>
          <a:xfrm>
            <a:off x="35496" y="4619783"/>
            <a:ext cx="6456538" cy="2161270"/>
            <a:chOff x="35496" y="4619783"/>
            <a:chExt cx="6456538" cy="2161270"/>
          </a:xfrm>
        </p:grpSpPr>
        <p:sp>
          <p:nvSpPr>
            <p:cNvPr id="26" name="Text Box 5"/>
            <p:cNvSpPr txBox="1">
              <a:spLocks noChangeArrowheads="1"/>
            </p:cNvSpPr>
            <p:nvPr/>
          </p:nvSpPr>
          <p:spPr bwMode="auto">
            <a:xfrm>
              <a:off x="35496" y="4619783"/>
              <a:ext cx="2736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smtClean="0"/>
                <a:t>東からの風のとき</a:t>
              </a:r>
              <a:endParaRPr lang="ja-JP" altLang="en-US" dirty="0"/>
            </a:p>
          </p:txBody>
        </p:sp>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8759" y="5137414"/>
              <a:ext cx="795412" cy="413614"/>
            </a:xfrm>
            <a:prstGeom prst="rect">
              <a:avLst/>
            </a:prstGeom>
          </p:spPr>
        </p:pic>
        <p:sp>
          <p:nvSpPr>
            <p:cNvPr id="28" name="正方形/長方形 27"/>
            <p:cNvSpPr/>
            <p:nvPr/>
          </p:nvSpPr>
          <p:spPr>
            <a:xfrm>
              <a:off x="1883522" y="6565029"/>
              <a:ext cx="4608512" cy="216024"/>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角丸四角形吹き出し 33"/>
          <p:cNvSpPr/>
          <p:nvPr/>
        </p:nvSpPr>
        <p:spPr>
          <a:xfrm>
            <a:off x="7188353" y="5193814"/>
            <a:ext cx="1610495" cy="799129"/>
          </a:xfrm>
          <a:prstGeom prst="wedgeRoundRectCallout">
            <a:avLst>
              <a:gd name="adj1" fmla="val -60942"/>
              <a:gd name="adj2" fmla="val -18332"/>
              <a:gd name="adj3" fmla="val 16667"/>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AR丸ゴシック体M" panose="020F0609000000000000" pitchFamily="49" charset="-128"/>
                <a:ea typeface="AR丸ゴシック体M" panose="020F0609000000000000" pitchFamily="49" charset="-128"/>
              </a:rPr>
              <a:t>風上に向かって西側から着陸する</a:t>
            </a:r>
            <a:endParaRPr kumimoji="1" lang="ja-JP" altLang="en-US" sz="1600" dirty="0">
              <a:solidFill>
                <a:schemeClr val="tx1"/>
              </a:solidFill>
              <a:latin typeface="AR丸ゴシック体M" panose="020F0609000000000000" pitchFamily="49" charset="-128"/>
              <a:ea typeface="AR丸ゴシック体M" panose="020F0609000000000000" pitchFamily="49" charset="-128"/>
            </a:endParaRPr>
          </a:p>
        </p:txBody>
      </p:sp>
      <p:pic>
        <p:nvPicPr>
          <p:cNvPr id="11" name="図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70119" y="699923"/>
            <a:ext cx="5316663" cy="963254"/>
          </a:xfrm>
          <a:prstGeom prst="rect">
            <a:avLst/>
          </a:prstGeom>
        </p:spPr>
      </p:pic>
      <p:sp>
        <p:nvSpPr>
          <p:cNvPr id="5" name="ホームベース 4"/>
          <p:cNvSpPr/>
          <p:nvPr/>
        </p:nvSpPr>
        <p:spPr>
          <a:xfrm>
            <a:off x="2339752" y="2924944"/>
            <a:ext cx="3024336" cy="1268237"/>
          </a:xfrm>
          <a:prstGeom prst="homePlate">
            <a:avLst/>
          </a:prstGeom>
          <a:solidFill>
            <a:srgbClr val="FFC000">
              <a:alpha val="28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風</a:t>
            </a:r>
            <a:endParaRPr kumimoji="1" lang="ja-JP" altLang="en-US" sz="3600" dirty="0">
              <a:solidFill>
                <a:schemeClr val="tx1"/>
              </a:solidFill>
            </a:endParaRPr>
          </a:p>
        </p:txBody>
      </p:sp>
      <p:sp>
        <p:nvSpPr>
          <p:cNvPr id="35" name="ホームベース 34"/>
          <p:cNvSpPr/>
          <p:nvPr/>
        </p:nvSpPr>
        <p:spPr>
          <a:xfrm flipH="1">
            <a:off x="3309803" y="5073681"/>
            <a:ext cx="3339800" cy="1268237"/>
          </a:xfrm>
          <a:prstGeom prst="homePlate">
            <a:avLst/>
          </a:prstGeom>
          <a:solidFill>
            <a:srgbClr val="FFC000">
              <a:alpha val="28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風</a:t>
            </a:r>
            <a:endParaRPr lang="ja-JP" altLang="en-US" dirty="0">
              <a:solidFill>
                <a:schemeClr val="tx1"/>
              </a:solidFill>
            </a:endParaRPr>
          </a:p>
        </p:txBody>
      </p:sp>
      <p:pic>
        <p:nvPicPr>
          <p:cNvPr id="31" name="図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03977" flipH="1">
            <a:off x="41362" y="5726634"/>
            <a:ext cx="1096789" cy="546236"/>
          </a:xfrm>
          <a:prstGeom prst="rect">
            <a:avLst/>
          </a:prstGeom>
        </p:spPr>
      </p:pic>
      <p:pic>
        <p:nvPicPr>
          <p:cNvPr id="33" name="図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2879185" y="6093422"/>
            <a:ext cx="671025" cy="471607"/>
          </a:xfrm>
          <a:prstGeom prst="rect">
            <a:avLst/>
          </a:prstGeom>
        </p:spPr>
      </p:pic>
      <p:sp>
        <p:nvSpPr>
          <p:cNvPr id="21" name="環状矢印 20"/>
          <p:cNvSpPr/>
          <p:nvPr/>
        </p:nvSpPr>
        <p:spPr>
          <a:xfrm rot="5400000" flipV="1">
            <a:off x="1943708" y="4691157"/>
            <a:ext cx="792088" cy="2630602"/>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04163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right)">
                                      <p:cBhvr>
                                        <p:cTn id="41" dur="20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right)">
                                      <p:cBhvr>
                                        <p:cTn id="58" dur="20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up)">
                                      <p:cBhvr>
                                        <p:cTn id="67" dur="20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3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3" grpId="0" animBg="1"/>
      <p:bldP spid="25" grpId="0" animBg="1"/>
      <p:bldP spid="34" grpId="0" animBg="1"/>
      <p:bldP spid="5" grpId="0" animBg="1"/>
      <p:bldP spid="35"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1" y="48369"/>
            <a:ext cx="3491880" cy="720725"/>
          </a:xfrm>
        </p:spPr>
        <p:txBody>
          <a:bodyPr>
            <a:normAutofit/>
          </a:bodyPr>
          <a:lstStyle/>
          <a:p>
            <a:pPr eaLnBrk="1" hangingPunct="1"/>
            <a:r>
              <a:rPr lang="ja-JP" altLang="en-US" sz="3200" dirty="0" smtClean="0">
                <a:ea typeface="ＭＳ Ｐゴシック" panose="020B0600070205080204" pitchFamily="50" charset="-128"/>
              </a:rPr>
              <a:t>操縦席の中は・・・・</a:t>
            </a:r>
          </a:p>
        </p:txBody>
      </p:sp>
      <p:sp>
        <p:nvSpPr>
          <p:cNvPr id="2" name="スライド番号プレースホルダー 1"/>
          <p:cNvSpPr>
            <a:spLocks noGrp="1"/>
          </p:cNvSpPr>
          <p:nvPr>
            <p:ph type="sldNum" sz="quarter" idx="12"/>
          </p:nvPr>
        </p:nvSpPr>
        <p:spPr/>
        <p:txBody>
          <a:bodyPr/>
          <a:lstStyle/>
          <a:p>
            <a:fld id="{B4ED6902-7B99-4FB1-869D-E4083A56ED9B}" type="slidenum">
              <a:rPr kumimoji="1" lang="ja-JP" altLang="en-US" smtClean="0"/>
              <a:t>6</a:t>
            </a:fld>
            <a:endParaRPr kumimoji="1" lang="ja-JP" altLang="en-US"/>
          </a:p>
        </p:txBody>
      </p:sp>
      <p:sp>
        <p:nvSpPr>
          <p:cNvPr id="8" name="Rectangle 2"/>
          <p:cNvSpPr>
            <a:spLocks noChangeArrowheads="1"/>
          </p:cNvSpPr>
          <p:nvPr/>
        </p:nvSpPr>
        <p:spPr bwMode="gray">
          <a:xfrm>
            <a:off x="75819" y="-37633"/>
            <a:ext cx="263650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smtClean="0"/>
              <a:t>そうじゅうせき　　　　なか</a:t>
            </a:r>
            <a:r>
              <a:rPr lang="ja-JP" altLang="en-US" sz="1400" b="1" dirty="0"/>
              <a:t>　</a:t>
            </a:r>
          </a:p>
        </p:txBody>
      </p:sp>
      <p:sp>
        <p:nvSpPr>
          <p:cNvPr id="4" name="右矢印 3"/>
          <p:cNvSpPr/>
          <p:nvPr/>
        </p:nvSpPr>
        <p:spPr>
          <a:xfrm>
            <a:off x="4191034" y="1910470"/>
            <a:ext cx="662531"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Text Box 5"/>
          <p:cNvSpPr txBox="1">
            <a:spLocks noChangeArrowheads="1"/>
          </p:cNvSpPr>
          <p:nvPr/>
        </p:nvSpPr>
        <p:spPr bwMode="auto">
          <a:xfrm>
            <a:off x="77248" y="4790767"/>
            <a:ext cx="450159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3000"/>
              </a:lnSpc>
              <a:spcBef>
                <a:spcPct val="50000"/>
              </a:spcBef>
            </a:pPr>
            <a:r>
              <a:rPr lang="ja-JP" altLang="en-US" sz="1800" b="1" dirty="0" smtClean="0"/>
              <a:t>・</a:t>
            </a:r>
            <a:r>
              <a:rPr lang="ja-JP" altLang="en-US" sz="2000" dirty="0" smtClean="0"/>
              <a:t>たくさんのスイッチがあり表示が小さい。</a:t>
            </a:r>
            <a:endParaRPr lang="en-US" altLang="ja-JP" sz="2000" dirty="0" smtClean="0"/>
          </a:p>
        </p:txBody>
      </p:sp>
      <p:grpSp>
        <p:nvGrpSpPr>
          <p:cNvPr id="6" name="グループ化 5"/>
          <p:cNvGrpSpPr/>
          <p:nvPr/>
        </p:nvGrpSpPr>
        <p:grpSpPr>
          <a:xfrm>
            <a:off x="75819" y="3731995"/>
            <a:ext cx="4501597" cy="1089462"/>
            <a:chOff x="75819" y="3731995"/>
            <a:chExt cx="4501597" cy="1089462"/>
          </a:xfrm>
        </p:grpSpPr>
        <p:sp>
          <p:nvSpPr>
            <p:cNvPr id="5" name="Text Box 5"/>
            <p:cNvSpPr txBox="1">
              <a:spLocks noChangeArrowheads="1"/>
            </p:cNvSpPr>
            <p:nvPr/>
          </p:nvSpPr>
          <p:spPr bwMode="auto">
            <a:xfrm>
              <a:off x="75819" y="3900692"/>
              <a:ext cx="4501597" cy="92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800" dirty="0" smtClean="0"/>
                <a:t>昔の飛行機</a:t>
              </a:r>
              <a:endParaRPr lang="en-US" altLang="ja-JP" sz="2800" dirty="0" smtClean="0"/>
            </a:p>
            <a:p>
              <a:pPr eaLnBrk="1" hangingPunct="1">
                <a:lnSpc>
                  <a:spcPts val="1900"/>
                </a:lnSpc>
                <a:spcBef>
                  <a:spcPct val="50000"/>
                </a:spcBef>
              </a:pPr>
              <a:r>
                <a:rPr lang="ja-JP" altLang="en-US" sz="2000" b="1" dirty="0" smtClean="0"/>
                <a:t>・</a:t>
              </a:r>
              <a:r>
                <a:rPr lang="ja-JP" altLang="en-US" sz="2000" dirty="0" smtClean="0"/>
                <a:t>パイロットが３人必要</a:t>
              </a:r>
              <a:endParaRPr lang="ja-JP" altLang="en-US" sz="2000" dirty="0"/>
            </a:p>
          </p:txBody>
        </p:sp>
        <p:sp>
          <p:nvSpPr>
            <p:cNvPr id="25" name="Rectangle 2"/>
            <p:cNvSpPr>
              <a:spLocks noChangeArrowheads="1"/>
            </p:cNvSpPr>
            <p:nvPr/>
          </p:nvSpPr>
          <p:spPr bwMode="gray">
            <a:xfrm>
              <a:off x="152755" y="3731995"/>
              <a:ext cx="3759825"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smtClean="0"/>
                <a:t>むかし　　　ひ　こう　き</a:t>
              </a:r>
              <a:endParaRPr lang="ja-JP" altLang="en-US" sz="900" b="1" dirty="0"/>
            </a:p>
          </p:txBody>
        </p:sp>
      </p:grpSp>
      <p:grpSp>
        <p:nvGrpSpPr>
          <p:cNvPr id="9" name="グループ化 8"/>
          <p:cNvGrpSpPr/>
          <p:nvPr/>
        </p:nvGrpSpPr>
        <p:grpSpPr>
          <a:xfrm>
            <a:off x="4726959" y="3669746"/>
            <a:ext cx="4064594" cy="1094887"/>
            <a:chOff x="4726959" y="3669746"/>
            <a:chExt cx="4064594" cy="1094887"/>
          </a:xfrm>
        </p:grpSpPr>
        <p:sp>
          <p:nvSpPr>
            <p:cNvPr id="7" name="Text Box 5"/>
            <p:cNvSpPr txBox="1">
              <a:spLocks noChangeArrowheads="1"/>
            </p:cNvSpPr>
            <p:nvPr/>
          </p:nvSpPr>
          <p:spPr bwMode="auto">
            <a:xfrm>
              <a:off x="4726959" y="3779748"/>
              <a:ext cx="4064594"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800" dirty="0" smtClean="0"/>
                <a:t>今の飛行機</a:t>
              </a:r>
              <a:endParaRPr lang="en-US" altLang="ja-JP" sz="2800" dirty="0" smtClean="0"/>
            </a:p>
            <a:p>
              <a:pPr eaLnBrk="1" hangingPunct="1">
                <a:lnSpc>
                  <a:spcPts val="2400"/>
                </a:lnSpc>
                <a:spcBef>
                  <a:spcPct val="50000"/>
                </a:spcBef>
              </a:pPr>
              <a:r>
                <a:rPr lang="ja-JP" altLang="en-US" sz="2000" dirty="0" smtClean="0"/>
                <a:t>・パイロットは２人でよい</a:t>
              </a:r>
              <a:endParaRPr lang="en-US" altLang="ja-JP" sz="2000" dirty="0" smtClean="0"/>
            </a:p>
          </p:txBody>
        </p:sp>
        <p:sp>
          <p:nvSpPr>
            <p:cNvPr id="23" name="Rectangle 2"/>
            <p:cNvSpPr>
              <a:spLocks noChangeArrowheads="1"/>
            </p:cNvSpPr>
            <p:nvPr/>
          </p:nvSpPr>
          <p:spPr bwMode="gray">
            <a:xfrm>
              <a:off x="4869454" y="3669746"/>
              <a:ext cx="3759825"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smtClean="0"/>
                <a:t>いま　　　　　ひ　こう　き</a:t>
              </a:r>
              <a:endParaRPr lang="ja-JP" altLang="en-US" sz="900" b="1" dirty="0"/>
            </a:p>
          </p:txBody>
        </p:sp>
      </p:grpSp>
      <p:sp>
        <p:nvSpPr>
          <p:cNvPr id="26" name="Text Box 5"/>
          <p:cNvSpPr txBox="1">
            <a:spLocks noChangeArrowheads="1"/>
          </p:cNvSpPr>
          <p:nvPr/>
        </p:nvSpPr>
        <p:spPr bwMode="auto">
          <a:xfrm>
            <a:off x="4717069" y="4838497"/>
            <a:ext cx="40645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smtClean="0"/>
              <a:t>・スイッチが少なく表示が大きい。</a:t>
            </a:r>
            <a:endParaRPr lang="en-US" altLang="ja-JP" sz="2000" dirty="0" smtClean="0"/>
          </a:p>
        </p:txBody>
      </p:sp>
      <p:sp>
        <p:nvSpPr>
          <p:cNvPr id="28" name="角丸四角形吹き出し 27"/>
          <p:cNvSpPr/>
          <p:nvPr/>
        </p:nvSpPr>
        <p:spPr>
          <a:xfrm>
            <a:off x="4846717" y="137507"/>
            <a:ext cx="4068960" cy="479749"/>
          </a:xfrm>
          <a:prstGeom prst="wedgeRoundRectCallout">
            <a:avLst>
              <a:gd name="adj1" fmla="val -28842"/>
              <a:gd name="adj2" fmla="val 64578"/>
              <a:gd name="adj3" fmla="val 16667"/>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latin typeface="AR丸ゴシック体M" panose="020F0609000000000000" pitchFamily="49" charset="-128"/>
                <a:ea typeface="AR丸ゴシック体M" panose="020F0609000000000000" pitchFamily="49" charset="-128"/>
              </a:rPr>
              <a:t>操縦しやすいように変わってきた</a:t>
            </a:r>
            <a:endParaRPr kumimoji="1" lang="ja-JP" altLang="en-US" sz="2000" dirty="0">
              <a:solidFill>
                <a:schemeClr val="tx1"/>
              </a:solidFill>
              <a:latin typeface="AR丸ゴシック体M" panose="020F0609000000000000" pitchFamily="49" charset="-128"/>
              <a:ea typeface="AR丸ゴシック体M" panose="020F0609000000000000" pitchFamily="49"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12" y="698375"/>
            <a:ext cx="4048722" cy="2925202"/>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6717" y="775496"/>
            <a:ext cx="4233225" cy="2820386"/>
          </a:xfrm>
          <a:prstGeom prst="rect">
            <a:avLst/>
          </a:prstGeom>
        </p:spPr>
      </p:pic>
      <p:sp>
        <p:nvSpPr>
          <p:cNvPr id="20" name="Text Box 5"/>
          <p:cNvSpPr txBox="1">
            <a:spLocks noChangeArrowheads="1"/>
          </p:cNvSpPr>
          <p:nvPr/>
        </p:nvSpPr>
        <p:spPr bwMode="auto">
          <a:xfrm>
            <a:off x="75819" y="5267821"/>
            <a:ext cx="450159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3000"/>
              </a:lnSpc>
              <a:spcBef>
                <a:spcPct val="50000"/>
              </a:spcBef>
            </a:pPr>
            <a:r>
              <a:rPr lang="ja-JP" altLang="en-US" sz="1800" b="1" dirty="0" smtClean="0"/>
              <a:t>・</a:t>
            </a:r>
            <a:r>
              <a:rPr lang="ja-JP" altLang="en-US" sz="2000" dirty="0" smtClean="0"/>
              <a:t>位置情報などを知りたいときは、地図と数字を合わせて決める</a:t>
            </a:r>
            <a:endParaRPr lang="en-US" altLang="ja-JP" sz="2000" dirty="0" smtClean="0"/>
          </a:p>
        </p:txBody>
      </p:sp>
      <p:sp>
        <p:nvSpPr>
          <p:cNvPr id="21" name="Text Box 5"/>
          <p:cNvSpPr txBox="1">
            <a:spLocks noChangeArrowheads="1"/>
          </p:cNvSpPr>
          <p:nvPr/>
        </p:nvSpPr>
        <p:spPr bwMode="auto">
          <a:xfrm>
            <a:off x="4726959" y="5250663"/>
            <a:ext cx="450159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3000"/>
              </a:lnSpc>
              <a:spcBef>
                <a:spcPct val="50000"/>
              </a:spcBef>
            </a:pPr>
            <a:r>
              <a:rPr lang="ja-JP" altLang="en-US" sz="1800" b="1" dirty="0" smtClean="0"/>
              <a:t>・</a:t>
            </a:r>
            <a:r>
              <a:rPr lang="ja-JP" altLang="en-US" sz="2000" dirty="0" smtClean="0"/>
              <a:t>位置情報などを知りたいときは、パネルに表示されている</a:t>
            </a:r>
            <a:endParaRPr lang="en-US" altLang="ja-JP" sz="2000" dirty="0" smtClean="0"/>
          </a:p>
        </p:txBody>
      </p:sp>
      <p:cxnSp>
        <p:nvCxnSpPr>
          <p:cNvPr id="19" name="直線コネクタ 18"/>
          <p:cNvCxnSpPr/>
          <p:nvPr/>
        </p:nvCxnSpPr>
        <p:spPr>
          <a:xfrm>
            <a:off x="4577416" y="415026"/>
            <a:ext cx="0" cy="5951305"/>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33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6" grpId="0"/>
      <p:bldP spid="28" grpId="0" animBg="1"/>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119221" y="69916"/>
            <a:ext cx="4212424" cy="720725"/>
          </a:xfrm>
        </p:spPr>
        <p:txBody>
          <a:bodyPr/>
          <a:lstStyle/>
          <a:p>
            <a:pPr eaLnBrk="1" hangingPunct="1"/>
            <a:r>
              <a:rPr lang="ja-JP" altLang="en-US" sz="3200" dirty="0" smtClean="0">
                <a:ea typeface="ＭＳ Ｐゴシック" panose="020B0600070205080204" pitchFamily="50" charset="-128"/>
              </a:rPr>
              <a:t>速度計と高度計の位置</a:t>
            </a:r>
          </a:p>
        </p:txBody>
      </p:sp>
      <p:sp>
        <p:nvSpPr>
          <p:cNvPr id="8" name="スライド番号プレースホルダー 7"/>
          <p:cNvSpPr>
            <a:spLocks noGrp="1"/>
          </p:cNvSpPr>
          <p:nvPr>
            <p:ph type="sldNum" sz="quarter" idx="12"/>
          </p:nvPr>
        </p:nvSpPr>
        <p:spPr/>
        <p:txBody>
          <a:bodyPr/>
          <a:lstStyle/>
          <a:p>
            <a:fld id="{B4ED6902-7B99-4FB1-869D-E4083A56ED9B}" type="slidenum">
              <a:rPr kumimoji="1" lang="ja-JP" altLang="en-US" smtClean="0"/>
              <a:t>7</a:t>
            </a:fld>
            <a:endParaRPr kumimoji="1" lang="ja-JP" altLang="en-US"/>
          </a:p>
        </p:txBody>
      </p:sp>
      <p:sp>
        <p:nvSpPr>
          <p:cNvPr id="36" name="Rectangle 2"/>
          <p:cNvSpPr>
            <a:spLocks noChangeArrowheads="1"/>
          </p:cNvSpPr>
          <p:nvPr/>
        </p:nvSpPr>
        <p:spPr bwMode="gray">
          <a:xfrm>
            <a:off x="-65757" y="-15336"/>
            <a:ext cx="681297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smtClean="0"/>
              <a:t>　　そく　ど　　けい　　　　こう　ど</a:t>
            </a:r>
            <a:r>
              <a:rPr lang="ja-JP" altLang="en-US" sz="1400" b="1" dirty="0"/>
              <a:t>　</a:t>
            </a:r>
            <a:r>
              <a:rPr lang="ja-JP" altLang="en-US" sz="1400" b="1" dirty="0" smtClean="0"/>
              <a:t>　けい　　　　　い　ち</a:t>
            </a:r>
            <a:endParaRPr lang="ja-JP" altLang="en-US" sz="1400" b="1" dirty="0"/>
          </a:p>
        </p:txBody>
      </p:sp>
      <p:grpSp>
        <p:nvGrpSpPr>
          <p:cNvPr id="15" name="グループ化 14"/>
          <p:cNvGrpSpPr/>
          <p:nvPr/>
        </p:nvGrpSpPr>
        <p:grpSpPr>
          <a:xfrm>
            <a:off x="4110449" y="824277"/>
            <a:ext cx="4402090" cy="6028344"/>
            <a:chOff x="4147012" y="750401"/>
            <a:chExt cx="4402090" cy="6028344"/>
          </a:xfrm>
        </p:grpSpPr>
        <p:cxnSp>
          <p:nvCxnSpPr>
            <p:cNvPr id="7176" name="直線コネクタ 7175"/>
            <p:cNvCxnSpPr/>
            <p:nvPr/>
          </p:nvCxnSpPr>
          <p:spPr>
            <a:xfrm>
              <a:off x="4641448" y="827440"/>
              <a:ext cx="0" cy="595130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右矢印 36"/>
            <p:cNvSpPr/>
            <p:nvPr/>
          </p:nvSpPr>
          <p:spPr>
            <a:xfrm>
              <a:off x="4147012" y="1446263"/>
              <a:ext cx="82553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Text Box 5"/>
            <p:cNvSpPr txBox="1">
              <a:spLocks noChangeArrowheads="1"/>
            </p:cNvSpPr>
            <p:nvPr/>
          </p:nvSpPr>
          <p:spPr bwMode="auto">
            <a:xfrm>
              <a:off x="4774300" y="890473"/>
              <a:ext cx="2736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smtClean="0"/>
                <a:t>今の操縦席</a:t>
              </a:r>
              <a:endParaRPr lang="ja-JP" altLang="en-US" dirty="0"/>
            </a:p>
          </p:txBody>
        </p:sp>
        <p:sp>
          <p:nvSpPr>
            <p:cNvPr id="44" name="Rectangle 2"/>
            <p:cNvSpPr>
              <a:spLocks noChangeArrowheads="1"/>
            </p:cNvSpPr>
            <p:nvPr/>
          </p:nvSpPr>
          <p:spPr bwMode="gray">
            <a:xfrm>
              <a:off x="4789277" y="750401"/>
              <a:ext cx="3759825"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100" b="1" dirty="0" smtClean="0"/>
                <a:t>いま　　　　そうじゅうせき</a:t>
              </a:r>
              <a:endParaRPr lang="ja-JP" altLang="en-US" sz="1100" b="1" dirty="0"/>
            </a:p>
          </p:txBody>
        </p:sp>
      </p:grpSp>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6786" y="1331730"/>
            <a:ext cx="2231363" cy="1487212"/>
          </a:xfrm>
          <a:prstGeom prst="rect">
            <a:avLst/>
          </a:prstGeom>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075" y="2281238"/>
            <a:ext cx="2825750" cy="372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グループ化 1"/>
          <p:cNvGrpSpPr/>
          <p:nvPr/>
        </p:nvGrpSpPr>
        <p:grpSpPr>
          <a:xfrm>
            <a:off x="93546" y="726485"/>
            <a:ext cx="3759825" cy="2263039"/>
            <a:chOff x="90366" y="482454"/>
            <a:chExt cx="3759825" cy="2263039"/>
          </a:xfrm>
        </p:grpSpPr>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245" y="1184735"/>
              <a:ext cx="2339994" cy="1560758"/>
            </a:xfrm>
            <a:prstGeom prst="rect">
              <a:avLst/>
            </a:prstGeom>
          </p:spPr>
        </p:pic>
        <p:sp>
          <p:nvSpPr>
            <p:cNvPr id="40" name="Text Box 5"/>
            <p:cNvSpPr txBox="1">
              <a:spLocks noChangeArrowheads="1"/>
            </p:cNvSpPr>
            <p:nvPr/>
          </p:nvSpPr>
          <p:spPr bwMode="auto">
            <a:xfrm>
              <a:off x="116041" y="683134"/>
              <a:ext cx="2736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smtClean="0"/>
                <a:t>昔の操縦席</a:t>
              </a:r>
              <a:endParaRPr lang="ja-JP" altLang="en-US" dirty="0"/>
            </a:p>
          </p:txBody>
        </p:sp>
        <p:sp>
          <p:nvSpPr>
            <p:cNvPr id="41" name="Rectangle 2"/>
            <p:cNvSpPr>
              <a:spLocks noChangeArrowheads="1"/>
            </p:cNvSpPr>
            <p:nvPr/>
          </p:nvSpPr>
          <p:spPr bwMode="gray">
            <a:xfrm>
              <a:off x="90366" y="482454"/>
              <a:ext cx="3759825"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100" b="1" dirty="0" smtClean="0"/>
                <a:t>むかし　　　　そうじゅうせき</a:t>
              </a:r>
              <a:endParaRPr lang="ja-JP" altLang="en-US" sz="1100" b="1" dirty="0"/>
            </a:p>
          </p:txBody>
        </p:sp>
      </p:grpSp>
      <p:sp>
        <p:nvSpPr>
          <p:cNvPr id="7171" name="AutoShape 3"/>
          <p:cNvSpPr>
            <a:spLocks noChangeAspect="1" noChangeArrowheads="1" noTextEdit="1"/>
          </p:cNvSpPr>
          <p:nvPr/>
        </p:nvSpPr>
        <p:spPr bwMode="auto">
          <a:xfrm>
            <a:off x="727075" y="2281238"/>
            <a:ext cx="2816225" cy="371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3" name="グループ化 22"/>
          <p:cNvGrpSpPr/>
          <p:nvPr/>
        </p:nvGrpSpPr>
        <p:grpSpPr>
          <a:xfrm>
            <a:off x="5069471" y="1989182"/>
            <a:ext cx="3144507" cy="2785639"/>
            <a:chOff x="4794920" y="1781977"/>
            <a:chExt cx="3144507" cy="2785639"/>
          </a:xfrm>
        </p:grpSpPr>
        <p:pic>
          <p:nvPicPr>
            <p:cNvPr id="24" name="図 23"/>
            <p:cNvPicPr>
              <a:picLocks noChangeAspect="1"/>
            </p:cNvPicPr>
            <p:nvPr/>
          </p:nvPicPr>
          <p:blipFill rotWithShape="1">
            <a:blip r:embed="rId6" cstate="print">
              <a:extLst>
                <a:ext uri="{28A0092B-C50C-407E-A947-70E740481C1C}">
                  <a14:useLocalDpi xmlns:a14="http://schemas.microsoft.com/office/drawing/2010/main" val="0"/>
                </a:ext>
              </a:extLst>
            </a:blip>
            <a:srcRect l="26296" t="43526" r="47753" b="32576"/>
            <a:stretch/>
          </p:blipFill>
          <p:spPr>
            <a:xfrm>
              <a:off x="4794920" y="2637562"/>
              <a:ext cx="3144507" cy="1930054"/>
            </a:xfrm>
            <a:prstGeom prst="rect">
              <a:avLst/>
            </a:prstGeom>
          </p:spPr>
        </p:pic>
        <p:sp>
          <p:nvSpPr>
            <p:cNvPr id="26" name="円/楕円 25"/>
            <p:cNvSpPr/>
            <p:nvPr/>
          </p:nvSpPr>
          <p:spPr>
            <a:xfrm>
              <a:off x="5710867" y="3039489"/>
              <a:ext cx="929488" cy="889219"/>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p:cNvCxnSpPr/>
            <p:nvPr/>
          </p:nvCxnSpPr>
          <p:spPr>
            <a:xfrm>
              <a:off x="5910948" y="2386188"/>
              <a:ext cx="205422" cy="637688"/>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5" name="円/楕円 24"/>
            <p:cNvSpPr/>
            <p:nvPr/>
          </p:nvSpPr>
          <p:spPr>
            <a:xfrm>
              <a:off x="5502324" y="1781977"/>
              <a:ext cx="617194" cy="604211"/>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74" name="角丸四角形吹き出し 7173"/>
          <p:cNvSpPr/>
          <p:nvPr/>
        </p:nvSpPr>
        <p:spPr>
          <a:xfrm>
            <a:off x="3550375" y="2705813"/>
            <a:ext cx="1519096" cy="855651"/>
          </a:xfrm>
          <a:prstGeom prst="wedgeRoundRectCallout">
            <a:avLst>
              <a:gd name="adj1" fmla="val -70278"/>
              <a:gd name="adj2" fmla="val -9065"/>
              <a:gd name="adj3" fmla="val 16667"/>
            </a:avLst>
          </a:prstGeom>
          <a:solidFill>
            <a:srgbClr val="92D050"/>
          </a:solidFill>
          <a:ln w="31750">
            <a:solidFill>
              <a:srgbClr val="FFC000">
                <a:alpha val="3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smtClean="0">
                <a:solidFill>
                  <a:srgbClr val="6666FF"/>
                </a:solidFill>
                <a:latin typeface="AR丸ゴシック体M" panose="020F0609000000000000" pitchFamily="49" charset="-128"/>
                <a:ea typeface="AR丸ゴシック体M" panose="020F0609000000000000" pitchFamily="49" charset="-128"/>
              </a:rPr>
              <a:t>数が多く見えにくい</a:t>
            </a:r>
            <a:endParaRPr kumimoji="1" lang="ja-JP" altLang="en-US" sz="1800" dirty="0">
              <a:solidFill>
                <a:srgbClr val="6666FF"/>
              </a:solidFill>
              <a:latin typeface="AR丸ゴシック体M" panose="020F0609000000000000" pitchFamily="49" charset="-128"/>
              <a:ea typeface="AR丸ゴシック体M" panose="020F0609000000000000" pitchFamily="49" charset="-128"/>
            </a:endParaRPr>
          </a:p>
        </p:txBody>
      </p:sp>
      <p:sp>
        <p:nvSpPr>
          <p:cNvPr id="39" name="角丸四角形吹き出し 38"/>
          <p:cNvSpPr/>
          <p:nvPr/>
        </p:nvSpPr>
        <p:spPr>
          <a:xfrm>
            <a:off x="4534986" y="79307"/>
            <a:ext cx="4213478" cy="479749"/>
          </a:xfrm>
          <a:prstGeom prst="wedgeRoundRectCallout">
            <a:avLst>
              <a:gd name="adj1" fmla="val -13835"/>
              <a:gd name="adj2" fmla="val 86930"/>
              <a:gd name="adj3" fmla="val 16667"/>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latin typeface="AR丸ゴシック体M" panose="020F0609000000000000" pitchFamily="49" charset="-128"/>
                <a:ea typeface="AR丸ゴシック体M" panose="020F0609000000000000" pitchFamily="49" charset="-128"/>
              </a:rPr>
              <a:t>新しい飛行機は、操縦がしやすい</a:t>
            </a:r>
            <a:endParaRPr kumimoji="1" lang="ja-JP" altLang="en-US" sz="2000" dirty="0">
              <a:solidFill>
                <a:schemeClr val="tx1"/>
              </a:solidFill>
              <a:latin typeface="AR丸ゴシック体M" panose="020F0609000000000000" pitchFamily="49" charset="-128"/>
              <a:ea typeface="AR丸ゴシック体M" panose="020F0609000000000000" pitchFamily="49" charset="-128"/>
            </a:endParaRPr>
          </a:p>
        </p:txBody>
      </p:sp>
      <p:grpSp>
        <p:nvGrpSpPr>
          <p:cNvPr id="14" name="グループ化 13"/>
          <p:cNvGrpSpPr/>
          <p:nvPr/>
        </p:nvGrpSpPr>
        <p:grpSpPr>
          <a:xfrm>
            <a:off x="203009" y="1777274"/>
            <a:ext cx="4853420" cy="5089809"/>
            <a:chOff x="173182" y="1681240"/>
            <a:chExt cx="4853420" cy="5089809"/>
          </a:xfrm>
        </p:grpSpPr>
        <p:grpSp>
          <p:nvGrpSpPr>
            <p:cNvPr id="5" name="グループ化 4"/>
            <p:cNvGrpSpPr/>
            <p:nvPr/>
          </p:nvGrpSpPr>
          <p:grpSpPr>
            <a:xfrm>
              <a:off x="173182" y="2874825"/>
              <a:ext cx="4853420" cy="3896224"/>
              <a:chOff x="173182" y="2874825"/>
              <a:chExt cx="4853420" cy="3896224"/>
            </a:xfrm>
          </p:grpSpPr>
          <p:sp>
            <p:nvSpPr>
              <p:cNvPr id="19" name="円/楕円 18"/>
              <p:cNvSpPr/>
              <p:nvPr/>
            </p:nvSpPr>
            <p:spPr>
              <a:xfrm>
                <a:off x="1326438" y="2889608"/>
                <a:ext cx="617194" cy="60421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2655810" y="2874825"/>
                <a:ext cx="617194" cy="60421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173182" y="3479036"/>
                <a:ext cx="4853420" cy="3292013"/>
                <a:chOff x="13882" y="3493718"/>
                <a:chExt cx="4853420" cy="3292013"/>
              </a:xfrm>
            </p:grpSpPr>
            <p:sp>
              <p:nvSpPr>
                <p:cNvPr id="45" name="Text Box 5"/>
                <p:cNvSpPr txBox="1">
                  <a:spLocks noChangeArrowheads="1"/>
                </p:cNvSpPr>
                <p:nvPr/>
              </p:nvSpPr>
              <p:spPr bwMode="auto">
                <a:xfrm>
                  <a:off x="203254" y="6324066"/>
                  <a:ext cx="4664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smtClean="0"/>
                    <a:t>速度計　　　　　　　　　　高度計</a:t>
                  </a:r>
                  <a:endParaRPr lang="ja-JP" altLang="en-US" dirty="0"/>
                </a:p>
              </p:txBody>
            </p:sp>
            <p:cxnSp>
              <p:nvCxnSpPr>
                <p:cNvPr id="20" name="直線矢印コネクタ 19"/>
                <p:cNvCxnSpPr>
                  <a:stCxn id="19" idx="4"/>
                </p:cNvCxnSpPr>
                <p:nvPr/>
              </p:nvCxnSpPr>
              <p:spPr>
                <a:xfrm flipH="1">
                  <a:off x="632251" y="3508501"/>
                  <a:ext cx="843484" cy="1611161"/>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rotWithShape="1">
                <a:blip r:embed="rId7">
                  <a:extLst>
                    <a:ext uri="{28A0092B-C50C-407E-A947-70E740481C1C}">
                      <a14:useLocalDpi xmlns:a14="http://schemas.microsoft.com/office/drawing/2010/main" val="0"/>
                    </a:ext>
                  </a:extLst>
                </a:blip>
                <a:srcRect l="54109" t="16370" r="4663" b="20249"/>
                <a:stretch/>
              </p:blipFill>
              <p:spPr>
                <a:xfrm>
                  <a:off x="3211532" y="5166149"/>
                  <a:ext cx="1177153" cy="1103581"/>
                </a:xfrm>
                <a:prstGeom prst="rect">
                  <a:avLst/>
                </a:prstGeom>
              </p:spPr>
            </p:pic>
            <p:cxnSp>
              <p:nvCxnSpPr>
                <p:cNvPr id="21" name="直線矢印コネクタ 20"/>
                <p:cNvCxnSpPr>
                  <a:stCxn id="18" idx="4"/>
                  <a:endCxn id="6" idx="0"/>
                </p:cNvCxnSpPr>
                <p:nvPr/>
              </p:nvCxnSpPr>
              <p:spPr>
                <a:xfrm>
                  <a:off x="2805107" y="3493718"/>
                  <a:ext cx="995002" cy="1672431"/>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882" y="5144655"/>
                  <a:ext cx="1236261" cy="1213081"/>
                </a:xfrm>
                <a:prstGeom prst="rect">
                  <a:avLst/>
                </a:prstGeom>
              </p:spPr>
            </p:pic>
          </p:grpSp>
        </p:grpSp>
        <p:grpSp>
          <p:nvGrpSpPr>
            <p:cNvPr id="12" name="グループ化 11"/>
            <p:cNvGrpSpPr/>
            <p:nvPr/>
          </p:nvGrpSpPr>
          <p:grpSpPr>
            <a:xfrm>
              <a:off x="550647" y="1681240"/>
              <a:ext cx="1004757" cy="1123464"/>
              <a:chOff x="550647" y="1681240"/>
              <a:chExt cx="1004757" cy="1123464"/>
            </a:xfrm>
          </p:grpSpPr>
          <p:sp>
            <p:nvSpPr>
              <p:cNvPr id="9" name="円/楕円 8"/>
              <p:cNvSpPr/>
              <p:nvPr/>
            </p:nvSpPr>
            <p:spPr>
              <a:xfrm>
                <a:off x="550647" y="1681240"/>
                <a:ext cx="432048" cy="4055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a:stCxn id="9" idx="5"/>
              </p:cNvCxnSpPr>
              <p:nvPr/>
            </p:nvCxnSpPr>
            <p:spPr>
              <a:xfrm>
                <a:off x="919423" y="2027411"/>
                <a:ext cx="635981" cy="777293"/>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7" name="グループ化 26"/>
          <p:cNvGrpSpPr/>
          <p:nvPr/>
        </p:nvGrpSpPr>
        <p:grpSpPr>
          <a:xfrm>
            <a:off x="4660397" y="3919144"/>
            <a:ext cx="4664048" cy="2854489"/>
            <a:chOff x="4644257" y="3880010"/>
            <a:chExt cx="4664048" cy="2854489"/>
          </a:xfrm>
        </p:grpSpPr>
        <p:pic>
          <p:nvPicPr>
            <p:cNvPr id="4" name="図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31013" y="4687704"/>
              <a:ext cx="1901106" cy="1876092"/>
            </a:xfrm>
            <a:prstGeom prst="rect">
              <a:avLst/>
            </a:prstGeom>
          </p:spPr>
        </p:pic>
        <p:sp>
          <p:nvSpPr>
            <p:cNvPr id="46" name="Text Box 5"/>
            <p:cNvSpPr txBox="1">
              <a:spLocks noChangeArrowheads="1"/>
            </p:cNvSpPr>
            <p:nvPr/>
          </p:nvSpPr>
          <p:spPr bwMode="auto">
            <a:xfrm>
              <a:off x="4644257" y="6272834"/>
              <a:ext cx="4664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smtClean="0"/>
                <a:t>速度計　　　　　　　　　　高度計</a:t>
              </a:r>
              <a:endParaRPr lang="ja-JP" altLang="en-US" dirty="0"/>
            </a:p>
          </p:txBody>
        </p:sp>
        <p:sp>
          <p:nvSpPr>
            <p:cNvPr id="29" name="円/楕円 28"/>
            <p:cNvSpPr/>
            <p:nvPr/>
          </p:nvSpPr>
          <p:spPr>
            <a:xfrm>
              <a:off x="5874626" y="4838006"/>
              <a:ext cx="241744" cy="1417924"/>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6976281" y="4892342"/>
              <a:ext cx="443539" cy="1417924"/>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矢印コネクタ 27"/>
            <p:cNvCxnSpPr/>
            <p:nvPr/>
          </p:nvCxnSpPr>
          <p:spPr>
            <a:xfrm flipH="1">
              <a:off x="6079360" y="3880010"/>
              <a:ext cx="211078" cy="742040"/>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stCxn id="26" idx="5"/>
            </p:cNvCxnSpPr>
            <p:nvPr/>
          </p:nvCxnSpPr>
          <p:spPr>
            <a:xfrm>
              <a:off x="6778786" y="4005690"/>
              <a:ext cx="617193" cy="932830"/>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48" name="角丸四角形吹き出し 47"/>
          <p:cNvSpPr/>
          <p:nvPr/>
        </p:nvSpPr>
        <p:spPr>
          <a:xfrm>
            <a:off x="7417448" y="1815617"/>
            <a:ext cx="1647351" cy="795671"/>
          </a:xfrm>
          <a:prstGeom prst="wedgeRoundRectCallout">
            <a:avLst>
              <a:gd name="adj1" fmla="val -20833"/>
              <a:gd name="adj2" fmla="val 63247"/>
              <a:gd name="adj3" fmla="val 16667"/>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smtClean="0">
                <a:solidFill>
                  <a:srgbClr val="6666FF"/>
                </a:solidFill>
                <a:latin typeface="AR丸ゴシック体M" panose="020F0609000000000000" pitchFamily="49" charset="-128"/>
                <a:ea typeface="AR丸ゴシック体M" panose="020F0609000000000000" pitchFamily="49" charset="-128"/>
              </a:rPr>
              <a:t>数が少なく並んで見える</a:t>
            </a:r>
            <a:endParaRPr kumimoji="1" lang="ja-JP" altLang="en-US" sz="1800" dirty="0">
              <a:solidFill>
                <a:srgbClr val="6666FF"/>
              </a:solidFill>
              <a:latin typeface="AR丸ゴシック体M" panose="020F0609000000000000" pitchFamily="49" charset="-128"/>
              <a:ea typeface="AR丸ゴシック体M" panose="020F0609000000000000" pitchFamily="49" charset="-128"/>
            </a:endParaRPr>
          </a:p>
        </p:txBody>
      </p:sp>
      <p:sp>
        <p:nvSpPr>
          <p:cNvPr id="47" name="正方形/長方形 46"/>
          <p:cNvSpPr/>
          <p:nvPr/>
        </p:nvSpPr>
        <p:spPr>
          <a:xfrm>
            <a:off x="2621946" y="2463731"/>
            <a:ext cx="1927428" cy="45719"/>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 name="図 48"/>
          <p:cNvPicPr>
            <a:picLocks noChangeAspect="1"/>
          </p:cNvPicPr>
          <p:nvPr/>
        </p:nvPicPr>
        <p:blipFill rotWithShape="1">
          <a:blip r:embed="rId10" cstate="print">
            <a:extLst>
              <a:ext uri="{28A0092B-C50C-407E-A947-70E740481C1C}">
                <a14:useLocalDpi xmlns:a14="http://schemas.microsoft.com/office/drawing/2010/main" val="0"/>
              </a:ext>
            </a:extLst>
          </a:blip>
          <a:srcRect l="6582" t="27407" b="30210"/>
          <a:stretch/>
        </p:blipFill>
        <p:spPr>
          <a:xfrm>
            <a:off x="3339292" y="882588"/>
            <a:ext cx="1032234" cy="337188"/>
          </a:xfrm>
          <a:prstGeom prst="rect">
            <a:avLst/>
          </a:prstGeom>
        </p:spPr>
      </p:pic>
      <p:pic>
        <p:nvPicPr>
          <p:cNvPr id="31" name="図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91431" y="471457"/>
            <a:ext cx="757942" cy="509913"/>
          </a:xfrm>
          <a:prstGeom prst="rect">
            <a:avLst/>
          </a:prstGeom>
        </p:spPr>
      </p:pic>
      <p:pic>
        <p:nvPicPr>
          <p:cNvPr id="52" name="図 5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48307" y="1325505"/>
            <a:ext cx="732750" cy="492965"/>
          </a:xfrm>
          <a:prstGeom prst="rect">
            <a:avLst/>
          </a:prstGeom>
        </p:spPr>
      </p:pic>
      <p:grpSp>
        <p:nvGrpSpPr>
          <p:cNvPr id="7172" name="グループ化 7171"/>
          <p:cNvGrpSpPr/>
          <p:nvPr/>
        </p:nvGrpSpPr>
        <p:grpSpPr>
          <a:xfrm>
            <a:off x="1253103" y="574745"/>
            <a:ext cx="2065086" cy="592967"/>
            <a:chOff x="1253103" y="574745"/>
            <a:chExt cx="2065086" cy="592967"/>
          </a:xfrm>
        </p:grpSpPr>
        <p:sp>
          <p:nvSpPr>
            <p:cNvPr id="50" name="左矢印 49"/>
            <p:cNvSpPr/>
            <p:nvPr/>
          </p:nvSpPr>
          <p:spPr>
            <a:xfrm>
              <a:off x="2695974" y="937121"/>
              <a:ext cx="622215" cy="230591"/>
            </a:xfrm>
            <a:prstGeom prst="leftArrow">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 name="直線矢印コネクタ 52"/>
            <p:cNvCxnSpPr>
              <a:stCxn id="50" idx="1"/>
            </p:cNvCxnSpPr>
            <p:nvPr/>
          </p:nvCxnSpPr>
          <p:spPr>
            <a:xfrm flipH="1" flipV="1">
              <a:off x="1253103" y="574745"/>
              <a:ext cx="1442871" cy="477672"/>
            </a:xfrm>
            <a:prstGeom prst="straightConnector1">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173" name="グループ化 7172"/>
          <p:cNvGrpSpPr/>
          <p:nvPr/>
        </p:nvGrpSpPr>
        <p:grpSpPr>
          <a:xfrm>
            <a:off x="2876932" y="620452"/>
            <a:ext cx="766671" cy="1809332"/>
            <a:chOff x="2876932" y="620452"/>
            <a:chExt cx="766671" cy="1809332"/>
          </a:xfrm>
        </p:grpSpPr>
        <p:cxnSp>
          <p:nvCxnSpPr>
            <p:cNvPr id="51" name="直線矢印コネクタ 50"/>
            <p:cNvCxnSpPr/>
            <p:nvPr/>
          </p:nvCxnSpPr>
          <p:spPr>
            <a:xfrm flipV="1">
              <a:off x="3610612" y="1253516"/>
              <a:ext cx="3840" cy="1176268"/>
            </a:xfrm>
            <a:prstGeom prst="straightConnector1">
              <a:avLst/>
            </a:prstGeom>
            <a:ln w="22225">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H="1" flipV="1">
              <a:off x="2876932" y="620452"/>
              <a:ext cx="766671" cy="960008"/>
            </a:xfrm>
            <a:prstGeom prst="straightConnector1">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pic>
        <p:nvPicPr>
          <p:cNvPr id="61" name="図 6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26996" y="1361327"/>
            <a:ext cx="439784" cy="295869"/>
          </a:xfrm>
          <a:prstGeom prst="rect">
            <a:avLst/>
          </a:prstGeom>
        </p:spPr>
      </p:pic>
      <p:pic>
        <p:nvPicPr>
          <p:cNvPr id="62" name="図 6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51382" y="899440"/>
            <a:ext cx="439784" cy="295869"/>
          </a:xfrm>
          <a:prstGeom prst="rect">
            <a:avLst/>
          </a:prstGeom>
        </p:spPr>
      </p:pic>
      <p:pic>
        <p:nvPicPr>
          <p:cNvPr id="13" name="図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52557" y="2003445"/>
            <a:ext cx="520858" cy="520858"/>
          </a:xfrm>
          <a:prstGeom prst="rect">
            <a:avLst/>
          </a:prstGeom>
        </p:spPr>
      </p:pic>
      <p:pic>
        <p:nvPicPr>
          <p:cNvPr id="17" name="図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3180873" y="2195268"/>
            <a:ext cx="284772" cy="274909"/>
          </a:xfrm>
          <a:prstGeom prst="rect">
            <a:avLst/>
          </a:prstGeom>
        </p:spPr>
      </p:pic>
      <p:pic>
        <p:nvPicPr>
          <p:cNvPr id="7168" name="図 716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561224" y="2057261"/>
            <a:ext cx="413758" cy="380787"/>
          </a:xfrm>
          <a:prstGeom prst="rect">
            <a:avLst/>
          </a:prstGeom>
        </p:spPr>
      </p:pic>
      <p:pic>
        <p:nvPicPr>
          <p:cNvPr id="59" name="図 5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24758" y="2089308"/>
            <a:ext cx="413758" cy="380787"/>
          </a:xfrm>
          <a:prstGeom prst="rect">
            <a:avLst/>
          </a:prstGeom>
        </p:spPr>
      </p:pic>
    </p:spTree>
    <p:extLst>
      <p:ext uri="{BB962C8B-B14F-4D97-AF65-F5344CB8AC3E}">
        <p14:creationId xmlns:p14="http://schemas.microsoft.com/office/powerpoint/2010/main" val="313833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wipe(right)">
                                      <p:cBhvr>
                                        <p:cTn id="7" dur="10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wipe(down)">
                                      <p:cBhvr>
                                        <p:cTn id="12" dur="1000"/>
                                        <p:tgtEl>
                                          <p:spTgt spid="717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17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125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P spid="39" grpId="0" animBg="1"/>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36550" y="92422"/>
            <a:ext cx="5400638" cy="720725"/>
          </a:xfrm>
        </p:spPr>
        <p:txBody>
          <a:bodyPr/>
          <a:lstStyle/>
          <a:p>
            <a:pPr eaLnBrk="1" hangingPunct="1"/>
            <a:r>
              <a:rPr lang="ja-JP" altLang="en-US" sz="3200" dirty="0" smtClean="0">
                <a:ea typeface="ＭＳ Ｐゴシック" panose="020B0600070205080204" pitchFamily="50" charset="-128"/>
              </a:rPr>
              <a:t>昔は出発前から忙がしかった</a:t>
            </a:r>
          </a:p>
        </p:txBody>
      </p:sp>
      <p:sp>
        <p:nvSpPr>
          <p:cNvPr id="2" name="スライド番号プレースホルダー 1"/>
          <p:cNvSpPr>
            <a:spLocks noGrp="1"/>
          </p:cNvSpPr>
          <p:nvPr>
            <p:ph type="sldNum" sz="quarter" idx="12"/>
          </p:nvPr>
        </p:nvSpPr>
        <p:spPr/>
        <p:txBody>
          <a:bodyPr/>
          <a:lstStyle/>
          <a:p>
            <a:fld id="{B4ED6902-7B99-4FB1-869D-E4083A56ED9B}" type="slidenum">
              <a:rPr kumimoji="1" lang="ja-JP" altLang="en-US" smtClean="0"/>
              <a:t>8</a:t>
            </a:fld>
            <a:endParaRPr kumimoji="1" lang="ja-JP" altLang="en-US"/>
          </a:p>
        </p:txBody>
      </p:sp>
      <p:cxnSp>
        <p:nvCxnSpPr>
          <p:cNvPr id="4" name="直線コネクタ 3"/>
          <p:cNvCxnSpPr/>
          <p:nvPr/>
        </p:nvCxnSpPr>
        <p:spPr>
          <a:xfrm>
            <a:off x="4641427" y="1159141"/>
            <a:ext cx="21" cy="56196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Text Box 5"/>
          <p:cNvSpPr txBox="1">
            <a:spLocks noChangeArrowheads="1"/>
          </p:cNvSpPr>
          <p:nvPr/>
        </p:nvSpPr>
        <p:spPr bwMode="auto">
          <a:xfrm>
            <a:off x="-5076" y="1159141"/>
            <a:ext cx="45133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smtClean="0"/>
              <a:t>出発前</a:t>
            </a:r>
            <a:r>
              <a:rPr lang="ja-JP" altLang="en-US" sz="2000" dirty="0"/>
              <a:t>から</a:t>
            </a:r>
            <a:r>
              <a:rPr lang="ja-JP" altLang="en-US" sz="2000" dirty="0" smtClean="0"/>
              <a:t>パイロットが数字を読み上げ、位置情報をキーボードに入力</a:t>
            </a:r>
            <a:endParaRPr lang="ja-JP" altLang="en-US" sz="2000" dirty="0"/>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87" y="1805351"/>
            <a:ext cx="2158357" cy="2329415"/>
          </a:xfrm>
          <a:prstGeom prst="rect">
            <a:avLst/>
          </a:prstGeom>
        </p:spPr>
      </p:pic>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1513" y="1650271"/>
            <a:ext cx="1415819" cy="1061864"/>
          </a:xfrm>
          <a:prstGeom prst="rect">
            <a:avLst/>
          </a:prstGeom>
        </p:spPr>
      </p:pic>
      <p:grpSp>
        <p:nvGrpSpPr>
          <p:cNvPr id="7180" name="グループ化 7179"/>
          <p:cNvGrpSpPr/>
          <p:nvPr/>
        </p:nvGrpSpPr>
        <p:grpSpPr>
          <a:xfrm>
            <a:off x="4755005" y="1131668"/>
            <a:ext cx="3792514" cy="3024020"/>
            <a:chOff x="4788631" y="864713"/>
            <a:chExt cx="3792514" cy="3024020"/>
          </a:xfrm>
        </p:grpSpPr>
        <p:sp>
          <p:nvSpPr>
            <p:cNvPr id="6" name="Text Box 5"/>
            <p:cNvSpPr txBox="1">
              <a:spLocks noChangeArrowheads="1"/>
            </p:cNvSpPr>
            <p:nvPr/>
          </p:nvSpPr>
          <p:spPr bwMode="auto">
            <a:xfrm>
              <a:off x="5214287" y="864713"/>
              <a:ext cx="33668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smtClean="0"/>
                <a:t>出発前に決まったデータが入力され、確認するだけでよい</a:t>
              </a:r>
              <a:endParaRPr lang="ja-JP" altLang="en-US" sz="2000" dirty="0"/>
            </a:p>
          </p:txBody>
        </p:sp>
        <p:pic>
          <p:nvPicPr>
            <p:cNvPr id="21" name="図 20"/>
            <p:cNvPicPr>
              <a:picLocks noChangeAspect="1"/>
            </p:cNvPicPr>
            <p:nvPr/>
          </p:nvPicPr>
          <p:blipFill rotWithShape="1">
            <a:blip r:embed="rId5">
              <a:extLst>
                <a:ext uri="{28A0092B-C50C-407E-A947-70E740481C1C}">
                  <a14:useLocalDpi xmlns:a14="http://schemas.microsoft.com/office/drawing/2010/main" val="0"/>
                </a:ext>
              </a:extLst>
            </a:blip>
            <a:srcRect l="38188" t="65750" r="49213" b="9050"/>
            <a:stretch/>
          </p:blipFill>
          <p:spPr>
            <a:xfrm>
              <a:off x="4788631" y="1510447"/>
              <a:ext cx="1585524" cy="2378286"/>
            </a:xfrm>
            <a:prstGeom prst="rect">
              <a:avLst/>
            </a:prstGeom>
          </p:spPr>
        </p:pic>
        <p:sp>
          <p:nvSpPr>
            <p:cNvPr id="31" name="円/楕円 30"/>
            <p:cNvSpPr/>
            <p:nvPr/>
          </p:nvSpPr>
          <p:spPr>
            <a:xfrm>
              <a:off x="4967483" y="1761414"/>
              <a:ext cx="847875" cy="511155"/>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9760" y="1604350"/>
              <a:ext cx="1415819" cy="1061864"/>
            </a:xfrm>
            <a:prstGeom prst="rect">
              <a:avLst/>
            </a:prstGeom>
          </p:spPr>
        </p:pic>
        <p:cxnSp>
          <p:nvCxnSpPr>
            <p:cNvPr id="34" name="直線矢印コネクタ 33"/>
            <p:cNvCxnSpPr/>
            <p:nvPr/>
          </p:nvCxnSpPr>
          <p:spPr>
            <a:xfrm flipH="1">
              <a:off x="5793787" y="1987829"/>
              <a:ext cx="1124534" cy="0"/>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5" name="直線矢印コネクタ 34"/>
          <p:cNvCxnSpPr/>
          <p:nvPr/>
        </p:nvCxnSpPr>
        <p:spPr>
          <a:xfrm flipH="1">
            <a:off x="1310009" y="2186030"/>
            <a:ext cx="1820202" cy="982464"/>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H="1">
            <a:off x="1620621" y="2150115"/>
            <a:ext cx="1529481" cy="1232108"/>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H="1">
            <a:off x="1412012" y="2135839"/>
            <a:ext cx="1738090" cy="1480680"/>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H="1">
            <a:off x="1702753" y="2191659"/>
            <a:ext cx="1398679" cy="1689845"/>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2"/>
          <p:cNvSpPr>
            <a:spLocks noChangeArrowheads="1"/>
          </p:cNvSpPr>
          <p:nvPr/>
        </p:nvSpPr>
        <p:spPr bwMode="gray">
          <a:xfrm>
            <a:off x="-125451" y="-19949"/>
            <a:ext cx="5185081"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smtClean="0"/>
              <a:t>　むかし　　　しゅ　ぱつ　まえ</a:t>
            </a:r>
            <a:r>
              <a:rPr lang="ja-JP" altLang="en-US" sz="1400" b="1" dirty="0"/>
              <a:t>　</a:t>
            </a:r>
            <a:r>
              <a:rPr lang="ja-JP" altLang="en-US" sz="1400" b="1" dirty="0" smtClean="0"/>
              <a:t>　　　　　いそ</a:t>
            </a:r>
            <a:endParaRPr lang="ja-JP" altLang="en-US" sz="1400" b="1" dirty="0"/>
          </a:p>
        </p:txBody>
      </p:sp>
      <p:sp>
        <p:nvSpPr>
          <p:cNvPr id="51" name="角丸四角形吹き出し 50"/>
          <p:cNvSpPr/>
          <p:nvPr/>
        </p:nvSpPr>
        <p:spPr>
          <a:xfrm>
            <a:off x="5357794" y="203197"/>
            <a:ext cx="3634229" cy="355179"/>
          </a:xfrm>
          <a:prstGeom prst="wedgeRoundRectCallout">
            <a:avLst>
              <a:gd name="adj1" fmla="val 2733"/>
              <a:gd name="adj2" fmla="val 1946"/>
              <a:gd name="adj3" fmla="val 16667"/>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800" dirty="0" smtClean="0">
                <a:solidFill>
                  <a:schemeClr val="tx1"/>
                </a:solidFill>
                <a:latin typeface="AR丸ゴシック体M" panose="020F0609000000000000" pitchFamily="49" charset="-128"/>
                <a:ea typeface="AR丸ゴシック体M" panose="020F0609000000000000" pitchFamily="49" charset="-128"/>
              </a:rPr>
              <a:t>今は、より安全になっている。</a:t>
            </a:r>
            <a:endParaRPr kumimoji="1" lang="ja-JP" altLang="en-US" sz="1800" dirty="0">
              <a:solidFill>
                <a:schemeClr val="tx1"/>
              </a:solidFill>
              <a:latin typeface="AR丸ゴシック体M" panose="020F0609000000000000" pitchFamily="49" charset="-128"/>
              <a:ea typeface="AR丸ゴシック体M" panose="020F0609000000000000" pitchFamily="49" charset="-128"/>
            </a:endParaRPr>
          </a:p>
        </p:txBody>
      </p:sp>
      <p:grpSp>
        <p:nvGrpSpPr>
          <p:cNvPr id="7179" name="グループ化 7178"/>
          <p:cNvGrpSpPr/>
          <p:nvPr/>
        </p:nvGrpSpPr>
        <p:grpSpPr>
          <a:xfrm>
            <a:off x="13303" y="4182255"/>
            <a:ext cx="4540810" cy="2633600"/>
            <a:chOff x="-46544" y="3947398"/>
            <a:chExt cx="4540810" cy="2633600"/>
          </a:xfrm>
        </p:grpSpPr>
        <p:sp>
          <p:nvSpPr>
            <p:cNvPr id="12" name="Text Box 5"/>
            <p:cNvSpPr txBox="1">
              <a:spLocks noChangeArrowheads="1"/>
            </p:cNvSpPr>
            <p:nvPr/>
          </p:nvSpPr>
          <p:spPr bwMode="auto">
            <a:xfrm>
              <a:off x="-46544" y="4034222"/>
              <a:ext cx="44999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smtClean="0"/>
                <a:t>操縦中はボタンを切り替え数字で判断</a:t>
              </a:r>
              <a:endParaRPr lang="ja-JP" altLang="en-US" sz="2000" dirty="0"/>
            </a:p>
          </p:txBody>
        </p:sp>
        <p:pic>
          <p:nvPicPr>
            <p:cNvPr id="15" name="図 14"/>
            <p:cNvPicPr>
              <a:picLocks noChangeAspect="1"/>
            </p:cNvPicPr>
            <p:nvPr/>
          </p:nvPicPr>
          <p:blipFill rotWithShape="1">
            <a:blip r:embed="rId6">
              <a:extLst>
                <a:ext uri="{28A0092B-C50C-407E-A947-70E740481C1C}">
                  <a14:useLocalDpi xmlns:a14="http://schemas.microsoft.com/office/drawing/2010/main" val="0"/>
                </a:ext>
              </a:extLst>
            </a:blip>
            <a:srcRect l="13514" t="40472" r="56752" b="19005"/>
            <a:stretch/>
          </p:blipFill>
          <p:spPr>
            <a:xfrm>
              <a:off x="-1245" y="4434332"/>
              <a:ext cx="2361331" cy="2146666"/>
            </a:xfrm>
            <a:prstGeom prst="rect">
              <a:avLst/>
            </a:prstGeom>
          </p:spPr>
        </p:pic>
        <p:cxnSp>
          <p:nvCxnSpPr>
            <p:cNvPr id="24" name="直線矢印コネクタ 23"/>
            <p:cNvCxnSpPr>
              <a:stCxn id="29" idx="1"/>
            </p:cNvCxnSpPr>
            <p:nvPr/>
          </p:nvCxnSpPr>
          <p:spPr>
            <a:xfrm flipH="1">
              <a:off x="1316566" y="4960327"/>
              <a:ext cx="1126049" cy="530402"/>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5" name="円/楕円 24"/>
            <p:cNvSpPr/>
            <p:nvPr/>
          </p:nvSpPr>
          <p:spPr>
            <a:xfrm>
              <a:off x="884160" y="5488212"/>
              <a:ext cx="627217" cy="511155"/>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2442615" y="4498662"/>
              <a:ext cx="2051651" cy="923330"/>
            </a:xfrm>
            <a:prstGeom prst="rect">
              <a:avLst/>
            </a:prstGeom>
            <a:noFill/>
            <a:ln w="28575">
              <a:solidFill>
                <a:srgbClr val="CCFF33"/>
              </a:solidFill>
            </a:ln>
          </p:spPr>
          <p:txBody>
            <a:bodyPr wrap="square" rtlCol="0">
              <a:spAutoFit/>
            </a:bodyPr>
            <a:lstStyle/>
            <a:p>
              <a:r>
                <a:rPr lang="ja-JP" altLang="en-US" sz="1800" dirty="0" smtClean="0"/>
                <a:t>ボタンを切り替えてコースや雲の動きなどを表示</a:t>
              </a:r>
              <a:endParaRPr kumimoji="1" lang="ja-JP" altLang="en-US" sz="1800" dirty="0"/>
            </a:p>
          </p:txBody>
        </p:sp>
        <p:cxnSp>
          <p:nvCxnSpPr>
            <p:cNvPr id="52" name="直線コネクタ 51"/>
            <p:cNvCxnSpPr/>
            <p:nvPr/>
          </p:nvCxnSpPr>
          <p:spPr>
            <a:xfrm flipV="1">
              <a:off x="33696" y="3947398"/>
              <a:ext cx="4460570" cy="30612"/>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grpSp>
      <p:grpSp>
        <p:nvGrpSpPr>
          <p:cNvPr id="7181" name="グループ化 7180"/>
          <p:cNvGrpSpPr/>
          <p:nvPr/>
        </p:nvGrpSpPr>
        <p:grpSpPr>
          <a:xfrm>
            <a:off x="4641427" y="4177642"/>
            <a:ext cx="4580869" cy="2809897"/>
            <a:chOff x="4692832" y="3919075"/>
            <a:chExt cx="4580869" cy="2809897"/>
          </a:xfrm>
        </p:grpSpPr>
        <p:sp>
          <p:nvSpPr>
            <p:cNvPr id="13" name="Text Box 5"/>
            <p:cNvSpPr txBox="1">
              <a:spLocks noChangeArrowheads="1"/>
            </p:cNvSpPr>
            <p:nvPr/>
          </p:nvSpPr>
          <p:spPr bwMode="auto">
            <a:xfrm>
              <a:off x="4773709" y="3978266"/>
              <a:ext cx="44999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smtClean="0"/>
                <a:t>操縦中は情報がいつも表示</a:t>
              </a:r>
              <a:endParaRPr lang="ja-JP" altLang="en-US" sz="2000" dirty="0"/>
            </a:p>
          </p:txBody>
        </p:sp>
        <p:pic>
          <p:nvPicPr>
            <p:cNvPr id="19" name="図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9035" y="4513239"/>
              <a:ext cx="2428201" cy="2215733"/>
            </a:xfrm>
            <a:prstGeom prst="rect">
              <a:avLst/>
            </a:prstGeom>
          </p:spPr>
        </p:pic>
        <p:cxnSp>
          <p:nvCxnSpPr>
            <p:cNvPr id="43" name="直線矢印コネクタ 42"/>
            <p:cNvCxnSpPr/>
            <p:nvPr/>
          </p:nvCxnSpPr>
          <p:spPr>
            <a:xfrm flipH="1">
              <a:off x="6588226" y="4826617"/>
              <a:ext cx="699475" cy="145362"/>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4" name="円/楕円 43"/>
            <p:cNvSpPr/>
            <p:nvPr/>
          </p:nvSpPr>
          <p:spPr>
            <a:xfrm>
              <a:off x="4874211" y="4653861"/>
              <a:ext cx="1714013" cy="1007387"/>
            </a:xfrm>
            <a:prstGeom prst="ellipse">
              <a:avLst/>
            </a:prstGeom>
            <a:noFill/>
            <a:ln w="19050"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7273759" y="4616542"/>
              <a:ext cx="1921646" cy="923330"/>
            </a:xfrm>
            <a:prstGeom prst="rect">
              <a:avLst/>
            </a:prstGeom>
            <a:noFill/>
            <a:ln w="28575">
              <a:solidFill>
                <a:srgbClr val="CCFF33"/>
              </a:solidFill>
            </a:ln>
          </p:spPr>
          <p:txBody>
            <a:bodyPr wrap="square" rtlCol="0">
              <a:spAutoFit/>
            </a:bodyPr>
            <a:lstStyle/>
            <a:p>
              <a:r>
                <a:rPr lang="ja-JP" altLang="en-US" sz="1800" dirty="0" smtClean="0"/>
                <a:t>コースや雲の動き以外の情報もわかる</a:t>
              </a:r>
              <a:endParaRPr kumimoji="1" lang="ja-JP" altLang="en-US" sz="1800" dirty="0"/>
            </a:p>
          </p:txBody>
        </p:sp>
        <p:cxnSp>
          <p:nvCxnSpPr>
            <p:cNvPr id="55" name="直線コネクタ 54"/>
            <p:cNvCxnSpPr/>
            <p:nvPr/>
          </p:nvCxnSpPr>
          <p:spPr>
            <a:xfrm flipV="1">
              <a:off x="4692832" y="3919075"/>
              <a:ext cx="4335378" cy="27474"/>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grpSp>
      <p:sp>
        <p:nvSpPr>
          <p:cNvPr id="58" name="右矢印 57"/>
          <p:cNvSpPr/>
          <p:nvPr/>
        </p:nvSpPr>
        <p:spPr>
          <a:xfrm>
            <a:off x="4381831" y="1085822"/>
            <a:ext cx="746349"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Text Box 5"/>
          <p:cNvSpPr txBox="1">
            <a:spLocks noChangeArrowheads="1"/>
          </p:cNvSpPr>
          <p:nvPr/>
        </p:nvSpPr>
        <p:spPr bwMode="auto">
          <a:xfrm>
            <a:off x="417419" y="661405"/>
            <a:ext cx="8130099" cy="461665"/>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smtClean="0"/>
              <a:t>たとえば　自動運転装置に飛行ルートの情報を入力するとき</a:t>
            </a:r>
            <a:endParaRPr lang="ja-JP" altLang="en-US" dirty="0"/>
          </a:p>
        </p:txBody>
      </p:sp>
      <p:sp>
        <p:nvSpPr>
          <p:cNvPr id="40" name="Text Box 5"/>
          <p:cNvSpPr txBox="1">
            <a:spLocks noChangeArrowheads="1"/>
          </p:cNvSpPr>
          <p:nvPr/>
        </p:nvSpPr>
        <p:spPr bwMode="auto">
          <a:xfrm>
            <a:off x="2654039" y="2734066"/>
            <a:ext cx="1244271" cy="1343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smtClean="0"/>
              <a:t>入力の例</a:t>
            </a:r>
            <a:endParaRPr lang="en-US" altLang="ja-JP" sz="1800" dirty="0" smtClean="0"/>
          </a:p>
          <a:p>
            <a:pPr eaLnBrk="1" hangingPunct="1">
              <a:lnSpc>
                <a:spcPts val="800"/>
              </a:lnSpc>
              <a:spcBef>
                <a:spcPct val="50000"/>
              </a:spcBef>
            </a:pPr>
            <a:r>
              <a:rPr lang="en-US" altLang="ja-JP" sz="1200" dirty="0" smtClean="0"/>
              <a:t>N</a:t>
            </a:r>
          </a:p>
          <a:p>
            <a:pPr eaLnBrk="1" hangingPunct="1">
              <a:lnSpc>
                <a:spcPts val="800"/>
              </a:lnSpc>
              <a:spcBef>
                <a:spcPct val="50000"/>
              </a:spcBef>
            </a:pPr>
            <a:r>
              <a:rPr lang="en-US" altLang="ja-JP" sz="1200" dirty="0" smtClean="0"/>
              <a:t>45272</a:t>
            </a:r>
          </a:p>
          <a:p>
            <a:pPr eaLnBrk="1" hangingPunct="1">
              <a:lnSpc>
                <a:spcPts val="800"/>
              </a:lnSpc>
              <a:spcBef>
                <a:spcPct val="50000"/>
              </a:spcBef>
            </a:pPr>
            <a:r>
              <a:rPr lang="en-US" altLang="ja-JP" sz="1200" dirty="0" smtClean="0"/>
              <a:t>Enter</a:t>
            </a:r>
          </a:p>
          <a:p>
            <a:pPr eaLnBrk="1" hangingPunct="1">
              <a:lnSpc>
                <a:spcPts val="800"/>
              </a:lnSpc>
              <a:spcBef>
                <a:spcPct val="50000"/>
              </a:spcBef>
            </a:pPr>
            <a:r>
              <a:rPr lang="en-US" altLang="ja-JP" sz="1200" dirty="0" smtClean="0"/>
              <a:t>E</a:t>
            </a:r>
          </a:p>
          <a:p>
            <a:pPr eaLnBrk="1" hangingPunct="1">
              <a:lnSpc>
                <a:spcPts val="800"/>
              </a:lnSpc>
              <a:spcBef>
                <a:spcPct val="50000"/>
              </a:spcBef>
            </a:pPr>
            <a:r>
              <a:rPr lang="ja-JP" altLang="en-US" sz="1200" dirty="0" smtClean="0"/>
              <a:t>０００２</a:t>
            </a:r>
            <a:r>
              <a:rPr lang="ja-JP" altLang="en-US" sz="1200" dirty="0"/>
              <a:t>１</a:t>
            </a:r>
          </a:p>
        </p:txBody>
      </p:sp>
    </p:spTree>
    <p:extLst>
      <p:ext uri="{BB962C8B-B14F-4D97-AF65-F5344CB8AC3E}">
        <p14:creationId xmlns:p14="http://schemas.microsoft.com/office/powerpoint/2010/main" val="109984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left)">
                                      <p:cBhvr>
                                        <p:cTn id="15" dur="15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18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18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8" grpId="0" animBg="1"/>
      <p:bldP spid="36"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54431</TotalTime>
  <Words>1753</Words>
  <Application>Microsoft Office PowerPoint</Application>
  <PresentationFormat>画面に合わせる (4:3)</PresentationFormat>
  <Paragraphs>299</Paragraphs>
  <Slides>19</Slides>
  <Notes>19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19</vt:i4>
      </vt:variant>
    </vt:vector>
  </HeadingPairs>
  <TitlesOfParts>
    <vt:vector size="26" baseType="lpstr">
      <vt:lpstr>AR丸ゴシック体M</vt:lpstr>
      <vt:lpstr>ＭＳ Ｐゴシック</vt:lpstr>
      <vt:lpstr>ＭＳ Ｐ明朝</vt:lpstr>
      <vt:lpstr>Arial</vt:lpstr>
      <vt:lpstr>Calibri</vt:lpstr>
      <vt:lpstr>Calibri Light</vt:lpstr>
      <vt:lpstr>Office テーマ</vt:lpstr>
      <vt:lpstr>グライダーを飛ばす　　　</vt:lpstr>
      <vt:lpstr>NPO法人　三次科学技術教育協会</vt:lpstr>
      <vt:lpstr>空を飛ぶものはいろいろ････</vt:lpstr>
      <vt:lpstr>飛行機の位置</vt:lpstr>
      <vt:lpstr>着陸の例　広島空港では</vt:lpstr>
      <vt:lpstr>着陸方向は変わるときがある　</vt:lpstr>
      <vt:lpstr>操縦席の中は・・・・</vt:lpstr>
      <vt:lpstr>速度計と高度計の位置</vt:lpstr>
      <vt:lpstr>昔は出発前から忙がしかった</vt:lpstr>
      <vt:lpstr>着陸方法は電波誘導などがある</vt:lpstr>
      <vt:lpstr>滑走路には何がある？　</vt:lpstr>
      <vt:lpstr>進入角度指示灯　略称　PAPI</vt:lpstr>
      <vt:lpstr>着陸ルートと高さ　広島空港の例</vt:lpstr>
      <vt:lpstr>飛行機の操縦の歴史　天測→電波→GPSの併用へ</vt:lpstr>
      <vt:lpstr>角度　3度の体験を比べてみる・・・</vt:lpstr>
      <vt:lpstr>紙飛行機の型紙</vt:lpstr>
      <vt:lpstr>エンジンのない乗り物</vt:lpstr>
      <vt:lpstr>テスト飛行と調整の方法</vt:lpstr>
      <vt:lpstr>ありがとうございました</vt:lpstr>
    </vt:vector>
  </TitlesOfParts>
  <Company>MouseComputer PC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stakemura</dc:creator>
  <cp:lastModifiedBy>FJ-USER</cp:lastModifiedBy>
  <cp:revision>800</cp:revision>
  <cp:lastPrinted>2017-07-14T06:02:25Z</cp:lastPrinted>
  <dcterms:created xsi:type="dcterms:W3CDTF">2012-12-31T00:15:14Z</dcterms:created>
  <dcterms:modified xsi:type="dcterms:W3CDTF">2019-07-28T21:19:35Z</dcterms:modified>
</cp:coreProperties>
</file>