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6" r:id="rId1"/>
  </p:sldMasterIdLst>
  <p:notesMasterIdLst>
    <p:notesMasterId r:id="rId26"/>
  </p:notesMasterIdLst>
  <p:handoutMasterIdLst>
    <p:handoutMasterId r:id="rId27"/>
  </p:handoutMasterIdLst>
  <p:sldIdLst>
    <p:sldId id="359" r:id="rId2"/>
    <p:sldId id="452" r:id="rId3"/>
    <p:sldId id="455" r:id="rId4"/>
    <p:sldId id="467" r:id="rId5"/>
    <p:sldId id="457" r:id="rId6"/>
    <p:sldId id="459" r:id="rId7"/>
    <p:sldId id="466" r:id="rId8"/>
    <p:sldId id="456" r:id="rId9"/>
    <p:sldId id="460" r:id="rId10"/>
    <p:sldId id="461" r:id="rId11"/>
    <p:sldId id="458" r:id="rId12"/>
    <p:sldId id="465" r:id="rId13"/>
    <p:sldId id="468" r:id="rId14"/>
    <p:sldId id="463" r:id="rId15"/>
    <p:sldId id="469" r:id="rId16"/>
    <p:sldId id="470" r:id="rId17"/>
    <p:sldId id="471" r:id="rId18"/>
    <p:sldId id="472" r:id="rId19"/>
    <p:sldId id="473" r:id="rId20"/>
    <p:sldId id="474" r:id="rId21"/>
    <p:sldId id="475" r:id="rId22"/>
    <p:sldId id="414" r:id="rId23"/>
    <p:sldId id="448" r:id="rId24"/>
    <p:sldId id="462" r:id="rId2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00"/>
    <a:srgbClr val="CCFFFF"/>
    <a:srgbClr val="FFFF66"/>
    <a:srgbClr val="CCFF33"/>
    <a:srgbClr val="6666FF"/>
    <a:srgbClr val="000066"/>
    <a:srgbClr val="CC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07" autoAdjust="0"/>
    <p:restoredTop sz="96201" autoAdjust="0"/>
  </p:normalViewPr>
  <p:slideViewPr>
    <p:cSldViewPr>
      <p:cViewPr varScale="1">
        <p:scale>
          <a:sx n="79" d="100"/>
          <a:sy n="79" d="100"/>
        </p:scale>
        <p:origin x="108" y="7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pPr>
                <a:defRPr/>
              </a:pPr>
              <a:t>2019/5/24</a:t>
            </a:fld>
            <a:endParaRPr lang="ja-JP" altLang="en-US"/>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pPr/>
              <a:t>‹#›</a:t>
            </a:fld>
            <a:endParaRPr lang="ja-JP" altLang="en-US"/>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a:extLst/>
        </p:spPr>
        <p:txBody>
          <a:bodyPr vert="horz" wrap="square" lIns="92546" tIns="46273" rIns="92546" bIns="462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r" defTabSz="925513">
              <a:defRPr sz="1200"/>
            </a:lvl1pPr>
          </a:lstStyle>
          <a:p>
            <a:fld id="{E55BAF99-145A-4A58-B71D-0DD6354E2CEA}" type="slidenum">
              <a:rPr lang="en-US" altLang="ja-JP"/>
              <a:pPr/>
              <a:t>‹#›</a:t>
            </a:fld>
            <a:endParaRPr lang="en-US" altLang="ja-JP"/>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weblio.jp/content/%E7%B5%8C%E8%B7%AF" TargetMode="External"/><Relationship Id="rId13" Type="http://schemas.openxmlformats.org/officeDocument/2006/relationships/hyperlink" Target="https://www.weblio.jp/content/%E5%BE%93%E6%9D%A5" TargetMode="External"/><Relationship Id="rId18" Type="http://schemas.openxmlformats.org/officeDocument/2006/relationships/hyperlink" Target="https://www.weblio.jp/content/%E5%9B%9B%E3%81%A4" TargetMode="External"/><Relationship Id="rId26" Type="http://schemas.openxmlformats.org/officeDocument/2006/relationships/hyperlink" Target="https://www.weblio.jp/content/%E7%89%87%E5%81%B4" TargetMode="External"/><Relationship Id="rId3" Type="http://schemas.openxmlformats.org/officeDocument/2006/relationships/hyperlink" Target="https://www.weblio.jp/content/%E8%A8%88%E5%99%A8%E7%9D%80%E9%99%B8%E8%A3%85%E7%BD%AE" TargetMode="External"/><Relationship Id="rId21" Type="http://schemas.openxmlformats.org/officeDocument/2006/relationships/hyperlink" Target="https://www.weblio.jp/content/%E4%B8%A6%E3%81%B3" TargetMode="External"/><Relationship Id="rId34" Type="http://schemas.openxmlformats.org/officeDocument/2006/relationships/hyperlink" Target="https://www.weblio.jp/content/%E9%81%A9%E5%88%87%E3%81%AA" TargetMode="External"/><Relationship Id="rId7" Type="http://schemas.openxmlformats.org/officeDocument/2006/relationships/hyperlink" Target="https://www.weblio.jp/content/%E9%80%B2%E5%85%A5" TargetMode="External"/><Relationship Id="rId12" Type="http://schemas.openxmlformats.org/officeDocument/2006/relationships/hyperlink" Target="https://www.weblio.jp/content/%E8%A7%92%E6%8C%87" TargetMode="External"/><Relationship Id="rId17" Type="http://schemas.openxmlformats.org/officeDocument/2006/relationships/hyperlink" Target="https://www.weblio.jp/content/%E8%A8%AD%E7%BD%AE" TargetMode="External"/><Relationship Id="rId25" Type="http://schemas.openxmlformats.org/officeDocument/2006/relationships/hyperlink" Target="https://www.weblio.jp/content/%E6%BB%91%E8%B5%B0%E8%B7%AF" TargetMode="External"/><Relationship Id="rId33" Type="http://schemas.openxmlformats.org/officeDocument/2006/relationships/hyperlink" Target="https://www.weblio.jp/content/%E8%A6%8B%E3%81%88" TargetMode="External"/><Relationship Id="rId2" Type="http://schemas.openxmlformats.org/officeDocument/2006/relationships/slide" Target="../slides/slide11.xml"/><Relationship Id="rId16" Type="http://schemas.openxmlformats.org/officeDocument/2006/relationships/hyperlink" Target="https://www.weblio.jp/content/%E7%A9%BA%E6%B8%AF" TargetMode="External"/><Relationship Id="rId20" Type="http://schemas.openxmlformats.org/officeDocument/2006/relationships/hyperlink" Target="https://www.weblio.jp/content/%E4%B8%80%E5%88%97" TargetMode="External"/><Relationship Id="rId29" Type="http://schemas.openxmlformats.org/officeDocument/2006/relationships/hyperlink" Target="https://www.weblio.jp/content/%E7%82%B9%E7%81%AF" TargetMode="External"/><Relationship Id="rId1" Type="http://schemas.openxmlformats.org/officeDocument/2006/relationships/notesMaster" Target="../notesMasters/notesMaster1.xml"/><Relationship Id="rId6" Type="http://schemas.openxmlformats.org/officeDocument/2006/relationships/hyperlink" Target="https://www.weblio.jp/content/%E7%B2%BE%E5%AF%86" TargetMode="External"/><Relationship Id="rId11" Type="http://schemas.openxmlformats.org/officeDocument/2006/relationships/hyperlink" Target="https://www.weblio.jp/content/%E6%8E%A1%E6%8A%9E" TargetMode="External"/><Relationship Id="rId24" Type="http://schemas.openxmlformats.org/officeDocument/2006/relationships/hyperlink" Target="https://www.weblio.jp/content/%E8%A1%A8%E7%A4%BA" TargetMode="External"/><Relationship Id="rId32" Type="http://schemas.openxmlformats.org/officeDocument/2006/relationships/hyperlink" Target="https://www.weblio.jp/content/%E5%86%85%E5%81%B4" TargetMode="External"/><Relationship Id="rId37" Type="http://schemas.openxmlformats.org/officeDocument/2006/relationships/hyperlink" Target="https://www.weblio.jp/content/%E5%B0%8F%E6%9D%BE%E9%A3%9B%E8%A1%8C%E5%A0%B4" TargetMode="External"/><Relationship Id="rId5" Type="http://schemas.openxmlformats.org/officeDocument/2006/relationships/hyperlink" Target="https://www.weblio.jp/content/Precision+Approach+Path+Indicator" TargetMode="External"/><Relationship Id="rId15" Type="http://schemas.openxmlformats.org/officeDocument/2006/relationships/hyperlink" Target="https://www.weblio.jp/content/%E5%85%A8%E5%9B%BD" TargetMode="External"/><Relationship Id="rId23" Type="http://schemas.openxmlformats.org/officeDocument/2006/relationships/hyperlink" Target="https://www.weblio.jp/content/%E4%BA%8C%E8%89%B2" TargetMode="External"/><Relationship Id="rId28" Type="http://schemas.openxmlformats.org/officeDocument/2006/relationships/hyperlink" Target="https://www.weblio.jp/content/%E8%B5%A4%E8%89%B2" TargetMode="External"/><Relationship Id="rId36" Type="http://schemas.openxmlformats.org/officeDocument/2006/relationships/hyperlink" Target="https://www.weblio.jp/content/%E5%8F%AF%E8%A6%96%E5%85%89%E7%B7%9A" TargetMode="External"/><Relationship Id="rId10" Type="http://schemas.openxmlformats.org/officeDocument/2006/relationships/hyperlink" Target="https://www.weblio.jp/content/ICAO" TargetMode="External"/><Relationship Id="rId19" Type="http://schemas.openxmlformats.org/officeDocument/2006/relationships/hyperlink" Target="https://www.weblio.jp/content/%E7%81%AF%E7%81%AB" TargetMode="External"/><Relationship Id="rId31" Type="http://schemas.openxmlformats.org/officeDocument/2006/relationships/hyperlink" Target="https://www.weblio.jp/content/%E4%BA%8C%E3%81%A4" TargetMode="External"/><Relationship Id="rId4" Type="http://schemas.openxmlformats.org/officeDocument/2006/relationships/hyperlink" Target="https://www.weblio.jp/content/%E3%83%91%E3%82%A4%E3%83%AD%E3%83%83%E3%83%88_(%E8%88%AA%E7%A9%BA)" TargetMode="External"/><Relationship Id="rId9" Type="http://schemas.openxmlformats.org/officeDocument/2006/relationships/hyperlink" Target="https://www.weblio.jp/content/%E6%8C%87%E7%A4%BA" TargetMode="External"/><Relationship Id="rId14" Type="http://schemas.openxmlformats.org/officeDocument/2006/relationships/hyperlink" Target="https://www.weblio.jp/content/VASI" TargetMode="External"/><Relationship Id="rId22" Type="http://schemas.openxmlformats.org/officeDocument/2006/relationships/hyperlink" Target="https://www.weblio.jp/content/%E8%B5%A4%E3%81%A8%E7%99%BD" TargetMode="External"/><Relationship Id="rId27" Type="http://schemas.openxmlformats.org/officeDocument/2006/relationships/hyperlink" Target="https://www.weblio.jp/content/%E5%8D%98%E4%BD%8D" TargetMode="External"/><Relationship Id="rId30" Type="http://schemas.openxmlformats.org/officeDocument/2006/relationships/hyperlink" Target="https://www.weblio.jp/content/%E5%A4%96%E5%81%B4" TargetMode="External"/><Relationship Id="rId35" Type="http://schemas.openxmlformats.org/officeDocument/2006/relationships/hyperlink" Target="https://www.weblio.jp/content/%E3%81%BF%E3%81%AA%E3%81%95%E3%82%8C%E3%82%8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ja.wikipedia.org/wiki/%E3%82%A8%E3%83%BC%E3%83%AB%E3%83%95%E3%83%A9%E3%83%B3%E3%82%B9" TargetMode="External"/><Relationship Id="rId13" Type="http://schemas.openxmlformats.org/officeDocument/2006/relationships/hyperlink" Target="https://ja.wikipedia.org/wiki/2003%E5%B9%B4" TargetMode="External"/><Relationship Id="rId3" Type="http://schemas.openxmlformats.org/officeDocument/2006/relationships/hyperlink" Target="https://ja.wikipedia.org/wiki/%E6%97%85%E5%AE%A2%E6%A9%9F" TargetMode="External"/><Relationship Id="rId7" Type="http://schemas.openxmlformats.org/officeDocument/2006/relationships/hyperlink" Target="https://ja.wikipedia.org/wiki/%E3%83%96%E3%83%AA%E3%83%86%E3%82%A3%E3%83%83%E3%82%B7%E3%83%A5%E3%83%BB%E3%82%A8%E3%82%A2%E3%82%A6%E3%82%A7%E3%82%A4%E3%82%BA" TargetMode="External"/><Relationship Id="rId12" Type="http://schemas.openxmlformats.org/officeDocument/2006/relationships/hyperlink" Target="https://ja.wikipedia.org/wiki/1%E6%9C%8821%E6%97%A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ja.wikipedia.org/wiki/%E3%83%96%E3%83%AA%E3%83%86%E3%82%A3%E3%83%83%E3%82%B7%E3%83%A5%E3%83%BB%E3%82%A8%E3%82%A2%E3%82%AF%E3%83%A9%E3%83%95%E3%83%88%E3%83%BB%E3%82%B3%E3%83%BC%E3%83%9D%E3%83%AC%E3%83%BC%E3%82%B7%E3%83%A7%E3%83%B3" TargetMode="External"/><Relationship Id="rId11" Type="http://schemas.openxmlformats.org/officeDocument/2006/relationships/hyperlink" Target="https://ja.wikipedia.org/wiki/1976%E5%B9%B4" TargetMode="External"/><Relationship Id="rId5" Type="http://schemas.openxmlformats.org/officeDocument/2006/relationships/hyperlink" Target="https://ja.wikipedia.org/wiki/%E3%82%A2%E3%82%A8%E3%83%AD%E3%82%B9%E3%83%91%E3%82%B7%E3%82%A2%E3%83%AB" TargetMode="External"/><Relationship Id="rId10" Type="http://schemas.openxmlformats.org/officeDocument/2006/relationships/hyperlink" Target="https://ja.wikipedia.org/wiki/3%E6%9C%882%E6%97%A5" TargetMode="External"/><Relationship Id="rId4" Type="http://schemas.openxmlformats.org/officeDocument/2006/relationships/hyperlink" Target="https://ja.wikipedia.org/wiki/%E8%B6%85%E9%9F%B3%E9%80%9F" TargetMode="External"/><Relationship Id="rId9" Type="http://schemas.openxmlformats.org/officeDocument/2006/relationships/hyperlink" Target="https://ja.wikipedia.org/wiki/1969%E5%B9%B4" TargetMode="External"/><Relationship Id="rId14" Type="http://schemas.openxmlformats.org/officeDocument/2006/relationships/hyperlink" Target="https://ja.wikipedia.org/wiki/11%E6%9C%8826%E6%97%A5"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pPr algn="r" eaLnBrk="1" hangingPunct="1"/>
              <a:t>0</a:t>
            </a:fld>
            <a:endParaRPr lang="en-US" altLang="ja-JP" sz="1800"/>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sz="1800" smtClean="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pPr eaLnBrk="1" hangingPunct="1"/>
              <a:t>0</a:t>
            </a:fld>
            <a:endParaRPr lang="en-US" altLang="ja-JP" sz="1800"/>
          </a:p>
        </p:txBody>
      </p:sp>
    </p:spTree>
    <p:extLst>
      <p:ext uri="{BB962C8B-B14F-4D97-AF65-F5344CB8AC3E}">
        <p14:creationId xmlns:p14="http://schemas.microsoft.com/office/powerpoint/2010/main" val="234226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9</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ffectLst/>
              </a:rPr>
              <a:t/>
            </a:r>
            <a:br>
              <a:rPr lang="ja-JP" altLang="en-US" sz="1800" dirty="0" smtClean="0">
                <a:effectLst/>
              </a:rPr>
            </a:br>
            <a:r>
              <a:rPr lang="ja-JP" altLang="en-US" sz="1800" dirty="0" smtClean="0">
                <a:effectLst/>
              </a:rPr>
              <a:t/>
            </a:r>
            <a:br>
              <a:rPr lang="ja-JP" altLang="en-US" sz="1800" dirty="0" smtClean="0">
                <a:effectLst/>
              </a:rPr>
            </a:b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en-US" altLang="ja-JP" sz="1800" dirty="0" smtClean="0">
              <a:effectLst/>
            </a:endParaRPr>
          </a:p>
          <a:p>
            <a:pPr eaLnBrk="1" hangingPunct="1">
              <a:spcBef>
                <a:spcPct val="0"/>
              </a:spcBef>
            </a:pPr>
            <a:r>
              <a:rPr lang="ja-JP" altLang="en-US" sz="1800" dirty="0" smtClean="0">
                <a:ea typeface="ＭＳ Ｐゴシック" panose="020B0600070205080204" pitchFamily="50" charset="-128"/>
              </a:rPr>
              <a:t>ロカライザー：方向</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グライドスロープ：進入角度</a:t>
            </a:r>
            <a:endParaRPr lang="en-US" altLang="ja-JP" sz="1800" dirty="0" smtClean="0">
              <a:ea typeface="ＭＳ Ｐゴシック" panose="020B0600070205080204" pitchFamily="50" charset="-128"/>
            </a:endParaRPr>
          </a:p>
          <a:p>
            <a:pPr eaLnBrk="1" hangingPunct="1">
              <a:spcBef>
                <a:spcPct val="0"/>
              </a:spcBef>
            </a:pPr>
            <a:r>
              <a:rPr lang="en-US" altLang="ja-JP" sz="1800" dirty="0" smtClean="0">
                <a:ea typeface="ＭＳ Ｐゴシック" panose="020B0600070205080204" pitchFamily="50" charset="-128"/>
              </a:rPr>
              <a:t>DME</a:t>
            </a:r>
            <a:r>
              <a:rPr lang="ja-JP" altLang="en-US" sz="1800" dirty="0" smtClean="0">
                <a:ea typeface="ＭＳ Ｐゴシック" panose="020B0600070205080204" pitchFamily="50" charset="-128"/>
              </a:rPr>
              <a:t>：距離</a:t>
            </a:r>
            <a:endParaRPr lang="en-US" altLang="ja-JP" sz="1800" dirty="0" smtClean="0">
              <a:ea typeface="ＭＳ Ｐゴシック" panose="020B0600070205080204" pitchFamily="50" charset="-128"/>
            </a:endParaRPr>
          </a:p>
          <a:p>
            <a:r>
              <a:rPr lang="en-US" altLang="ja-JP" sz="1800" b="1" dirty="0" smtClean="0"/>
              <a:t>ILS (instrument Landing System)</a:t>
            </a:r>
          </a:p>
          <a:p>
            <a:r>
              <a:rPr lang="ja-JP" altLang="en-US" sz="1800" dirty="0" smtClean="0"/>
              <a:t>計器着陸装置のことで、着陸する航空機に対して空港に設置された</a:t>
            </a:r>
            <a:r>
              <a:rPr lang="en-US" altLang="ja-JP" sz="1800" dirty="0" smtClean="0"/>
              <a:t>ILS</a:t>
            </a:r>
            <a:r>
              <a:rPr lang="ja-JP" altLang="en-US" sz="1800" dirty="0" smtClean="0"/>
              <a:t>地上施設から、進入方向と降下経路を示す二種類の誘導電波を発射し、パイロットは悪天侯時においても</a:t>
            </a:r>
            <a:r>
              <a:rPr lang="en-US" altLang="ja-JP" sz="1800" dirty="0" smtClean="0"/>
              <a:t>ILS</a:t>
            </a:r>
            <a:r>
              <a:rPr lang="ja-JP" altLang="en-US" sz="1800" dirty="0" smtClean="0"/>
              <a:t>の電波を受信し機内の計器を見つつ操縦することにより、所定のコースにそった安全な着陸を可能とする着陸援助施設である。</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9</a:t>
            </a:fld>
            <a:endParaRPr lang="en-US" altLang="ja-JP" sz="1800"/>
          </a:p>
        </p:txBody>
      </p:sp>
    </p:spTree>
    <p:extLst>
      <p:ext uri="{BB962C8B-B14F-4D97-AF65-F5344CB8AC3E}">
        <p14:creationId xmlns:p14="http://schemas.microsoft.com/office/powerpoint/2010/main" val="2781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10</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航空機の適正な進入降下角度は一般的に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とされており、空港の滑走路端付近から照射されている</a:t>
            </a:r>
            <a:r>
              <a:rPr kumimoji="1" lang="ja-JP" altLang="en-US" sz="1200" kern="1200" dirty="0" smtClean="0">
                <a:solidFill>
                  <a:schemeClr val="tx1"/>
                </a:solidFill>
                <a:effectLst/>
                <a:latin typeface="Arial" pitchFamily="34" charset="0"/>
                <a:ea typeface="ＭＳ Ｐ明朝" pitchFamily="18" charset="-128"/>
                <a:cs typeface="+mn-cs"/>
                <a:hlinkClick r:id="rId3" tooltip="計器着陸装置の意味"/>
              </a:rPr>
              <a:t>計器着陸装置</a:t>
            </a:r>
            <a:r>
              <a:rPr kumimoji="1" lang="en-US" altLang="ja-JP" sz="1200" kern="1200" dirty="0" smtClean="0">
                <a:solidFill>
                  <a:schemeClr val="tx1"/>
                </a:solidFill>
                <a:effectLst/>
                <a:latin typeface="Arial" pitchFamily="34" charset="0"/>
                <a:ea typeface="ＭＳ Ｐ明朝" pitchFamily="18" charset="-128"/>
                <a:cs typeface="+mn-cs"/>
              </a:rPr>
              <a:t>(ILS)</a:t>
            </a:r>
            <a:r>
              <a:rPr kumimoji="1" lang="ja-JP" altLang="en-US" sz="1200" kern="1200" dirty="0" smtClean="0">
                <a:solidFill>
                  <a:schemeClr val="tx1"/>
                </a:solidFill>
                <a:effectLst/>
                <a:latin typeface="Arial" pitchFamily="34" charset="0"/>
                <a:ea typeface="ＭＳ Ｐ明朝" pitchFamily="18" charset="-128"/>
                <a:cs typeface="+mn-cs"/>
              </a:rPr>
              <a:t>のグライドパスも一般的に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に設定されている。</a:t>
            </a: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は、その見え方の違いにより</a:t>
            </a:r>
            <a:r>
              <a:rPr kumimoji="1" lang="ja-JP" altLang="en-US" sz="1200" kern="1200" dirty="0" smtClean="0">
                <a:solidFill>
                  <a:schemeClr val="tx1"/>
                </a:solidFill>
                <a:effectLst/>
                <a:latin typeface="Arial" pitchFamily="34" charset="0"/>
                <a:ea typeface="ＭＳ Ｐ明朝" pitchFamily="18" charset="-128"/>
                <a:cs typeface="+mn-cs"/>
                <a:hlinkClick r:id="rId4" tooltip="パイロット_(航空)の意味"/>
              </a:rPr>
              <a:t>パイロット</a:t>
            </a:r>
            <a:endParaRPr kumimoji="1" lang="en-US" altLang="ja-JP" sz="1200" kern="1200" dirty="0" smtClean="0">
              <a:solidFill>
                <a:schemeClr val="tx1"/>
              </a:solidFill>
              <a:effectLst/>
              <a:latin typeface="Arial" pitchFamily="34" charset="0"/>
              <a:ea typeface="ＭＳ Ｐ明朝" pitchFamily="18" charset="-128"/>
              <a:cs typeface="+mn-cs"/>
            </a:endParaRPr>
          </a:p>
          <a:p>
            <a:pPr eaLnBrk="1" hangingPunct="1">
              <a:spcBef>
                <a:spcPct val="0"/>
              </a:spcBef>
            </a:pPr>
            <a:r>
              <a:rPr kumimoji="1" lang="en-US" altLang="ja-JP" sz="1200" kern="1200" dirty="0" smtClean="0">
                <a:solidFill>
                  <a:schemeClr val="tx1"/>
                </a:solidFill>
                <a:effectLst/>
                <a:latin typeface="Arial" pitchFamily="34" charset="0"/>
                <a:ea typeface="ＭＳ Ｐ明朝" pitchFamily="18" charset="-128"/>
                <a:cs typeface="+mn-cs"/>
                <a:hlinkClick r:id="rId5" tooltip="Precision Approach Path Indicatorの意味"/>
              </a:rPr>
              <a:t>Precision Approach Path Indicator</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8" tooltip="経路の意味"/>
              </a:rPr>
              <a:t>経路</a:t>
            </a:r>
            <a:r>
              <a:rPr kumimoji="1" lang="ja-JP" altLang="en-US" sz="1200" kern="1200" dirty="0" smtClean="0">
                <a:solidFill>
                  <a:schemeClr val="tx1"/>
                </a:solidFill>
                <a:effectLst/>
                <a:latin typeface="Arial" pitchFamily="34" charset="0"/>
                <a:ea typeface="ＭＳ Ｐ明朝" pitchFamily="18" charset="-128"/>
                <a:cs typeface="+mn-cs"/>
                <a:hlinkClick r:id="rId9" tooltip="指示の意味"/>
              </a:rPr>
              <a:t>指示</a:t>
            </a:r>
            <a:r>
              <a:rPr kumimoji="1" lang="ja-JP" altLang="en-US" sz="1200" kern="1200" dirty="0" smtClean="0">
                <a:solidFill>
                  <a:schemeClr val="tx1"/>
                </a:solidFill>
                <a:effectLst/>
                <a:latin typeface="Arial" pitchFamily="34" charset="0"/>
                <a:ea typeface="ＭＳ Ｐ明朝" pitchFamily="18" charset="-128"/>
                <a:cs typeface="+mn-cs"/>
              </a:rPr>
              <a:t>灯）。</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hlinkClick r:id="rId10" tooltip="ICAOの意味"/>
              </a:rPr>
              <a:t>ICAO</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11" tooltip="採択の意味"/>
              </a:rPr>
              <a:t>採択</a:t>
            </a:r>
            <a:r>
              <a:rPr kumimoji="1" lang="ja-JP" altLang="en-US" sz="1200" kern="1200" dirty="0" smtClean="0">
                <a:solidFill>
                  <a:schemeClr val="tx1"/>
                </a:solidFill>
                <a:effectLst/>
                <a:latin typeface="Arial" pitchFamily="34" charset="0"/>
                <a:ea typeface="ＭＳ Ｐ明朝" pitchFamily="18" charset="-128"/>
                <a:cs typeface="+mn-cs"/>
              </a:rPr>
              <a:t>された</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12" tooltip="角指の意味"/>
              </a:rPr>
              <a:t>角指</a:t>
            </a:r>
            <a:r>
              <a:rPr kumimoji="1" lang="ja-JP" altLang="en-US" sz="1200" kern="1200" dirty="0" smtClean="0">
                <a:solidFill>
                  <a:schemeClr val="tx1"/>
                </a:solidFill>
                <a:effectLst/>
                <a:latin typeface="Arial" pitchFamily="34" charset="0"/>
                <a:ea typeface="ＭＳ Ｐ明朝" pitchFamily="18" charset="-128"/>
                <a:cs typeface="+mn-cs"/>
              </a:rPr>
              <a:t>示灯。</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hlinkClick r:id="rId13" tooltip="従来の意味"/>
              </a:rPr>
              <a:t>従来</a:t>
            </a:r>
            <a:r>
              <a:rPr kumimoji="1" lang="ja-JP" altLang="en-US" sz="1200" kern="1200" dirty="0" smtClean="0">
                <a:solidFill>
                  <a:schemeClr val="tx1"/>
                </a:solidFill>
                <a:effectLst/>
                <a:latin typeface="Arial" pitchFamily="34" charset="0"/>
                <a:ea typeface="ＭＳ Ｐ明朝" pitchFamily="18" charset="-128"/>
                <a:cs typeface="+mn-cs"/>
              </a:rPr>
              <a:t>使われてきた</a:t>
            </a:r>
            <a:r>
              <a:rPr kumimoji="1" lang="en-US" altLang="ja-JP" sz="1200" kern="1200" dirty="0" smtClean="0">
                <a:solidFill>
                  <a:schemeClr val="tx1"/>
                </a:solidFill>
                <a:effectLst/>
                <a:latin typeface="Arial" pitchFamily="34" charset="0"/>
                <a:ea typeface="ＭＳ Ｐ明朝" pitchFamily="18" charset="-128"/>
                <a:cs typeface="+mn-cs"/>
                <a:hlinkClick r:id="rId14" tooltip="VASIの意味"/>
              </a:rPr>
              <a:t>VASI</a:t>
            </a:r>
            <a:r>
              <a:rPr kumimoji="1" lang="ja-JP" altLang="en-US" sz="1200" kern="1200" dirty="0" smtClean="0">
                <a:solidFill>
                  <a:schemeClr val="tx1"/>
                </a:solidFill>
                <a:effectLst/>
                <a:latin typeface="Arial" pitchFamily="34" charset="0"/>
                <a:ea typeface="ＭＳ Ｐ明朝" pitchFamily="18" charset="-128"/>
                <a:cs typeface="+mn-cs"/>
              </a:rPr>
              <a:t>よりも</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rPr>
              <a:t>であることから、これに替わって</a:t>
            </a:r>
            <a:r>
              <a:rPr kumimoji="1" lang="ja-JP" altLang="en-US" sz="1200" kern="1200" dirty="0" smtClean="0">
                <a:solidFill>
                  <a:schemeClr val="tx1"/>
                </a:solidFill>
                <a:effectLst/>
                <a:latin typeface="Arial" pitchFamily="34" charset="0"/>
                <a:ea typeface="ＭＳ Ｐ明朝" pitchFamily="18" charset="-128"/>
                <a:cs typeface="+mn-cs"/>
                <a:hlinkClick r:id="rId15" tooltip="全国の意味"/>
              </a:rPr>
              <a:t>全国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6" tooltip="空港の意味"/>
              </a:rPr>
              <a:t>空港</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された。</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rPr>
              <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a:t>
            </a:r>
            <a:r>
              <a:rPr kumimoji="1" lang="ja-JP" altLang="en-US" sz="1200" kern="1200" dirty="0" smtClean="0">
                <a:solidFill>
                  <a:schemeClr val="tx1"/>
                </a:solidFill>
                <a:effectLst/>
                <a:latin typeface="Arial" pitchFamily="34" charset="0"/>
                <a:ea typeface="ＭＳ Ｐ明朝" pitchFamily="18" charset="-128"/>
                <a:cs typeface="+mn-cs"/>
                <a:hlinkClick r:id="rId18" tooltip="四つの意味"/>
              </a:rPr>
              <a:t>四つ</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9" tooltip="灯火の意味"/>
              </a:rPr>
              <a:t>灯火</a:t>
            </a:r>
            <a:r>
              <a:rPr kumimoji="1" lang="ja-JP" altLang="en-US" sz="1200" kern="1200" dirty="0" smtClean="0">
                <a:solidFill>
                  <a:schemeClr val="tx1"/>
                </a:solidFill>
                <a:effectLst/>
                <a:latin typeface="Arial" pitchFamily="34" charset="0"/>
                <a:ea typeface="ＭＳ Ｐ明朝" pitchFamily="18" charset="-128"/>
                <a:cs typeface="+mn-cs"/>
              </a:rPr>
              <a:t>が横</a:t>
            </a:r>
            <a:r>
              <a:rPr kumimoji="1" lang="ja-JP" altLang="en-US" sz="1200" kern="1200" dirty="0" smtClean="0">
                <a:solidFill>
                  <a:schemeClr val="tx1"/>
                </a:solidFill>
                <a:effectLst/>
                <a:latin typeface="Arial" pitchFamily="34" charset="0"/>
                <a:ea typeface="ＭＳ Ｐ明朝" pitchFamily="18" charset="-128"/>
                <a:cs typeface="+mn-cs"/>
                <a:hlinkClick r:id="rId20" tooltip="一列の意味"/>
              </a:rPr>
              <a:t>一列</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21" tooltip="並びの意味"/>
              </a:rPr>
              <a:t>並び</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22" tooltip="赤と白の意味"/>
              </a:rPr>
              <a:t>赤と白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3" tooltip="二色の意味"/>
              </a:rPr>
              <a:t>二色</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24" tooltip="表示の意味"/>
              </a:rPr>
              <a:t>表示</a:t>
            </a:r>
            <a:r>
              <a:rPr kumimoji="1" lang="ja-JP" altLang="en-US" sz="1200" kern="1200" dirty="0" smtClean="0">
                <a:solidFill>
                  <a:schemeClr val="tx1"/>
                </a:solidFill>
                <a:effectLst/>
                <a:latin typeface="Arial" pitchFamily="34" charset="0"/>
                <a:ea typeface="ＭＳ Ｐ明朝" pitchFamily="18" charset="-128"/>
                <a:cs typeface="+mn-cs"/>
              </a:rPr>
              <a:t>され、</a:t>
            </a:r>
            <a:r>
              <a:rPr kumimoji="1" lang="ja-JP" altLang="en-US" sz="1200" kern="1200" dirty="0" smtClean="0">
                <a:solidFill>
                  <a:schemeClr val="tx1"/>
                </a:solidFill>
                <a:effectLst/>
                <a:latin typeface="Arial" pitchFamily="34" charset="0"/>
                <a:ea typeface="ＭＳ Ｐ明朝" pitchFamily="18" charset="-128"/>
                <a:cs typeface="+mn-cs"/>
                <a:hlinkClick r:id="rId25" tooltip="滑走路の意味"/>
              </a:rPr>
              <a:t>滑走路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6" tooltip="片側の意味"/>
              </a:rPr>
              <a:t>片側</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されている。</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0.33</a:t>
            </a:r>
            <a:r>
              <a:rPr kumimoji="1" lang="ja-JP" altLang="en-US" sz="1200" kern="1200" dirty="0" smtClean="0">
                <a:solidFill>
                  <a:schemeClr val="tx1"/>
                </a:solidFill>
                <a:effectLst/>
                <a:latin typeface="Arial" pitchFamily="34" charset="0"/>
                <a:ea typeface="ＭＳ Ｐ明朝" pitchFamily="18" charset="-128"/>
                <a:cs typeface="+mn-cs"/>
              </a:rPr>
              <a:t>度</a:t>
            </a:r>
            <a:r>
              <a:rPr kumimoji="1" lang="ja-JP" altLang="en-US" sz="1200" kern="1200" dirty="0" smtClean="0">
                <a:solidFill>
                  <a:schemeClr val="tx1"/>
                </a:solidFill>
                <a:effectLst/>
                <a:latin typeface="Arial" pitchFamily="34" charset="0"/>
                <a:ea typeface="ＭＳ Ｐ明朝" pitchFamily="18" charset="-128"/>
                <a:cs typeface="+mn-cs"/>
                <a:hlinkClick r:id="rId27" tooltip="単位の意味"/>
              </a:rPr>
              <a:t>単位</a:t>
            </a:r>
            <a:r>
              <a:rPr kumimoji="1" lang="ja-JP" altLang="en-US" sz="1200" kern="1200" dirty="0" smtClean="0">
                <a:solidFill>
                  <a:schemeClr val="tx1"/>
                </a:solidFill>
                <a:effectLst/>
                <a:latin typeface="Arial" pitchFamily="34" charset="0"/>
                <a:ea typeface="ＭＳ Ｐ明朝" pitchFamily="18" charset="-128"/>
                <a:cs typeface="+mn-cs"/>
              </a:rPr>
              <a:t>で右から</a:t>
            </a:r>
            <a:r>
              <a:rPr kumimoji="1" lang="ja-JP" altLang="en-US" sz="1200" kern="1200" dirty="0" smtClean="0">
                <a:solidFill>
                  <a:schemeClr val="tx1"/>
                </a:solidFill>
                <a:effectLst/>
                <a:latin typeface="Arial" pitchFamily="34" charset="0"/>
                <a:ea typeface="ＭＳ Ｐ明朝" pitchFamily="18" charset="-128"/>
                <a:cs typeface="+mn-cs"/>
                <a:hlinkClick r:id="rId28" tooltip="赤色の意味"/>
              </a:rPr>
              <a:t>赤色</a:t>
            </a:r>
            <a:r>
              <a:rPr kumimoji="1" lang="ja-JP" altLang="en-US" sz="1200" kern="1200" dirty="0" smtClean="0">
                <a:solidFill>
                  <a:schemeClr val="tx1"/>
                </a:solidFill>
                <a:effectLst/>
                <a:latin typeface="Arial" pitchFamily="34" charset="0"/>
                <a:ea typeface="ＭＳ Ｐ明朝" pitchFamily="18" charset="-128"/>
                <a:cs typeface="+mn-cs"/>
              </a:rPr>
              <a:t>が</a:t>
            </a:r>
            <a:r>
              <a:rPr kumimoji="1" lang="ja-JP" altLang="en-US" sz="1200" kern="1200" dirty="0" smtClean="0">
                <a:solidFill>
                  <a:schemeClr val="tx1"/>
                </a:solidFill>
                <a:effectLst/>
                <a:latin typeface="Arial" pitchFamily="34" charset="0"/>
                <a:ea typeface="ＭＳ Ｐ明朝" pitchFamily="18" charset="-128"/>
                <a:cs typeface="+mn-cs"/>
                <a:hlinkClick r:id="rId29" tooltip="点灯の意味"/>
              </a:rPr>
              <a:t>点灯</a:t>
            </a:r>
            <a:r>
              <a:rPr kumimoji="1" lang="ja-JP" altLang="en-US" sz="1200" kern="1200" dirty="0" smtClean="0">
                <a:solidFill>
                  <a:schemeClr val="tx1"/>
                </a:solidFill>
                <a:effectLst/>
                <a:latin typeface="Arial" pitchFamily="34" charset="0"/>
                <a:ea typeface="ＭＳ Ｐ明朝" pitchFamily="18" charset="-128"/>
                <a:cs typeface="+mn-cs"/>
              </a:rPr>
              <a:t>し、</a:t>
            </a:r>
            <a:r>
              <a:rPr kumimoji="1" lang="ja-JP" altLang="en-US" sz="1200" kern="1200" dirty="0" smtClean="0">
                <a:solidFill>
                  <a:schemeClr val="tx1"/>
                </a:solidFill>
                <a:effectLst/>
                <a:latin typeface="Arial" pitchFamily="34" charset="0"/>
                <a:ea typeface="ＭＳ Ｐ明朝" pitchFamily="18" charset="-128"/>
                <a:cs typeface="+mn-cs"/>
                <a:hlinkClick r:id="rId30" tooltip="外側の意味"/>
              </a:rPr>
              <a:t>外側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が白、</a:t>
            </a:r>
            <a:r>
              <a:rPr kumimoji="1" lang="ja-JP" altLang="en-US" sz="1200" kern="1200" dirty="0" smtClean="0">
                <a:solidFill>
                  <a:schemeClr val="tx1"/>
                </a:solidFill>
                <a:effectLst/>
                <a:latin typeface="Arial" pitchFamily="34" charset="0"/>
                <a:ea typeface="ＭＳ Ｐ明朝" pitchFamily="18" charset="-128"/>
                <a:cs typeface="+mn-cs"/>
                <a:hlinkClick r:id="rId32" tooltip="内側の意味"/>
              </a:rPr>
              <a:t>内側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が赤に</a:t>
            </a:r>
            <a:r>
              <a:rPr kumimoji="1" lang="ja-JP" altLang="en-US" sz="1200" kern="1200" dirty="0" smtClean="0">
                <a:solidFill>
                  <a:schemeClr val="tx1"/>
                </a:solidFill>
                <a:effectLst/>
                <a:latin typeface="Arial" pitchFamily="34" charset="0"/>
                <a:ea typeface="ＭＳ Ｐ明朝" pitchFamily="18" charset="-128"/>
                <a:cs typeface="+mn-cs"/>
                <a:hlinkClick r:id="rId33" tooltip="見えの意味"/>
              </a:rPr>
              <a:t>見え</a:t>
            </a:r>
            <a:r>
              <a:rPr kumimoji="1" lang="ja-JP" altLang="en-US" sz="1200" kern="1200" dirty="0" smtClean="0">
                <a:solidFill>
                  <a:schemeClr val="tx1"/>
                </a:solidFill>
                <a:effectLst/>
                <a:latin typeface="Arial" pitchFamily="34" charset="0"/>
                <a:ea typeface="ＭＳ Ｐ明朝" pitchFamily="18" charset="-128"/>
                <a:cs typeface="+mn-cs"/>
              </a:rPr>
              <a:t>れば</a:t>
            </a:r>
            <a:r>
              <a:rPr kumimoji="1" lang="ja-JP" altLang="en-US" sz="1200" kern="1200" dirty="0" smtClean="0">
                <a:solidFill>
                  <a:schemeClr val="tx1"/>
                </a:solidFill>
                <a:effectLst/>
                <a:latin typeface="Arial" pitchFamily="34" charset="0"/>
                <a:ea typeface="ＭＳ Ｐ明朝" pitchFamily="18" charset="-128"/>
                <a:cs typeface="+mn-cs"/>
                <a:hlinkClick r:id="rId34" tooltip="適切なの意味"/>
              </a:rPr>
              <a:t>適切な</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rPr>
              <a:t>角と</a:t>
            </a:r>
            <a:r>
              <a:rPr kumimoji="1" lang="ja-JP" altLang="en-US" sz="1200" kern="1200" dirty="0" smtClean="0">
                <a:solidFill>
                  <a:schemeClr val="tx1"/>
                </a:solidFill>
                <a:effectLst/>
                <a:latin typeface="Arial" pitchFamily="34" charset="0"/>
                <a:ea typeface="ＭＳ Ｐ明朝" pitchFamily="18" charset="-128"/>
                <a:cs typeface="+mn-cs"/>
                <a:hlinkClick r:id="rId35" tooltip="みなされるの意味"/>
              </a:rPr>
              <a:t>みなされる</a:t>
            </a:r>
            <a:r>
              <a:rPr kumimoji="1" lang="ja-JP" altLang="en-US" sz="1200" kern="1200" dirty="0" smtClean="0">
                <a:solidFill>
                  <a:schemeClr val="tx1"/>
                </a:solidFill>
                <a:effectLst/>
                <a:latin typeface="Arial" pitchFamily="34" charset="0"/>
                <a:ea typeface="ＭＳ Ｐ明朝" pitchFamily="18" charset="-128"/>
                <a:cs typeface="+mn-cs"/>
              </a:rPr>
              <a:t>。へ適正な進入降下角度</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を</a:t>
            </a:r>
            <a:r>
              <a:rPr kumimoji="1" lang="ja-JP" altLang="en-US" sz="1200" kern="1200" dirty="0" smtClean="0">
                <a:solidFill>
                  <a:schemeClr val="tx1"/>
                </a:solidFill>
                <a:effectLst/>
                <a:latin typeface="Arial" pitchFamily="34" charset="0"/>
                <a:ea typeface="ＭＳ Ｐ明朝" pitchFamily="18" charset="-128"/>
                <a:cs typeface="+mn-cs"/>
                <a:hlinkClick r:id="rId36" tooltip="可視光線の意味"/>
              </a:rPr>
              <a:t>可視光</a:t>
            </a:r>
            <a:r>
              <a:rPr kumimoji="1" lang="ja-JP" altLang="en-US" sz="1200" kern="1200" dirty="0" smtClean="0">
                <a:solidFill>
                  <a:schemeClr val="tx1"/>
                </a:solidFill>
                <a:effectLst/>
                <a:latin typeface="Arial" pitchFamily="34" charset="0"/>
                <a:ea typeface="ＭＳ Ｐ明朝" pitchFamily="18" charset="-128"/>
                <a:cs typeface="+mn-cs"/>
              </a:rPr>
              <a:t>にて伝える。ただし、空港によっては</a:t>
            </a:r>
            <a:r>
              <a:rPr kumimoji="1" lang="ja-JP" altLang="en-US" sz="1200" kern="1200" dirty="0" smtClean="0">
                <a:solidFill>
                  <a:schemeClr val="tx1"/>
                </a:solidFill>
                <a:effectLst/>
                <a:latin typeface="Arial" pitchFamily="34" charset="0"/>
                <a:ea typeface="ＭＳ Ｐ明朝" pitchFamily="18" charset="-128"/>
                <a:cs typeface="+mn-cs"/>
                <a:hlinkClick r:id="rId37" tooltip="小松飛行場の意味"/>
              </a:rPr>
              <a:t>小松空港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en-US" altLang="ja-JP" sz="1200" kern="1200" dirty="0" smtClean="0">
                <a:solidFill>
                  <a:schemeClr val="tx1"/>
                </a:solidFill>
                <a:effectLst/>
                <a:latin typeface="Arial" pitchFamily="34" charset="0"/>
                <a:ea typeface="ＭＳ Ｐ明朝" pitchFamily="18" charset="-128"/>
                <a:cs typeface="+mn-cs"/>
              </a:rPr>
              <a:t>2.5°</a:t>
            </a:r>
            <a:r>
              <a:rPr kumimoji="1" lang="ja-JP" altLang="en-US" sz="1200" kern="1200" dirty="0" smtClean="0">
                <a:solidFill>
                  <a:schemeClr val="tx1"/>
                </a:solidFill>
                <a:effectLst/>
                <a:latin typeface="Arial" pitchFamily="34" charset="0"/>
                <a:ea typeface="ＭＳ Ｐ明朝" pitchFamily="18" charset="-128"/>
                <a:cs typeface="+mn-cs"/>
              </a:rPr>
              <a:t>等、違う値に設定</a:t>
            </a:r>
            <a:endParaRPr kumimoji="1" lang="en-US" altLang="ja-JP" sz="1200" kern="1200" dirty="0" smtClean="0">
              <a:solidFill>
                <a:schemeClr val="tx1"/>
              </a:solidFill>
              <a:effectLst/>
              <a:latin typeface="Arial" pitchFamily="34" charset="0"/>
              <a:ea typeface="ＭＳ Ｐ明朝" pitchFamily="18" charset="-128"/>
              <a:cs typeface="+mn-cs"/>
            </a:endParaRPr>
          </a:p>
          <a:p>
            <a:r>
              <a:rPr lang="ja-JP" altLang="en-US" dirty="0" smtClean="0">
                <a:effectLst/>
              </a:rPr>
              <a:t>白・白・白・白　</a:t>
            </a:r>
            <a:r>
              <a:rPr lang="en-US" altLang="ja-JP" dirty="0" smtClean="0">
                <a:effectLst/>
              </a:rPr>
              <a:t>High </a:t>
            </a:r>
            <a:r>
              <a:rPr lang="ja-JP" altLang="en-US" dirty="0" smtClean="0">
                <a:effectLst/>
              </a:rPr>
              <a:t>高い　３．５度以上</a:t>
            </a:r>
          </a:p>
          <a:p>
            <a:r>
              <a:rPr lang="ja-JP" altLang="en-US" dirty="0" smtClean="0">
                <a:effectLst/>
              </a:rPr>
              <a:t>白・白・白・赤　</a:t>
            </a:r>
            <a:r>
              <a:rPr lang="en-US" altLang="ja-JP" dirty="0" smtClean="0">
                <a:effectLst/>
              </a:rPr>
              <a:t>Slightly High</a:t>
            </a:r>
            <a:r>
              <a:rPr lang="ja-JP" altLang="en-US" dirty="0" smtClean="0">
                <a:effectLst/>
              </a:rPr>
              <a:t>　ちょっと高い　３．２度</a:t>
            </a:r>
          </a:p>
          <a:p>
            <a:r>
              <a:rPr lang="ja-JP" altLang="en-US" dirty="0" smtClean="0">
                <a:effectLst/>
              </a:rPr>
              <a:t>白・白・赤・赤　</a:t>
            </a:r>
            <a:r>
              <a:rPr lang="en-US" altLang="ja-JP" dirty="0" smtClean="0">
                <a:effectLst/>
              </a:rPr>
              <a:t>On</a:t>
            </a:r>
            <a:r>
              <a:rPr lang="ja-JP" altLang="en-US" dirty="0" smtClean="0">
                <a:effectLst/>
              </a:rPr>
              <a:t>　</a:t>
            </a:r>
            <a:r>
              <a:rPr lang="en-US" altLang="ja-JP" dirty="0" smtClean="0">
                <a:effectLst/>
              </a:rPr>
              <a:t>Glide Slope</a:t>
            </a:r>
            <a:r>
              <a:rPr lang="ja-JP" altLang="en-US" dirty="0" smtClean="0">
                <a:effectLst/>
              </a:rPr>
              <a:t>　ちょうどの高さ　３．０度</a:t>
            </a:r>
          </a:p>
          <a:p>
            <a:r>
              <a:rPr lang="ja-JP" altLang="en-US" dirty="0" smtClean="0">
                <a:effectLst/>
              </a:rPr>
              <a:t>白・赤・赤・赤　</a:t>
            </a:r>
            <a:r>
              <a:rPr lang="en-US" altLang="ja-JP" dirty="0" smtClean="0">
                <a:effectLst/>
              </a:rPr>
              <a:t>Slightly Low</a:t>
            </a:r>
            <a:r>
              <a:rPr lang="ja-JP" altLang="en-US" dirty="0" smtClean="0">
                <a:effectLst/>
              </a:rPr>
              <a:t>　ちょっと低い　２．８度</a:t>
            </a:r>
          </a:p>
          <a:p>
            <a:r>
              <a:rPr lang="ja-JP" altLang="en-US" dirty="0" smtClean="0">
                <a:effectLst/>
              </a:rPr>
              <a:t>赤・赤・赤・赤　</a:t>
            </a:r>
            <a:r>
              <a:rPr lang="en-US" altLang="ja-JP" dirty="0" smtClean="0">
                <a:effectLst/>
              </a:rPr>
              <a:t>Low</a:t>
            </a:r>
            <a:r>
              <a:rPr lang="ja-JP" altLang="en-US" dirty="0" smtClean="0">
                <a:effectLst/>
              </a:rPr>
              <a:t>　低い　２．５度以下</a:t>
            </a: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されている場合もある。計器着陸装置 </a:t>
            </a:r>
            <a:r>
              <a:rPr kumimoji="1" lang="en-US" altLang="ja-JP" sz="1200" kern="1200" dirty="0" smtClean="0">
                <a:solidFill>
                  <a:schemeClr val="tx1"/>
                </a:solidFill>
                <a:effectLst/>
                <a:latin typeface="Arial" pitchFamily="34" charset="0"/>
                <a:ea typeface="ＭＳ Ｐ明朝" pitchFamily="18" charset="-128"/>
                <a:cs typeface="+mn-cs"/>
              </a:rPr>
              <a:t>(ILS) </a:t>
            </a:r>
            <a:r>
              <a:rPr kumimoji="1" lang="ja-JP" altLang="en-US" sz="1200" kern="1200" dirty="0" smtClean="0">
                <a:solidFill>
                  <a:schemeClr val="tx1"/>
                </a:solidFill>
                <a:effectLst/>
                <a:latin typeface="Arial" pitchFamily="34" charset="0"/>
                <a:ea typeface="ＭＳ Ｐ明朝" pitchFamily="18" charset="-128"/>
                <a:cs typeface="+mn-cs"/>
              </a:rPr>
              <a:t>のある飛行場に設置が義務付けられている。</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10</a:t>
            </a:fld>
            <a:endParaRPr lang="en-US" altLang="ja-JP" sz="1800"/>
          </a:p>
        </p:txBody>
      </p:sp>
    </p:spTree>
    <p:extLst>
      <p:ext uri="{BB962C8B-B14F-4D97-AF65-F5344CB8AC3E}">
        <p14:creationId xmlns:p14="http://schemas.microsoft.com/office/powerpoint/2010/main" val="267515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11</a:t>
            </a:fld>
            <a:endParaRPr lang="en-US" altLang="ja-JP" sz="1800"/>
          </a:p>
        </p:txBody>
      </p:sp>
    </p:spTree>
    <p:extLst>
      <p:ext uri="{BB962C8B-B14F-4D97-AF65-F5344CB8AC3E}">
        <p14:creationId xmlns:p14="http://schemas.microsoft.com/office/powerpoint/2010/main" val="189259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角度</a:t>
            </a:r>
            <a:r>
              <a:rPr lang="en-US" altLang="ja-JP" sz="1800" dirty="0" smtClean="0">
                <a:ea typeface="ＭＳ Ｐゴシック" panose="020B0600070205080204" pitchFamily="50" charset="-128"/>
              </a:rPr>
              <a:t>3</a:t>
            </a:r>
            <a:r>
              <a:rPr lang="ja-JP" altLang="en-US" sz="1800" dirty="0" smtClean="0">
                <a:ea typeface="ＭＳ Ｐゴシック" panose="020B0600070205080204" pitchFamily="50" charset="-128"/>
              </a:rPr>
              <a:t>度　底辺</a:t>
            </a:r>
            <a:r>
              <a:rPr lang="en-US" altLang="ja-JP" sz="1800" dirty="0" smtClean="0">
                <a:ea typeface="ＭＳ Ｐゴシック" panose="020B0600070205080204" pitchFamily="50" charset="-128"/>
              </a:rPr>
              <a:t>1</a:t>
            </a:r>
            <a:r>
              <a:rPr lang="ja-JP" altLang="en-US" sz="1800" dirty="0" smtClean="0">
                <a:ea typeface="ＭＳ Ｐゴシック" panose="020B0600070205080204" pitchFamily="50" charset="-128"/>
              </a:rPr>
              <a:t>の場合　高さ　</a:t>
            </a:r>
            <a:r>
              <a:rPr lang="en-US" altLang="ja-JP" sz="1800" dirty="0" smtClean="0">
                <a:ea typeface="ＭＳ Ｐゴシック" panose="020B0600070205080204" pitchFamily="50" charset="-128"/>
              </a:rPr>
              <a:t>0.052</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15km</a:t>
            </a:r>
            <a:r>
              <a:rPr lang="ja-JP" altLang="en-US" sz="1800" dirty="0" smtClean="0">
                <a:ea typeface="ＭＳ Ｐゴシック" panose="020B0600070205080204" pitchFamily="50" charset="-128"/>
              </a:rPr>
              <a:t>のとき　高さ　</a:t>
            </a:r>
            <a:r>
              <a:rPr lang="en-US" altLang="ja-JP" sz="1800" dirty="0" smtClean="0">
                <a:ea typeface="ＭＳ Ｐゴシック" panose="020B0600070205080204" pitchFamily="50" charset="-128"/>
              </a:rPr>
              <a:t>780m</a:t>
            </a:r>
            <a:r>
              <a:rPr lang="ja-JP" altLang="en-US" sz="1800" dirty="0" err="1" smtClean="0">
                <a:ea typeface="ＭＳ Ｐゴシック" panose="020B0600070205080204" pitchFamily="50" charset="-128"/>
              </a:rPr>
              <a:t>、</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10km</a:t>
            </a:r>
            <a:r>
              <a:rPr lang="ja-JP" altLang="en-US" sz="1800" dirty="0" smtClean="0">
                <a:ea typeface="ＭＳ Ｐゴシック" panose="020B0600070205080204" pitchFamily="50" charset="-128"/>
              </a:rPr>
              <a:t>のとき高さ　</a:t>
            </a:r>
            <a:r>
              <a:rPr lang="en-US" altLang="ja-JP" sz="1800" dirty="0" smtClean="0">
                <a:ea typeface="ＭＳ Ｐゴシック" panose="020B0600070205080204" pitchFamily="50" charset="-128"/>
              </a:rPr>
              <a:t>520m</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12</a:t>
            </a:fld>
            <a:endParaRPr lang="en-US" altLang="ja-JP" sz="1800"/>
          </a:p>
        </p:txBody>
      </p:sp>
    </p:spTree>
    <p:extLst>
      <p:ext uri="{BB962C8B-B14F-4D97-AF65-F5344CB8AC3E}">
        <p14:creationId xmlns:p14="http://schemas.microsoft.com/office/powerpoint/2010/main" val="262183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13</a:t>
            </a:fld>
            <a:endParaRPr lang="en-US" altLang="ja-JP" sz="1800"/>
          </a:p>
        </p:txBody>
      </p:sp>
    </p:spTree>
    <p:extLst>
      <p:ext uri="{BB962C8B-B14F-4D97-AF65-F5344CB8AC3E}">
        <p14:creationId xmlns:p14="http://schemas.microsoft.com/office/powerpoint/2010/main" val="419310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14</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14</a:t>
            </a:fld>
            <a:endParaRPr lang="en-US" altLang="ja-JP" sz="1800"/>
          </a:p>
        </p:txBody>
      </p:sp>
    </p:spTree>
    <p:extLst>
      <p:ext uri="{BB962C8B-B14F-4D97-AF65-F5344CB8AC3E}">
        <p14:creationId xmlns:p14="http://schemas.microsoft.com/office/powerpoint/2010/main" val="215562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15</a:t>
            </a:fld>
            <a:endParaRPr lang="en-US" altLang="ja-JP" sz="1800"/>
          </a:p>
        </p:txBody>
      </p:sp>
    </p:spTree>
    <p:extLst>
      <p:ext uri="{BB962C8B-B14F-4D97-AF65-F5344CB8AC3E}">
        <p14:creationId xmlns:p14="http://schemas.microsoft.com/office/powerpoint/2010/main" val="3255519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sz="1800" dirty="0" smtClean="0"/>
              <a:t>　</a:t>
            </a:r>
            <a:endParaRPr lang="en-US" altLang="ja-JP" sz="1800" dirty="0" smtClean="0"/>
          </a:p>
          <a:p>
            <a:r>
              <a:rPr lang="ja-JP" altLang="en-US" sz="1800" dirty="0" smtClean="0"/>
              <a:t>〇航空路</a:t>
            </a:r>
            <a:br>
              <a:rPr lang="ja-JP" altLang="en-US" sz="1800" dirty="0" smtClean="0"/>
            </a:br>
            <a:r>
              <a:rPr lang="ja-JP" altLang="en-US" sz="1800" dirty="0" smtClean="0"/>
              <a:t>　航空路とは、基本的に航空保安無線施設相互を結んだ経路です。</a:t>
            </a:r>
            <a:br>
              <a:rPr lang="ja-JP" altLang="en-US" sz="1800" dirty="0" smtClean="0"/>
            </a:br>
            <a:r>
              <a:rPr lang="ja-JP" altLang="en-US" sz="1800" dirty="0" smtClean="0"/>
              <a:t>航空機は、航空保安無線施設から得られる情報（距離、方位等）を頼りに、航空路の直上を飛行方向 （東行き、西行き）ごとに定められた高度で飛行します </a:t>
            </a:r>
            <a:endParaRPr lang="en-US" altLang="ja-JP" sz="1800" dirty="0" smtClean="0"/>
          </a:p>
          <a:p>
            <a:r>
              <a:rPr lang="ja-JP" altLang="en-US" sz="1800" dirty="0" smtClean="0"/>
              <a:t>航空機は安全に効率よく飛行するため、上空には飛行機の通り道「航空路」が定められています。飛行機は空港を離陸してから</a:t>
            </a:r>
            <a:r>
              <a:rPr lang="en-US" altLang="ja-JP" sz="1800" dirty="0" smtClean="0"/>
              <a:t>SID</a:t>
            </a:r>
            <a:r>
              <a:rPr lang="ja-JP" altLang="en-US" sz="1800" dirty="0" smtClean="0"/>
              <a:t>（標準計器出発方式）で定められたルートを経て、航空路へと合流します。着陸の時は</a:t>
            </a:r>
            <a:r>
              <a:rPr lang="en-US" altLang="ja-JP" sz="1800" dirty="0" smtClean="0"/>
              <a:t>STAR</a:t>
            </a:r>
            <a:r>
              <a:rPr lang="ja-JP" altLang="en-US" sz="1800" dirty="0" smtClean="0"/>
              <a:t>（標準到着経路）を経て空港へ着陸します。</a:t>
            </a:r>
          </a:p>
          <a:p>
            <a:r>
              <a:rPr lang="ja-JP" altLang="en-US" sz="1800" dirty="0" smtClean="0"/>
              <a:t>　その際、航空路の分岐点や空域の境界などに「ウェイポイント」と呼ばれる地点が設定されており、管制の指示によって航空機がポイントを通過します。</a:t>
            </a:r>
            <a:endParaRPr lang="en-US" altLang="ja-JP" sz="1800" dirty="0" smtClean="0"/>
          </a:p>
          <a:p>
            <a:r>
              <a:rPr lang="ja-JP" altLang="en-US" sz="1800" dirty="0" smtClean="0"/>
              <a:t>）</a:t>
            </a:r>
            <a:r>
              <a:rPr lang="en-US" altLang="ja-JP" sz="1800" dirty="0" smtClean="0"/>
              <a:t>『</a:t>
            </a:r>
            <a:r>
              <a:rPr lang="ja-JP" altLang="en-US" sz="1800" dirty="0" smtClean="0"/>
              <a:t>アルファベット</a:t>
            </a:r>
            <a:r>
              <a:rPr lang="en-US" altLang="ja-JP" sz="1800" dirty="0" smtClean="0"/>
              <a:t>5</a:t>
            </a:r>
            <a:r>
              <a:rPr lang="ja-JP" altLang="en-US" sz="1800" dirty="0" smtClean="0"/>
              <a:t>文字であること</a:t>
            </a:r>
            <a:r>
              <a:rPr lang="en-US" altLang="ja-JP" sz="1800" dirty="0" smtClean="0"/>
              <a:t>』『</a:t>
            </a:r>
            <a:r>
              <a:rPr lang="ja-JP" altLang="en-US" sz="1800" dirty="0" smtClean="0"/>
              <a:t>近くに同じ名称のウェイポイントがないこと</a:t>
            </a:r>
            <a:r>
              <a:rPr lang="en-US" altLang="ja-JP" sz="1800" dirty="0" smtClean="0"/>
              <a:t>』</a:t>
            </a:r>
            <a:r>
              <a:rPr lang="ja-JP" altLang="en-US" sz="1800" dirty="0" smtClean="0"/>
              <a:t>など</a:t>
            </a:r>
            <a:r>
              <a:rPr lang="en-US" altLang="ja-JP" sz="1800" dirty="0" smtClean="0"/>
              <a:t>ICAO</a:t>
            </a:r>
            <a:r>
              <a:rPr lang="ja-JP" altLang="en-US" sz="1800" dirty="0" smtClean="0"/>
              <a:t>（国際民間航空機関）が定めているルールに基づいて決まります」（国土交通省航空局）</a:t>
            </a:r>
            <a:endParaRPr lang="en-US" altLang="ja-JP" sz="1800" dirty="0" smtClean="0"/>
          </a:p>
          <a:p>
            <a:r>
              <a:rPr lang="ja-JP" altLang="en-US" sz="1800" dirty="0" smtClean="0"/>
              <a:t>　ユニークすぎる名前についても理由があり、管制官とパイロット間の意思疎通が円滑かつ確実に行われるための工夫のひとつだといいます。上空には多くの経路が設定されており、同時に非常に多くのウェイポイントが存在するため、地名、名産品や名物の名称など「印象」の要素も考慮して命名しているとか。</a:t>
            </a:r>
          </a:p>
          <a:p>
            <a:r>
              <a:rPr lang="ja-JP" altLang="en-US" sz="1800" dirty="0" smtClean="0"/>
              <a:t>「ウェイポイントの名称は、管制官とパイロットの間の音声通信で使用されることも多いため、</a:t>
            </a:r>
            <a:r>
              <a:rPr lang="en-US" altLang="ja-JP" sz="1800" dirty="0" smtClean="0"/>
              <a:t>『</a:t>
            </a:r>
            <a:r>
              <a:rPr lang="ja-JP" altLang="en-US" sz="1800" dirty="0" smtClean="0"/>
              <a:t>発音しやすいこと、聞き取りやすいこと、他と混同（誤解）しにくいこと</a:t>
            </a:r>
            <a:r>
              <a:rPr lang="en-US" altLang="ja-JP" sz="1800" dirty="0" smtClean="0"/>
              <a:t>』</a:t>
            </a:r>
            <a:r>
              <a:rPr lang="ja-JP" altLang="en-US" sz="1800" dirty="0" smtClean="0"/>
              <a:t>などが重要になります」（国土交通省航空局）</a:t>
            </a:r>
          </a:p>
          <a:p>
            <a:r>
              <a:rPr lang="ja-JP" altLang="en-US" sz="1800" dirty="0" smtClean="0"/>
              <a:t>　ネーミングは変更される事もあり、経路の位置が変更になった場合や、珍しい例として外国のパイロットから発音しにくいなどの指摘を受けた場合には、安全の観点から変更することもあるといいます。 </a:t>
            </a:r>
          </a:p>
          <a:p>
            <a:r>
              <a:rPr lang="ja-JP" altLang="en-US" sz="1800" b="1" dirty="0" smtClean="0"/>
              <a:t>新たなポイントが設定されることも</a:t>
            </a:r>
          </a:p>
          <a:p>
            <a:endParaRPr lang="ja-JP" altLang="en-US" sz="1800" dirty="0" smtClean="0"/>
          </a:p>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16</a:t>
            </a:fld>
            <a:endParaRPr lang="en-US" altLang="ja-JP" sz="1800"/>
          </a:p>
        </p:txBody>
      </p:sp>
    </p:spTree>
    <p:extLst>
      <p:ext uri="{BB962C8B-B14F-4D97-AF65-F5344CB8AC3E}">
        <p14:creationId xmlns:p14="http://schemas.microsoft.com/office/powerpoint/2010/main" val="178916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rtl="0"/>
            <a:r>
              <a:rPr lang="ja-JP" altLang="ja-JP" sz="1800" b="1" dirty="0" smtClean="0">
                <a:effectLst/>
              </a:rPr>
              <a:t>用途</a:t>
            </a:r>
            <a:r>
              <a:rPr lang="ja-JP" altLang="ja-JP" sz="1800" dirty="0" smtClean="0">
                <a:effectLst/>
              </a:rPr>
              <a:t>：</a:t>
            </a:r>
            <a:r>
              <a:rPr lang="ja-JP" altLang="ja-JP" sz="1800" dirty="0" smtClean="0">
                <a:effectLst/>
                <a:hlinkClick r:id="rId3" tooltip="旅客機"/>
              </a:rPr>
              <a:t>旅客機</a:t>
            </a:r>
            <a:endParaRPr lang="ja-JP" altLang="ja-JP" sz="1800" dirty="0" smtClean="0">
              <a:effectLst/>
            </a:endParaRPr>
          </a:p>
          <a:p>
            <a:pPr rtl="0"/>
            <a:r>
              <a:rPr lang="ja-JP" altLang="ja-JP" sz="1800" b="1" dirty="0" smtClean="0">
                <a:effectLst/>
              </a:rPr>
              <a:t>分類</a:t>
            </a:r>
            <a:r>
              <a:rPr lang="ja-JP" altLang="ja-JP" sz="1800" dirty="0" smtClean="0">
                <a:effectLst/>
              </a:rPr>
              <a:t>：</a:t>
            </a:r>
            <a:r>
              <a:rPr lang="ja-JP" altLang="ja-JP" sz="1800" dirty="0" smtClean="0">
                <a:effectLst/>
                <a:hlinkClick r:id="rId4" tooltip="超音速"/>
              </a:rPr>
              <a:t>超音速</a:t>
            </a:r>
            <a:r>
              <a:rPr lang="ja-JP" altLang="ja-JP" sz="1800" dirty="0" smtClean="0">
                <a:effectLst/>
              </a:rPr>
              <a:t>民間旅客機</a:t>
            </a:r>
          </a:p>
          <a:p>
            <a:pPr rtl="0"/>
            <a:r>
              <a:rPr lang="ja-JP" altLang="ja-JP" sz="1800" b="1" dirty="0" smtClean="0">
                <a:effectLst/>
              </a:rPr>
              <a:t>製造者</a:t>
            </a:r>
            <a:r>
              <a:rPr lang="ja-JP" altLang="ja-JP" sz="1800" dirty="0" smtClean="0">
                <a:effectLst/>
              </a:rPr>
              <a:t>：</a:t>
            </a:r>
            <a:r>
              <a:rPr lang="ja-JP" altLang="ja-JP" sz="1800" dirty="0" smtClean="0">
                <a:effectLst/>
                <a:hlinkClick r:id="rId5"/>
              </a:rPr>
              <a:t>アエロスパシアル</a:t>
            </a:r>
            <a:r>
              <a:rPr lang="ja-JP" altLang="ja-JP" sz="1800" dirty="0" smtClean="0">
                <a:effectLst/>
              </a:rPr>
              <a:t>、</a:t>
            </a:r>
            <a:r>
              <a:rPr lang="ja-JP" altLang="ja-JP" sz="1800" dirty="0" smtClean="0">
                <a:effectLst/>
                <a:hlinkClick r:id="rId6" tooltip="ブリティッシュ・エアクラフト・コーポレーション"/>
              </a:rPr>
              <a:t>BAC</a:t>
            </a:r>
            <a:endParaRPr lang="ja-JP" altLang="ja-JP" sz="1800" dirty="0" smtClean="0">
              <a:effectLst/>
            </a:endParaRPr>
          </a:p>
          <a:p>
            <a:pPr rtl="0"/>
            <a:r>
              <a:rPr lang="ja-JP" altLang="ja-JP" sz="1800" b="1" dirty="0" smtClean="0">
                <a:effectLst/>
              </a:rPr>
              <a:t>運用者</a:t>
            </a:r>
            <a:r>
              <a:rPr lang="ja-JP" altLang="ja-JP" sz="1800" dirty="0" smtClean="0">
                <a:effectLst/>
              </a:rPr>
              <a:t>：</a:t>
            </a:r>
            <a:br>
              <a:rPr lang="ja-JP" altLang="ja-JP" sz="1800" dirty="0" smtClean="0">
                <a:effectLst/>
              </a:rPr>
            </a:br>
            <a:r>
              <a:rPr lang="ja-JP" altLang="ja-JP" sz="1800" dirty="0" smtClean="0">
                <a:effectLst/>
                <a:hlinkClick r:id="rId7" tooltip="ブリティッシュ・エアウェイズ"/>
              </a:rPr>
              <a:t>ブリティッシュ・エアウェイズ</a:t>
            </a:r>
            <a:r>
              <a:rPr lang="ja-JP" altLang="ja-JP" sz="1800" dirty="0" smtClean="0">
                <a:effectLst/>
              </a:rPr>
              <a:t/>
            </a:r>
            <a:br>
              <a:rPr lang="ja-JP" altLang="ja-JP" sz="1800" dirty="0" smtClean="0">
                <a:effectLst/>
              </a:rPr>
            </a:br>
            <a:r>
              <a:rPr lang="ja-JP" altLang="ja-JP" sz="1800" dirty="0" smtClean="0">
                <a:effectLst/>
                <a:hlinkClick r:id="rId8" tooltip="エールフランス"/>
              </a:rPr>
              <a:t>エールフランス</a:t>
            </a:r>
            <a:endParaRPr lang="ja-JP" altLang="ja-JP" sz="1800" dirty="0" smtClean="0">
              <a:effectLst/>
            </a:endParaRPr>
          </a:p>
          <a:p>
            <a:pPr rtl="0"/>
            <a:r>
              <a:rPr lang="ja-JP" altLang="ja-JP" sz="1800" b="1" dirty="0" smtClean="0">
                <a:effectLst/>
              </a:rPr>
              <a:t>初飛行</a:t>
            </a:r>
            <a:r>
              <a:rPr lang="ja-JP" altLang="ja-JP" sz="1800" dirty="0" smtClean="0">
                <a:effectLst/>
              </a:rPr>
              <a:t>：</a:t>
            </a:r>
            <a:r>
              <a:rPr lang="ja-JP" altLang="ja-JP" sz="1800" dirty="0" smtClean="0">
                <a:effectLst/>
                <a:hlinkClick r:id="rId9" tooltip="1969年"/>
              </a:rPr>
              <a:t>1969年</a:t>
            </a:r>
            <a:r>
              <a:rPr lang="ja-JP" altLang="ja-JP" sz="1800" dirty="0" smtClean="0">
                <a:effectLst/>
                <a:hlinkClick r:id="rId10" tooltip="3月2日"/>
              </a:rPr>
              <a:t>3月2日</a:t>
            </a:r>
            <a:endParaRPr lang="ja-JP" altLang="ja-JP" sz="1800" dirty="0" smtClean="0">
              <a:effectLst/>
            </a:endParaRPr>
          </a:p>
          <a:p>
            <a:pPr rtl="0"/>
            <a:r>
              <a:rPr lang="ja-JP" altLang="ja-JP" sz="1800" b="1" dirty="0" smtClean="0">
                <a:effectLst/>
              </a:rPr>
              <a:t>生産数</a:t>
            </a:r>
            <a:r>
              <a:rPr lang="ja-JP" altLang="ja-JP" sz="1800" dirty="0" smtClean="0">
                <a:effectLst/>
              </a:rPr>
              <a:t>：原型2機 先行量産型2機 量産型16機 合計20機</a:t>
            </a:r>
          </a:p>
          <a:p>
            <a:pPr rtl="0"/>
            <a:r>
              <a:rPr lang="ja-JP" altLang="ja-JP" sz="1800" b="1" dirty="0" smtClean="0">
                <a:effectLst/>
              </a:rPr>
              <a:t>運用開始</a:t>
            </a:r>
            <a:r>
              <a:rPr lang="ja-JP" altLang="ja-JP" sz="1800" dirty="0" smtClean="0">
                <a:effectLst/>
              </a:rPr>
              <a:t>：</a:t>
            </a:r>
            <a:r>
              <a:rPr lang="ja-JP" altLang="ja-JP" sz="1800" dirty="0" smtClean="0">
                <a:effectLst/>
                <a:hlinkClick r:id="rId11" tooltip="1976年"/>
              </a:rPr>
              <a:t>1976年</a:t>
            </a:r>
            <a:r>
              <a:rPr lang="ja-JP" altLang="ja-JP" sz="1800" dirty="0" smtClean="0">
                <a:effectLst/>
                <a:hlinkClick r:id="rId12" tooltip="1月21日"/>
              </a:rPr>
              <a:t>1月21日</a:t>
            </a:r>
            <a:endParaRPr lang="ja-JP" altLang="ja-JP" sz="1800" dirty="0" smtClean="0">
              <a:effectLst/>
            </a:endParaRPr>
          </a:p>
          <a:p>
            <a:pPr rtl="0"/>
            <a:r>
              <a:rPr lang="ja-JP" altLang="ja-JP" sz="1800" b="1" dirty="0" smtClean="0">
                <a:effectLst/>
              </a:rPr>
              <a:t>退役</a:t>
            </a:r>
            <a:r>
              <a:rPr lang="ja-JP" altLang="ja-JP" sz="1800" dirty="0" smtClean="0">
                <a:effectLst/>
              </a:rPr>
              <a:t>：</a:t>
            </a:r>
            <a:r>
              <a:rPr lang="ja-JP" altLang="ja-JP" sz="1800" dirty="0" smtClean="0">
                <a:effectLst/>
                <a:hlinkClick r:id="rId13" tooltip="2003年"/>
              </a:rPr>
              <a:t>2003年</a:t>
            </a:r>
            <a:r>
              <a:rPr lang="ja-JP" altLang="ja-JP" sz="1800" dirty="0" smtClean="0">
                <a:effectLst/>
                <a:hlinkClick r:id="rId14" tooltip="11月26日"/>
              </a:rPr>
              <a:t>11月26日</a:t>
            </a:r>
            <a:endParaRPr lang="ja-JP" altLang="ja-JP" sz="1800" dirty="0" smtClean="0">
              <a:effectLst/>
            </a:endParaRPr>
          </a:p>
          <a:p>
            <a:pPr rtl="0"/>
            <a:r>
              <a:rPr lang="ja-JP" altLang="ja-JP" sz="1800" b="1" dirty="0" smtClean="0">
                <a:effectLst/>
              </a:rPr>
              <a:t>運用状況</a:t>
            </a:r>
            <a:r>
              <a:rPr lang="ja-JP" altLang="ja-JP" sz="1800" dirty="0" smtClean="0">
                <a:effectLst/>
              </a:rPr>
              <a:t>：退役</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17</a:t>
            </a:fld>
            <a:endParaRPr lang="en-US" altLang="ja-JP" sz="1800"/>
          </a:p>
        </p:txBody>
      </p:sp>
    </p:spTree>
    <p:extLst>
      <p:ext uri="{BB962C8B-B14F-4D97-AF65-F5344CB8AC3E}">
        <p14:creationId xmlns:p14="http://schemas.microsoft.com/office/powerpoint/2010/main" val="120022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18</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18</a:t>
            </a:fld>
            <a:endParaRPr lang="en-US" altLang="ja-JP" sz="1800"/>
          </a:p>
        </p:txBody>
      </p:sp>
    </p:spTree>
    <p:extLst>
      <p:ext uri="{BB962C8B-B14F-4D97-AF65-F5344CB8AC3E}">
        <p14:creationId xmlns:p14="http://schemas.microsoft.com/office/powerpoint/2010/main" val="110452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smtClean="0">
              <a:ea typeface="ＭＳ Ｐゴシック" panose="020B0600070205080204" pitchFamily="50" charset="-128"/>
            </a:endParaRPr>
          </a:p>
          <a:p>
            <a:pPr eaLnBrk="1" hangingPunct="1">
              <a:spcBef>
                <a:spcPct val="0"/>
              </a:spcBef>
            </a:pPr>
            <a:endParaRPr lang="ja-JP" altLang="en-US" sz="180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a:t>
            </a:fld>
            <a:endParaRPr lang="en-US" altLang="ja-JP" sz="1800"/>
          </a:p>
        </p:txBody>
      </p:sp>
    </p:spTree>
    <p:extLst>
      <p:ext uri="{BB962C8B-B14F-4D97-AF65-F5344CB8AC3E}">
        <p14:creationId xmlns:p14="http://schemas.microsoft.com/office/powerpoint/2010/main" val="2700266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19</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19</a:t>
            </a:fld>
            <a:endParaRPr lang="en-US" altLang="ja-JP" sz="1800"/>
          </a:p>
        </p:txBody>
      </p:sp>
    </p:spTree>
    <p:extLst>
      <p:ext uri="{BB962C8B-B14F-4D97-AF65-F5344CB8AC3E}">
        <p14:creationId xmlns:p14="http://schemas.microsoft.com/office/powerpoint/2010/main" val="200267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20</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20</a:t>
            </a:fld>
            <a:endParaRPr lang="en-US" altLang="ja-JP" sz="1800"/>
          </a:p>
        </p:txBody>
      </p:sp>
    </p:spTree>
    <p:extLst>
      <p:ext uri="{BB962C8B-B14F-4D97-AF65-F5344CB8AC3E}">
        <p14:creationId xmlns:p14="http://schemas.microsoft.com/office/powerpoint/2010/main" val="308758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pPr algn="r" eaLnBrk="1" hangingPunct="1"/>
              <a:t>21</a:t>
            </a:fld>
            <a:endParaRPr lang="en-US" altLang="ja-JP" sz="180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smtClean="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pPr algn="r" eaLnBrk="1" hangingPunct="1"/>
              <a:t>21</a:t>
            </a:fld>
            <a:endParaRPr lang="en-US" altLang="ja-JP" sz="1800"/>
          </a:p>
        </p:txBody>
      </p:sp>
    </p:spTree>
    <p:extLst>
      <p:ext uri="{BB962C8B-B14F-4D97-AF65-F5344CB8AC3E}">
        <p14:creationId xmlns:p14="http://schemas.microsoft.com/office/powerpoint/2010/main" val="302417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r>
              <a:rPr lang="ja-JP" altLang="en-US" sz="1800" dirty="0" smtClean="0"/>
              <a:t>　</a:t>
            </a:r>
            <a:r>
              <a:rPr lang="ja-JP" altLang="en-US" sz="1800" dirty="0" smtClean="0">
                <a:latin typeface="ＭＳ ゴシック" panose="020B0609070205080204" pitchFamily="49" charset="-128"/>
                <a:ea typeface="ＭＳ ゴシック" panose="020B0609070205080204" pitchFamily="49" charset="-128"/>
              </a:rPr>
              <a:t>なぜ、白黒なのに色が見える</a:t>
            </a:r>
            <a:endParaRPr lang="en-US" altLang="ja-JP" sz="1800" dirty="0" smtClean="0">
              <a:latin typeface="ＭＳ ゴシック" panose="020B0609070205080204" pitchFamily="49" charset="-128"/>
              <a:ea typeface="ＭＳ ゴシック" panose="020B0609070205080204" pitchFamily="49" charset="-128"/>
            </a:endParaRPr>
          </a:p>
          <a:p>
            <a:pPr eaLnBrk="1" hangingPunct="1"/>
            <a:endParaRPr lang="en-US" altLang="ja-JP" sz="1800" dirty="0" smtClean="0">
              <a:latin typeface="ＭＳ ゴシック" panose="020B0609070205080204" pitchFamily="49" charset="-128"/>
              <a:ea typeface="ＭＳ ゴシック" panose="020B0609070205080204" pitchFamily="49" charset="-128"/>
            </a:endParaRPr>
          </a:p>
          <a:p>
            <a:pPr eaLnBrk="1" hangingPunct="1"/>
            <a:r>
              <a:rPr lang="ja-JP" altLang="en-US" sz="1800" dirty="0" smtClean="0">
                <a:solidFill>
                  <a:srgbClr val="000000"/>
                </a:solidFill>
                <a:latin typeface="ＭＳ ゴシック" panose="020B0609070205080204" pitchFamily="49" charset="-128"/>
                <a:ea typeface="ＭＳ ゴシック" panose="020B0609070205080204" pitchFamily="49" charset="-128"/>
              </a:rPr>
              <a:t>赤、緑、青の光を感じる視細胞は、それぞれ差がある。赤を感じるのと緑を感じる時間が少し違います。そのため、黒から白に切り替わるときに、あるセンサーだけ感じるのが遅れて、白ではない色に見えてしまうと考えられている。</a:t>
            </a:r>
            <a:endParaRPr lang="ja-JP" altLang="en-US" sz="1600" b="1" dirty="0" smtClean="0">
              <a:latin typeface="ＭＳ ゴシック" panose="020B0609070205080204" pitchFamily="49" charset="-128"/>
              <a:ea typeface="ＭＳ ゴシック" panose="020B0609070205080204" pitchFamily="49"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22</a:t>
            </a:fld>
            <a:endParaRPr lang="en-US" altLang="ja-JP" sz="1800"/>
          </a:p>
        </p:txBody>
      </p:sp>
    </p:spTree>
    <p:extLst>
      <p:ext uri="{BB962C8B-B14F-4D97-AF65-F5344CB8AC3E}">
        <p14:creationId xmlns:p14="http://schemas.microsoft.com/office/powerpoint/2010/main" val="3058904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23</a:t>
            </a:fld>
            <a:endParaRPr lang="en-US" altLang="ja-JP" sz="1800"/>
          </a:p>
        </p:txBody>
      </p:sp>
    </p:spTree>
    <p:extLst>
      <p:ext uri="{BB962C8B-B14F-4D97-AF65-F5344CB8AC3E}">
        <p14:creationId xmlns:p14="http://schemas.microsoft.com/office/powerpoint/2010/main" val="154253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自分で前進して動けるもの</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自分では前進してうごけないもの</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a:t>
            </a:fld>
            <a:endParaRPr lang="en-US" altLang="ja-JP" sz="1800"/>
          </a:p>
        </p:txBody>
      </p:sp>
    </p:spTree>
    <p:extLst>
      <p:ext uri="{BB962C8B-B14F-4D97-AF65-F5344CB8AC3E}">
        <p14:creationId xmlns:p14="http://schemas.microsoft.com/office/powerpoint/2010/main" val="109915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ffectLst/>
              </a:rPr>
              <a:t/>
            </a:r>
            <a:br>
              <a:rPr lang="ja-JP" altLang="en-US" sz="1800" dirty="0" smtClean="0">
                <a:effectLst/>
              </a:rPr>
            </a:br>
            <a:r>
              <a:rPr lang="ja-JP" altLang="en-US" sz="1800" dirty="0" smtClean="0">
                <a:effectLst/>
              </a:rPr>
              <a:t/>
            </a:r>
            <a:br>
              <a:rPr lang="ja-JP" altLang="en-US" sz="1800" dirty="0" smtClean="0">
                <a:effectLst/>
              </a:rPr>
            </a:b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a:t>
            </a:fld>
            <a:endParaRPr lang="en-US" altLang="ja-JP" sz="1800"/>
          </a:p>
        </p:txBody>
      </p:sp>
    </p:spTree>
    <p:extLst>
      <p:ext uri="{BB962C8B-B14F-4D97-AF65-F5344CB8AC3E}">
        <p14:creationId xmlns:p14="http://schemas.microsoft.com/office/powerpoint/2010/main" val="24731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4</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4</a:t>
            </a:fld>
            <a:endParaRPr lang="en-US" altLang="ja-JP" sz="1800"/>
          </a:p>
        </p:txBody>
      </p:sp>
    </p:spTree>
    <p:extLst>
      <p:ext uri="{BB962C8B-B14F-4D97-AF65-F5344CB8AC3E}">
        <p14:creationId xmlns:p14="http://schemas.microsoft.com/office/powerpoint/2010/main" val="242317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en-US" altLang="ja-JP" sz="1800" dirty="0" smtClean="0">
              <a:effectLst/>
            </a:endParaRPr>
          </a:p>
          <a:p>
            <a:pPr algn="r" eaLnBrk="1" hangingPunct="1">
              <a:spcBef>
                <a:spcPct val="0"/>
              </a:spcBef>
            </a:pPr>
            <a:endParaRPr lang="en-US" altLang="ja-JP" sz="1800" dirty="0" smtClean="0">
              <a:effectLst/>
            </a:endParaRPr>
          </a:p>
          <a:p>
            <a:pPr algn="r" eaLnBrk="1" hangingPunct="1">
              <a:spcBef>
                <a:spcPct val="0"/>
              </a:spcBef>
            </a:pP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en-US" altLang="ja-JP" sz="1800" dirty="0" smtClean="0">
              <a:ea typeface="ＭＳ Ｐゴシック" panose="020B0600070205080204" pitchFamily="50" charset="-128"/>
            </a:endParaRPr>
          </a:p>
          <a:p>
            <a:pPr eaLnBrk="1" hangingPunct="1">
              <a:spcBef>
                <a:spcPct val="0"/>
              </a:spcBef>
            </a:pPr>
            <a:r>
              <a:rPr lang="en-US" altLang="ja-JP" sz="1800" dirty="0" smtClean="0">
                <a:effectLst/>
              </a:rPr>
              <a:t>Flightradar24</a:t>
            </a:r>
          </a:p>
          <a:p>
            <a:pPr eaLnBrk="1" hangingPunct="1">
              <a:spcBef>
                <a:spcPct val="0"/>
              </a:spcBef>
            </a:pPr>
            <a:r>
              <a:rPr lang="ja-JP" altLang="en-US" sz="1800" dirty="0" smtClean="0">
                <a:effectLst/>
              </a:rPr>
              <a:t>空港で働く航空管制官の仕事は大きく分けて</a:t>
            </a:r>
            <a:r>
              <a:rPr lang="en-US" altLang="ja-JP" sz="1800" dirty="0" smtClean="0">
                <a:effectLst/>
              </a:rPr>
              <a:t>2</a:t>
            </a:r>
            <a:r>
              <a:rPr lang="ja-JP" altLang="en-US" sz="1800" dirty="0" smtClean="0">
                <a:effectLst/>
              </a:rPr>
              <a:t>種類あります。ひとつは空港でひときわ高い建物「管制塔」で行う仕事です。管制塔では離陸・着陸の許可や地上走行の経路などをパイロットに指示しています。どのような飛行機も管制官の指示無しに飛行することはできません。もうひとつは「レーダー室」での仕事です。レーダー室ではレーダーを使用して空港から遠く離れた飛行機を滑走路まで誘導したり、空港から離陸した飛行機を目的地の方向に誘導する仕事を行っています。また、空港の他に全国に</a:t>
            </a:r>
            <a:r>
              <a:rPr lang="en-US" altLang="ja-JP" sz="1800" dirty="0" smtClean="0">
                <a:effectLst/>
              </a:rPr>
              <a:t>4</a:t>
            </a:r>
            <a:r>
              <a:rPr lang="ja-JP" altLang="en-US" sz="1800" dirty="0" smtClean="0">
                <a:effectLst/>
              </a:rPr>
              <a:t>カ所ある「航空交通管制部」で勤務する場合もあります。航空交通管制部では高々度を飛行している飛行機に対して様々な指示を出しています。</a:t>
            </a:r>
            <a:endParaRPr lang="en-US" altLang="ja-JP" sz="1800" dirty="0" smtClean="0">
              <a:effectLst/>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5</a:t>
            </a:fld>
            <a:endParaRPr lang="en-US" altLang="ja-JP" sz="1800"/>
          </a:p>
        </p:txBody>
      </p:sp>
    </p:spTree>
    <p:extLst>
      <p:ext uri="{BB962C8B-B14F-4D97-AF65-F5344CB8AC3E}">
        <p14:creationId xmlns:p14="http://schemas.microsoft.com/office/powerpoint/2010/main" val="8620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前の飛行機：パイロットは３人が必要。</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今の飛行機：２名でよい</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6</a:t>
            </a:fld>
            <a:endParaRPr lang="en-US" altLang="ja-JP" sz="1800"/>
          </a:p>
        </p:txBody>
      </p:sp>
    </p:spTree>
    <p:extLst>
      <p:ext uri="{BB962C8B-B14F-4D97-AF65-F5344CB8AC3E}">
        <p14:creationId xmlns:p14="http://schemas.microsoft.com/office/powerpoint/2010/main" val="401222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r>
              <a:rPr lang="ja-JP" altLang="en-US" sz="1800" dirty="0" smtClean="0">
                <a:effectLst/>
              </a:rPr>
              <a:t>着陸距離とは、着陸面上１５ｍ（５０フィート）の高度から、接地して完全に飛行機が停止するまでの水平距離のことを指しています。また、着陸面上とは、滑走路を有効に使うための滑走路末端であるスレッシュホールドを指しています。旅客機などの輸送機が、離陸の際に滑走路末端を通過するときに必要とされている高度は１０．７ｍ（３５フィート）です。ちなみに、輸送機以外の小型機の場合は、離陸時も着陸時も滑走路末端を１５ｍ（５０フィート）の高度で通過することとされています。</a:t>
            </a:r>
          </a:p>
          <a:p>
            <a:r>
              <a:rPr lang="ja-JP" altLang="en-US" sz="1800" dirty="0" smtClean="0">
                <a:effectLst/>
              </a:rPr>
              <a:t>大型輸送機、特にジェット旅客機の場合は、小型機と比較して離陸の性能があまりよくないため、離陸時のみ１５ｍ（５０フィート）の７０％にあたる１０．７ｍ（３５フィート）と定められたようです。</a:t>
            </a:r>
          </a:p>
          <a:p>
            <a:r>
              <a:rPr lang="ja-JP" altLang="en-US" sz="1800" dirty="0" smtClean="0">
                <a:effectLst/>
              </a:rPr>
              <a:t>着陸距離を測るために使われている制動装置とは、スポイラーと車輪ブレーキの組合せであり、エンジンの逆噴射は行わないこととされています。</a:t>
            </a:r>
          </a:p>
          <a:p>
            <a:r>
              <a:rPr lang="ja-JP" altLang="en-US" sz="1800" dirty="0" smtClean="0">
                <a:effectLst/>
              </a:rPr>
              <a:t>それは、エンジン故障が発生した場合に滑走路上を直進する制御が難しくなり、使用できなくなってしまう恐れがあるからです。また、離陸の際に、実際の距離より余裕のある必要離陸距離を設定していたのと同様に、着陸の際にも実際の距離を１．６７倍した距離を着陸に必要な距離と設定しています。</a:t>
            </a:r>
          </a:p>
          <a:p>
            <a:pPr eaLnBrk="1" hangingPunct="1">
              <a:spcBef>
                <a:spcPct val="0"/>
              </a:spcBef>
            </a:pPr>
            <a:endParaRPr lang="en-US" altLang="ja-JP" sz="1800" dirty="0" smtClean="0"/>
          </a:p>
          <a:p>
            <a:pPr eaLnBrk="1" hangingPunct="1">
              <a:spcBef>
                <a:spcPct val="0"/>
              </a:spcBef>
            </a:pPr>
            <a:r>
              <a:rPr lang="en-US" altLang="ja-JP" sz="1800" dirty="0" smtClean="0"/>
              <a:t>ILS (Instrument Landing System:</a:t>
            </a:r>
            <a:r>
              <a:rPr lang="ja-JP" altLang="en-US" sz="1800" dirty="0" smtClean="0"/>
              <a:t>計器着陸装置</a:t>
            </a:r>
            <a:r>
              <a:rPr lang="en-US" altLang="ja-JP" sz="1800" dirty="0" smtClean="0"/>
              <a:t>)</a:t>
            </a:r>
            <a:br>
              <a:rPr lang="en-US" altLang="ja-JP" sz="1800" dirty="0" smtClean="0"/>
            </a:br>
            <a:r>
              <a:rPr lang="en-US" altLang="ja-JP" sz="1800" dirty="0" smtClean="0"/>
              <a:t> </a:t>
            </a:r>
          </a:p>
          <a:p>
            <a:pPr eaLnBrk="1" hangingPunct="1">
              <a:spcBef>
                <a:spcPct val="0"/>
              </a:spcBef>
            </a:pPr>
            <a:endParaRPr lang="en-US" altLang="ja-JP" sz="1800" dirty="0" smtClean="0"/>
          </a:p>
          <a:p>
            <a:pPr eaLnBrk="1" hangingPunct="1">
              <a:spcBef>
                <a:spcPct val="0"/>
              </a:spcBef>
            </a:pPr>
            <a:r>
              <a:rPr lang="ja-JP" altLang="en-US" sz="1800" dirty="0" smtClean="0"/>
              <a:t>ということで、</a:t>
            </a:r>
            <a:r>
              <a:rPr lang="en-US" altLang="ja-JP" sz="1800" dirty="0" smtClean="0"/>
              <a:t>CAT-</a:t>
            </a:r>
            <a:r>
              <a:rPr lang="en-US" altLang="ja-JP" sz="1800" dirty="0" err="1" smtClean="0"/>
              <a:t>Ⅲb</a:t>
            </a:r>
            <a:r>
              <a:rPr lang="ja-JP" altLang="en-US" sz="1800" dirty="0" smtClean="0"/>
              <a:t>が日本における最高性能の計器着陸装置です。</a:t>
            </a:r>
            <a:r>
              <a:rPr lang="en-US" altLang="ja-JP" sz="1800" dirty="0" smtClean="0"/>
              <a:t>CAT-</a:t>
            </a:r>
            <a:r>
              <a:rPr lang="en-US" altLang="ja-JP" sz="1800" dirty="0" err="1" smtClean="0"/>
              <a:t>Ⅲb</a:t>
            </a:r>
            <a:r>
              <a:rPr lang="ja-JP" altLang="en-US" sz="1800" dirty="0" smtClean="0"/>
              <a:t>を備えている空港は、日本では新千歳、釧路、青森、成田、中部、広島、熊本の</a:t>
            </a:r>
            <a:r>
              <a:rPr lang="en-US" altLang="ja-JP" sz="1800" dirty="0" smtClean="0"/>
              <a:t>7</a:t>
            </a:r>
            <a:r>
              <a:rPr lang="ja-JP" altLang="en-US" sz="1800" dirty="0" smtClean="0"/>
              <a:t>空港のみです。</a:t>
            </a:r>
            <a:endParaRPr lang="en-US" altLang="ja-JP" sz="1800" dirty="0" smtClean="0"/>
          </a:p>
          <a:p>
            <a:pPr eaLnBrk="1" hangingPunct="1">
              <a:spcBef>
                <a:spcPct val="0"/>
              </a:spcBef>
            </a:pPr>
            <a:r>
              <a:rPr lang="ja-JP" altLang="en-US" sz="1800" dirty="0" smtClean="0"/>
              <a:t>着陸のため進入中の航空機に対し、指向性のある電波を発射し滑走路への進入コースを指示する無線着陸援助装置です。</a:t>
            </a:r>
            <a:endParaRPr lang="en-US" altLang="ja-JP" sz="1800" dirty="0" smtClean="0"/>
          </a:p>
          <a:p>
            <a:r>
              <a:rPr kumimoji="1" lang="ja-JP" altLang="en-US" sz="1200" b="1" kern="1200" dirty="0" smtClean="0">
                <a:solidFill>
                  <a:schemeClr val="tx1"/>
                </a:solidFill>
                <a:effectLst/>
                <a:latin typeface="Arial" pitchFamily="34" charset="0"/>
                <a:ea typeface="ＭＳ Ｐ明朝" pitchFamily="18" charset="-128"/>
                <a:cs typeface="+mn-cs"/>
              </a:rPr>
              <a:t>ローカライザー</a:t>
            </a:r>
            <a:r>
              <a:rPr kumimoji="1" lang="ja-JP" altLang="en-US" sz="1200" kern="1200" dirty="0" smtClean="0">
                <a:solidFill>
                  <a:schemeClr val="tx1"/>
                </a:solidFill>
                <a:effectLst/>
                <a:latin typeface="Arial" pitchFamily="34" charset="0"/>
                <a:ea typeface="ＭＳ Ｐ明朝" pitchFamily="18" charset="-128"/>
                <a:cs typeface="+mn-cs"/>
              </a:rPr>
              <a:t>は滑走路への左右のズレ</a:t>
            </a:r>
          </a:p>
          <a:p>
            <a:r>
              <a:rPr kumimoji="1" lang="ja-JP" altLang="en-US" sz="1200" b="1" kern="1200" dirty="0" smtClean="0">
                <a:solidFill>
                  <a:schemeClr val="tx1"/>
                </a:solidFill>
                <a:effectLst/>
                <a:latin typeface="Arial" pitchFamily="34" charset="0"/>
                <a:ea typeface="ＭＳ Ｐ明朝" pitchFamily="18" charset="-128"/>
                <a:cs typeface="+mn-cs"/>
              </a:rPr>
              <a:t>グライドスロープ</a:t>
            </a:r>
            <a:r>
              <a:rPr kumimoji="1" lang="ja-JP" altLang="en-US" sz="1200" kern="1200" dirty="0" smtClean="0">
                <a:solidFill>
                  <a:schemeClr val="tx1"/>
                </a:solidFill>
                <a:effectLst/>
                <a:latin typeface="Arial" pitchFamily="34" charset="0"/>
                <a:ea typeface="ＭＳ Ｐ明朝" pitchFamily="18" charset="-128"/>
                <a:cs typeface="+mn-cs"/>
              </a:rPr>
              <a:t>は滑走路への上下（高さ）のズレ</a:t>
            </a:r>
          </a:p>
          <a:p>
            <a:r>
              <a:rPr kumimoji="1" lang="ja-JP" altLang="en-US" sz="1200" b="1" kern="1200" dirty="0" smtClean="0">
                <a:solidFill>
                  <a:schemeClr val="tx1"/>
                </a:solidFill>
                <a:effectLst/>
                <a:latin typeface="Arial" pitchFamily="34" charset="0"/>
                <a:ea typeface="ＭＳ Ｐ明朝" pitchFamily="18" charset="-128"/>
                <a:cs typeface="+mn-cs"/>
              </a:rPr>
              <a:t>マーカービーコン</a:t>
            </a:r>
            <a:r>
              <a:rPr kumimoji="1" lang="ja-JP" altLang="en-US" sz="1200" kern="1200" dirty="0" smtClean="0">
                <a:solidFill>
                  <a:schemeClr val="tx1"/>
                </a:solidFill>
                <a:effectLst/>
                <a:latin typeface="Arial" pitchFamily="34" charset="0"/>
                <a:ea typeface="ＭＳ Ｐ明朝" pitchFamily="18" charset="-128"/>
                <a:cs typeface="+mn-cs"/>
              </a:rPr>
              <a:t>は滑走路までの距離</a:t>
            </a:r>
            <a:endParaRPr kumimoji="1" lang="en-US" altLang="ja-JP" sz="1200" kern="1200" dirty="0" smtClean="0">
              <a:solidFill>
                <a:schemeClr val="tx1"/>
              </a:solidFill>
              <a:effectLst/>
              <a:latin typeface="Arial" pitchFamily="34" charset="0"/>
              <a:ea typeface="ＭＳ Ｐ明朝" pitchFamily="18" charset="-128"/>
              <a:cs typeface="+mn-cs"/>
            </a:endParaRPr>
          </a:p>
          <a:p>
            <a:r>
              <a:rPr lang="ja-JP" altLang="en-US" dirty="0" smtClean="0"/>
              <a:t>国内線の場合は離着陸共にほぼ同じ速度です。</a:t>
            </a:r>
            <a:br>
              <a:rPr lang="ja-JP" altLang="en-US" dirty="0" smtClean="0"/>
            </a:br>
            <a:r>
              <a:rPr lang="ja-JP" altLang="en-US" dirty="0" smtClean="0"/>
              <a:t>ジャンボ機ですと１４０～１５０ノット。</a:t>
            </a:r>
            <a:br>
              <a:rPr lang="ja-JP" altLang="en-US" dirty="0" smtClean="0"/>
            </a:br>
            <a:r>
              <a:rPr lang="ja-JP" altLang="en-US" dirty="0" smtClean="0"/>
              <a:t>２５０～２７０キロです。</a:t>
            </a:r>
            <a:br>
              <a:rPr lang="ja-JP" altLang="en-US" dirty="0" smtClean="0"/>
            </a:br>
            <a:r>
              <a:rPr lang="ja-JP" altLang="en-US" dirty="0" smtClean="0"/>
              <a:t>同じジャンボ機でも長距離国際線の場合は燃料満載で離陸重量が</a:t>
            </a:r>
            <a:br>
              <a:rPr lang="ja-JP" altLang="en-US" dirty="0" smtClean="0"/>
            </a:br>
            <a:r>
              <a:rPr lang="ja-JP" altLang="en-US" dirty="0" smtClean="0"/>
              <a:t>大きくなりますので離陸速度は１７０～１８０ノット。</a:t>
            </a:r>
            <a:br>
              <a:rPr lang="ja-JP" altLang="en-US" dirty="0" smtClean="0"/>
            </a:br>
            <a:r>
              <a:rPr lang="ja-JP" altLang="en-US" dirty="0" smtClean="0"/>
              <a:t>３０５～３２５キロです。</a:t>
            </a:r>
            <a:br>
              <a:rPr lang="ja-JP" altLang="en-US" dirty="0" smtClean="0"/>
            </a:br>
            <a:r>
              <a:rPr lang="ja-JP" altLang="en-US" dirty="0" smtClean="0"/>
              <a:t>着陸時は燃料を使っていますので国内線と同じような重量です。</a:t>
            </a:r>
            <a:br>
              <a:rPr lang="ja-JP" altLang="en-US" dirty="0" smtClean="0"/>
            </a:br>
            <a:r>
              <a:rPr lang="ja-JP" altLang="en-US" dirty="0" smtClean="0"/>
              <a:t>（１ノットは海マイルのことで約１．８キロです。）</a:t>
            </a:r>
            <a:endParaRPr lang="en-US" altLang="ja-JP" dirty="0" smtClean="0"/>
          </a:p>
          <a:p>
            <a:r>
              <a:rPr lang="ja-JP" altLang="en-US" dirty="0" smtClean="0"/>
              <a:t>着陸体制をどの時点から言うのかその時によって変わりますが、</a:t>
            </a:r>
            <a:br>
              <a:rPr lang="ja-JP" altLang="en-US" dirty="0" smtClean="0"/>
            </a:br>
            <a:r>
              <a:rPr lang="ja-JP" altLang="en-US" dirty="0" smtClean="0"/>
              <a:t>着陸の為に高度を下げて</a:t>
            </a:r>
            <a:r>
              <a:rPr lang="en-US" altLang="ja-JP" dirty="0" smtClean="0"/>
              <a:t>10000feet(3000m)</a:t>
            </a:r>
            <a:r>
              <a:rPr lang="ja-JP" altLang="en-US" dirty="0" smtClean="0"/>
              <a:t>以下になると</a:t>
            </a:r>
            <a:br>
              <a:rPr lang="ja-JP" altLang="en-US" dirty="0" smtClean="0"/>
            </a:br>
            <a:r>
              <a:rPr lang="ja-JP" altLang="en-US" dirty="0" smtClean="0"/>
              <a:t>速度</a:t>
            </a:r>
            <a:r>
              <a:rPr lang="en-US" altLang="ja-JP" dirty="0" smtClean="0"/>
              <a:t>250</a:t>
            </a:r>
            <a:r>
              <a:rPr lang="ja-JP" altLang="en-US" dirty="0" smtClean="0"/>
              <a:t>ノット（時速</a:t>
            </a:r>
            <a:r>
              <a:rPr lang="en-US" altLang="ja-JP" dirty="0" smtClean="0"/>
              <a:t>450</a:t>
            </a:r>
            <a:r>
              <a:rPr lang="ja-JP" altLang="en-US" dirty="0" smtClean="0"/>
              <a:t>キロ）にします。</a:t>
            </a:r>
            <a:br>
              <a:rPr lang="ja-JP" altLang="en-US" dirty="0" smtClean="0"/>
            </a:br>
            <a:r>
              <a:rPr lang="ja-JP" altLang="en-US" dirty="0" smtClean="0"/>
              <a:t>これは規定の速度です。</a:t>
            </a:r>
            <a:br>
              <a:rPr lang="ja-JP" altLang="en-US" dirty="0" smtClean="0"/>
            </a:br>
            <a:r>
              <a:rPr lang="ja-JP" altLang="en-US" dirty="0" smtClean="0"/>
              <a:t>更に空港に近づき空港まで</a:t>
            </a:r>
            <a:r>
              <a:rPr lang="en-US" altLang="ja-JP" dirty="0" smtClean="0"/>
              <a:t>40</a:t>
            </a:r>
            <a:r>
              <a:rPr lang="ja-JP" altLang="en-US" dirty="0" smtClean="0"/>
              <a:t>キロくらいの地点になれば</a:t>
            </a:r>
            <a:br>
              <a:rPr lang="ja-JP" altLang="en-US" dirty="0" smtClean="0"/>
            </a:br>
            <a:r>
              <a:rPr lang="ja-JP" altLang="en-US" dirty="0" smtClean="0"/>
              <a:t>フラップを降ろして徐々に速度を下げて行きます。</a:t>
            </a:r>
            <a:br>
              <a:rPr lang="ja-JP" altLang="en-US" dirty="0" smtClean="0"/>
            </a:br>
            <a:r>
              <a:rPr lang="ja-JP" altLang="en-US" dirty="0" smtClean="0"/>
              <a:t>最初は</a:t>
            </a:r>
            <a:r>
              <a:rPr lang="en-US" altLang="ja-JP" dirty="0" smtClean="0"/>
              <a:t>230</a:t>
            </a:r>
            <a:r>
              <a:rPr lang="ja-JP" altLang="en-US" dirty="0" smtClean="0"/>
              <a:t>ノット（時速</a:t>
            </a:r>
            <a:r>
              <a:rPr lang="en-US" altLang="ja-JP" dirty="0" smtClean="0"/>
              <a:t>415</a:t>
            </a:r>
            <a:r>
              <a:rPr lang="ja-JP" altLang="en-US" dirty="0" smtClean="0"/>
              <a:t>キロ）程度に下げて最初のフラップ角度</a:t>
            </a:r>
            <a:br>
              <a:rPr lang="ja-JP" altLang="en-US" dirty="0" smtClean="0"/>
            </a:br>
            <a:r>
              <a:rPr lang="ja-JP" altLang="en-US" dirty="0" smtClean="0"/>
              <a:t>までフラップを降ろし、</a:t>
            </a:r>
            <a:r>
              <a:rPr lang="en-US" altLang="ja-JP" dirty="0" smtClean="0"/>
              <a:t>4</a:t>
            </a:r>
            <a:r>
              <a:rPr lang="ja-JP" altLang="en-US" dirty="0" smtClean="0"/>
              <a:t>段階にフラップを作動させて</a:t>
            </a:r>
            <a:br>
              <a:rPr lang="ja-JP" altLang="en-US" dirty="0" smtClean="0"/>
            </a:br>
            <a:r>
              <a:rPr lang="en-US" altLang="ja-JP" dirty="0" smtClean="0"/>
              <a:t>20</a:t>
            </a:r>
            <a:r>
              <a:rPr lang="ja-JP" altLang="en-US" dirty="0" smtClean="0"/>
              <a:t>ノットづつ（</a:t>
            </a:r>
            <a:r>
              <a:rPr lang="en-US" altLang="ja-JP" dirty="0" smtClean="0"/>
              <a:t>36</a:t>
            </a:r>
            <a:r>
              <a:rPr lang="ja-JP" altLang="en-US" dirty="0" smtClean="0"/>
              <a:t>キロづつ）速度を落とし</a:t>
            </a:r>
            <a:br>
              <a:rPr lang="ja-JP" altLang="en-US" dirty="0" smtClean="0"/>
            </a:br>
            <a:r>
              <a:rPr lang="ja-JP" altLang="en-US" dirty="0" smtClean="0"/>
              <a:t>着陸前には</a:t>
            </a:r>
            <a:r>
              <a:rPr lang="en-US" altLang="ja-JP" dirty="0" smtClean="0"/>
              <a:t>150</a:t>
            </a:r>
            <a:r>
              <a:rPr lang="ja-JP" altLang="en-US" dirty="0" smtClean="0"/>
              <a:t>ノット（</a:t>
            </a:r>
            <a:r>
              <a:rPr lang="en-US" altLang="ja-JP" dirty="0" smtClean="0"/>
              <a:t>270</a:t>
            </a:r>
            <a:r>
              <a:rPr lang="ja-JP" altLang="en-US" dirty="0" smtClean="0"/>
              <a:t>キロ）程度の着陸速度で</a:t>
            </a:r>
            <a:br>
              <a:rPr lang="ja-JP" altLang="en-US" dirty="0" smtClean="0"/>
            </a:br>
            <a:r>
              <a:rPr lang="ja-JP" altLang="en-US" dirty="0" smtClean="0"/>
              <a:t>滑走路末端を通過し</a:t>
            </a:r>
            <a:r>
              <a:rPr lang="en-US" altLang="ja-JP" dirty="0" smtClean="0"/>
              <a:t>240</a:t>
            </a:r>
            <a:r>
              <a:rPr lang="ja-JP" altLang="en-US" dirty="0" smtClean="0"/>
              <a:t>～</a:t>
            </a:r>
            <a:r>
              <a:rPr lang="en-US" altLang="ja-JP" dirty="0" smtClean="0"/>
              <a:t>250</a:t>
            </a:r>
            <a:r>
              <a:rPr lang="ja-JP" altLang="en-US" dirty="0" smtClean="0"/>
              <a:t>キロ程度で接地します。</a:t>
            </a:r>
            <a:endParaRPr kumimoji="1" lang="ja-JP" altLang="en-US" sz="1200" kern="1200" dirty="0" smtClean="0">
              <a:solidFill>
                <a:schemeClr val="tx1"/>
              </a:solidFill>
              <a:effectLst/>
              <a:latin typeface="Arial" pitchFamily="34" charset="0"/>
              <a:ea typeface="ＭＳ Ｐ明朝" pitchFamily="18" charset="-128"/>
              <a:cs typeface="+mn-cs"/>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7</a:t>
            </a:fld>
            <a:endParaRPr lang="en-US" altLang="ja-JP" sz="1800"/>
          </a:p>
        </p:txBody>
      </p:sp>
    </p:spTree>
    <p:extLst>
      <p:ext uri="{BB962C8B-B14F-4D97-AF65-F5344CB8AC3E}">
        <p14:creationId xmlns:p14="http://schemas.microsoft.com/office/powerpoint/2010/main" val="116850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8</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en-US" altLang="ja-JP" sz="1800" dirty="0" smtClean="0"/>
              <a:t>PAPI</a:t>
            </a:r>
            <a:r>
              <a:rPr lang="ja-JP" altLang="en-US" sz="1800" dirty="0" smtClean="0"/>
              <a:t>は一つのライトの下半分が赤、上半分が</a:t>
            </a:r>
            <a:endParaRPr lang="en-US" altLang="ja-JP" sz="1800" dirty="0" smtClean="0"/>
          </a:p>
          <a:p>
            <a:pPr eaLnBrk="1" hangingPunct="1">
              <a:spcBef>
                <a:spcPct val="0"/>
              </a:spcBef>
            </a:pPr>
            <a:r>
              <a:rPr lang="en-US" altLang="ja-JP" sz="1800" dirty="0" smtClean="0"/>
              <a:t>1</a:t>
            </a:r>
            <a:r>
              <a:rPr lang="ja-JP" altLang="en-US" sz="1800" dirty="0" smtClean="0"/>
              <a:t>進入路指示灯離着陸する航空機にその飛行経路を示すための灯火</a:t>
            </a:r>
            <a:r>
              <a:rPr lang="en-US" altLang="ja-JP" sz="1800" dirty="0" smtClean="0"/>
              <a:t>2</a:t>
            </a:r>
            <a:r>
              <a:rPr lang="ja-JP" altLang="en-US" sz="1800" dirty="0" smtClean="0"/>
              <a:t>進入灯台最終進入区域内の要点を示すための灯火</a:t>
            </a:r>
            <a:r>
              <a:rPr lang="en-US" altLang="ja-JP" sz="1800" dirty="0" smtClean="0"/>
              <a:t>3</a:t>
            </a:r>
            <a:r>
              <a:rPr lang="ja-JP" altLang="en-US" sz="1800" dirty="0" smtClean="0"/>
              <a:t>誘導案内灯行先、経路等の情報を示すための灯火</a:t>
            </a:r>
            <a:r>
              <a:rPr lang="en-US" altLang="ja-JP" sz="1800" dirty="0" smtClean="0"/>
              <a:t>4</a:t>
            </a:r>
            <a:r>
              <a:rPr lang="ja-JP" altLang="en-US" sz="1800" dirty="0" smtClean="0"/>
              <a:t>電源局舎航空保安施設等に電力を供給する施設</a:t>
            </a:r>
            <a:r>
              <a:rPr lang="en-US" altLang="ja-JP" sz="1800" dirty="0" smtClean="0"/>
              <a:t>5</a:t>
            </a:r>
            <a:r>
              <a:rPr lang="ja-JP" altLang="en-US" sz="1800" dirty="0" smtClean="0"/>
              <a:t>航空障害灯航空障害物件を示すための灯火</a:t>
            </a:r>
            <a:r>
              <a:rPr lang="en-US" altLang="ja-JP" sz="1800" dirty="0" smtClean="0"/>
              <a:t>6</a:t>
            </a:r>
            <a:r>
              <a:rPr lang="ja-JP" altLang="en-US" sz="1800" dirty="0" smtClean="0"/>
              <a:t>ターミナルビル </a:t>
            </a:r>
            <a:r>
              <a:rPr lang="en-US" altLang="ja-JP" sz="1800" dirty="0" smtClean="0"/>
              <a:t>7</a:t>
            </a:r>
            <a:r>
              <a:rPr lang="ja-JP" altLang="en-US" sz="1800" dirty="0" smtClean="0"/>
              <a:t>エプロン照明灯（注）駐機場を照明するための灯火</a:t>
            </a:r>
            <a:r>
              <a:rPr lang="en-US" altLang="ja-JP" sz="1800" dirty="0" smtClean="0"/>
              <a:t>8</a:t>
            </a:r>
            <a:r>
              <a:rPr lang="ja-JP" altLang="en-US" sz="1800" dirty="0" smtClean="0"/>
              <a:t>飛行場灯台空港の位置を示すための灯火</a:t>
            </a:r>
            <a:r>
              <a:rPr lang="en-US" altLang="ja-JP" sz="1800" dirty="0" smtClean="0"/>
              <a:t>9</a:t>
            </a:r>
            <a:r>
              <a:rPr lang="ja-JP" altLang="en-US" sz="1800" dirty="0" smtClean="0"/>
              <a:t>誘導路灯誘導路及びエプロンの縁を示すための灯火</a:t>
            </a:r>
            <a:r>
              <a:rPr lang="en-US" altLang="ja-JP" sz="1800" dirty="0" smtClean="0"/>
              <a:t>10</a:t>
            </a:r>
            <a:r>
              <a:rPr lang="ja-JP" altLang="en-US" sz="1800" dirty="0" smtClean="0"/>
              <a:t>誘導路中心線灯誘導路の中心線を示すための灯火</a:t>
            </a:r>
            <a:r>
              <a:rPr lang="en-US" altLang="ja-JP" sz="1800" dirty="0" smtClean="0"/>
              <a:t>11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末端補助灯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末端灯の機能を補助するための灯火</a:t>
            </a:r>
            <a:r>
              <a:rPr lang="en-US" altLang="ja-JP" sz="1800" dirty="0" smtClean="0"/>
              <a:t>12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末端を示すための灯火</a:t>
            </a:r>
            <a:r>
              <a:rPr lang="en-US" altLang="ja-JP" sz="1800" dirty="0" smtClean="0"/>
              <a:t>13</a:t>
            </a:r>
            <a:r>
              <a:rPr lang="ja-JP" altLang="en-US" sz="1800" dirty="0" smtClean="0"/>
              <a:t>進入灯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への最終進入経路を示すための灯火</a:t>
            </a:r>
            <a:r>
              <a:rPr lang="en-US" altLang="ja-JP" sz="1800" dirty="0" smtClean="0"/>
              <a:t>14</a:t>
            </a:r>
            <a:r>
              <a:rPr lang="ja-JP" altLang="en-US" sz="1800" dirty="0" smtClean="0"/>
              <a:t>連鎖式閃光灯閃光により最終進入経路をより見やすくするための灯火</a:t>
            </a:r>
            <a:r>
              <a:rPr lang="en-US" altLang="ja-JP" sz="1800" dirty="0" smtClean="0"/>
              <a:t>15</a:t>
            </a:r>
            <a:r>
              <a:rPr lang="ja-JP" altLang="en-US" sz="1800" dirty="0" smtClean="0"/>
              <a:t>進入角指示灯着陸時の正しい進入角度を示すための灯火</a:t>
            </a:r>
            <a:r>
              <a:rPr lang="en-US" altLang="ja-JP" sz="1800" dirty="0" smtClean="0"/>
              <a:t>16</a:t>
            </a:r>
            <a:r>
              <a:rPr lang="ja-JP" altLang="en-US" sz="1800" dirty="0" smtClean="0"/>
              <a:t>風向灯風向を示すための灯火</a:t>
            </a:r>
            <a:r>
              <a:rPr lang="en-US" altLang="ja-JP" sz="1800" dirty="0" smtClean="0"/>
              <a:t>17</a:t>
            </a:r>
            <a:r>
              <a:rPr lang="ja-JP" altLang="en-US" sz="1800" dirty="0" smtClean="0"/>
              <a:t>停止線灯地上走行中の航空機に一時停止の要否及び一時停止すべき位置を示すための灯火</a:t>
            </a:r>
            <a:r>
              <a:rPr lang="en-US" altLang="ja-JP" sz="1800" dirty="0" smtClean="0"/>
              <a:t>18</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警戒灯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に入る前に一時停止すべき位置を示すための灯火</a:t>
            </a:r>
            <a:r>
              <a:rPr lang="en-US" altLang="ja-JP" sz="1800" dirty="0" smtClean="0"/>
              <a:t>19</a:t>
            </a:r>
            <a:r>
              <a:rPr lang="ja-JP" altLang="en-US" sz="1800" dirty="0" smtClean="0"/>
              <a:t>接地帯灯航空機の接地範囲を示すための灯火</a:t>
            </a:r>
            <a:r>
              <a:rPr lang="en-US" altLang="ja-JP" sz="1800" dirty="0" smtClean="0"/>
              <a:t>20</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距離灯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末端までの距離を数字で示すための灯火</a:t>
            </a:r>
            <a:r>
              <a:rPr lang="en-US" altLang="ja-JP" sz="1800" dirty="0" smtClean="0"/>
              <a:t>21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中心線灯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の中心線を示すための灯火</a:t>
            </a:r>
            <a:r>
              <a:rPr lang="en-US" altLang="ja-JP" sz="1800" dirty="0" smtClean="0"/>
              <a:t>22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を示すための灯火</a:t>
            </a:r>
            <a:r>
              <a:rPr lang="en-US" altLang="ja-JP" sz="1800" dirty="0" smtClean="0"/>
              <a:t>23</a:t>
            </a:r>
            <a:r>
              <a:rPr lang="ja-JP" altLang="en-US" sz="1800" dirty="0" smtClean="0"/>
              <a:t>過走帯灯過走帯を示すための灯火白になっていて、４つのライトが少しづつ角度を変えてあります。</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8</a:t>
            </a:fld>
            <a:endParaRPr lang="en-US" altLang="ja-JP" sz="1800"/>
          </a:p>
        </p:txBody>
      </p:sp>
    </p:spTree>
    <p:extLst>
      <p:ext uri="{BB962C8B-B14F-4D97-AF65-F5344CB8AC3E}">
        <p14:creationId xmlns:p14="http://schemas.microsoft.com/office/powerpoint/2010/main" val="83594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p:nvSpPr>
        <p:spPr bwMode="gray">
          <a:xfrm>
            <a:off x="0" y="0"/>
            <a:ext cx="9144000" cy="836613"/>
          </a:xfrm>
          <a:prstGeom prst="rect">
            <a:avLst/>
          </a:prstGeom>
          <a:solidFill>
            <a:srgbClr val="99FF33"/>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5" name="Rectangle 13"/>
          <p:cNvSpPr>
            <a:spLocks noChangeArrowheads="1"/>
          </p:cNvSpPr>
          <p:nvPr/>
        </p:nvSpPr>
        <p:spPr bwMode="gray">
          <a:xfrm>
            <a:off x="3973513" y="457200"/>
            <a:ext cx="5170487" cy="381000"/>
          </a:xfrm>
          <a:prstGeom prst="rect">
            <a:avLst/>
          </a:prstGeom>
          <a:solidFill>
            <a:srgbClr val="CCFF33"/>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6" name="Rectangle 14"/>
          <p:cNvSpPr>
            <a:spLocks noChangeArrowheads="1"/>
          </p:cNvSpPr>
          <p:nvPr/>
        </p:nvSpPr>
        <p:spPr bwMode="gray">
          <a:xfrm>
            <a:off x="1182688" y="476250"/>
            <a:ext cx="2825750" cy="361950"/>
          </a:xfrm>
          <a:prstGeom prst="rect">
            <a:avLst/>
          </a:prstGeom>
          <a:solidFill>
            <a:srgbClr val="B0FF61"/>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7" name="Rectangle 15"/>
          <p:cNvSpPr>
            <a:spLocks noChangeArrowheads="1"/>
          </p:cNvSpPr>
          <p:nvPr/>
        </p:nvSpPr>
        <p:spPr bwMode="gray">
          <a:xfrm>
            <a:off x="3973513" y="185738"/>
            <a:ext cx="5170487" cy="271462"/>
          </a:xfrm>
          <a:prstGeom prst="rect">
            <a:avLst/>
          </a:prstGeom>
          <a:solidFill>
            <a:srgbClr val="B0FF61"/>
          </a:solidFill>
          <a:ln>
            <a:noFill/>
          </a:ln>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p>
        </p:txBody>
      </p:sp>
      <p:sp>
        <p:nvSpPr>
          <p:cNvPr id="8" name="Line 12"/>
          <p:cNvSpPr>
            <a:spLocks noChangeShapeType="1"/>
          </p:cNvSpPr>
          <p:nvPr/>
        </p:nvSpPr>
        <p:spPr bwMode="gray">
          <a:xfrm>
            <a:off x="0" y="765175"/>
            <a:ext cx="9144000" cy="0"/>
          </a:xfrm>
          <a:prstGeom prst="line">
            <a:avLst/>
          </a:prstGeom>
          <a:noFill/>
          <a:ln w="28575">
            <a:solidFill>
              <a:schemeClr val="bg1"/>
            </a:solidFill>
            <a:round/>
            <a:headEnd/>
            <a:tailEnd/>
          </a:ln>
          <a:extLst/>
        </p:spPr>
        <p:txBody>
          <a:bodyPr/>
          <a:lstStyle/>
          <a:p>
            <a:pPr eaLnBrk="0" hangingPunct="0">
              <a:defRPr/>
            </a:pPr>
            <a:endParaRPr lang="ja-JP" altLang="en-US"/>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9" name="Rectangle 4"/>
          <p:cNvSpPr>
            <a:spLocks noGrp="1" noChangeArrowheads="1"/>
          </p:cNvSpPr>
          <p:nvPr>
            <p:ph type="dt" sz="half" idx="10"/>
          </p:nvPr>
        </p:nvSpPr>
        <p:spPr/>
        <p:txBody>
          <a:bodyPr/>
          <a:lstStyle>
            <a:lvl1pPr algn="ctr">
              <a:defRPr sz="1400"/>
            </a:lvl1pPr>
          </a:lstStyle>
          <a:p>
            <a:pPr>
              <a:defRPr/>
            </a:pPr>
            <a:fld id="{0E4ACA2C-4C94-401C-BBA4-05AF61CD4332}" type="datetime1">
              <a:rPr lang="ja-JP" altLang="en-US"/>
              <a:pPr>
                <a:defRPr/>
              </a:pPr>
              <a:t>2019/5/24</a:t>
            </a:fld>
            <a:endParaRPr lang="en-US" altLang="ja-JP"/>
          </a:p>
        </p:txBody>
      </p:sp>
      <p:sp>
        <p:nvSpPr>
          <p:cNvPr id="10" name="Rectangle 5"/>
          <p:cNvSpPr>
            <a:spLocks noGrp="1" noChangeArrowheads="1"/>
          </p:cNvSpPr>
          <p:nvPr>
            <p:ph type="ftr" sz="quarter" idx="11"/>
          </p:nvPr>
        </p:nvSpPr>
        <p:spPr/>
        <p:txBody>
          <a:bodyPr/>
          <a:lstStyle>
            <a:lvl1pPr>
              <a:defRPr/>
            </a:lvl1pPr>
          </a:lstStyle>
          <a:p>
            <a:pPr>
              <a:defRPr/>
            </a:pPr>
            <a:r>
              <a:rPr lang="ja-JP" altLang="en-US"/>
              <a:t>平成24年1月30日現任研修　</a:t>
            </a:r>
          </a:p>
        </p:txBody>
      </p:sp>
    </p:spTree>
    <p:extLst>
      <p:ext uri="{BB962C8B-B14F-4D97-AF65-F5344CB8AC3E}">
        <p14:creationId xmlns:p14="http://schemas.microsoft.com/office/powerpoint/2010/main" val="35402106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7" name="Rectangle 2"/>
          <p:cNvSpPr>
            <a:spLocks noGrp="1" noChangeArrowheads="1"/>
          </p:cNvSpPr>
          <p:nvPr>
            <p:ph type="title"/>
          </p:nvPr>
        </p:nvSpPr>
        <p:spPr bwMode="gray">
          <a:xfrm>
            <a:off x="219075" y="30163"/>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 name="Rectangle 4"/>
          <p:cNvSpPr>
            <a:spLocks noGrp="1" noChangeArrowheads="1"/>
          </p:cNvSpPr>
          <p:nvPr>
            <p:ph type="dt" sz="half" idx="2"/>
          </p:nvPr>
        </p:nvSpPr>
        <p:spPr bwMode="gray">
          <a:xfrm>
            <a:off x="685800" y="6400800"/>
            <a:ext cx="2133600"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A27CDE74-3865-4BD4-AECC-4FE97CA4B7B8}" type="datetime1">
              <a:rPr lang="ja-JP" altLang="en-US"/>
              <a:pPr>
                <a:defRPr/>
              </a:pPr>
              <a:t>2019/5/24</a:t>
            </a:fld>
            <a:endParaRPr lang="en-US" altLang="ja-JP"/>
          </a:p>
        </p:txBody>
      </p:sp>
      <p:sp>
        <p:nvSpPr>
          <p:cNvPr id="12" name="Rectangle 5"/>
          <p:cNvSpPr>
            <a:spLocks noGrp="1" noChangeArrowheads="1"/>
          </p:cNvSpPr>
          <p:nvPr>
            <p:ph type="ftr" sz="quarter" idx="3"/>
          </p:nvPr>
        </p:nvSpPr>
        <p:spPr bwMode="gray">
          <a:xfrm>
            <a:off x="3124200" y="6400800"/>
            <a:ext cx="2895600"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ja-JP" altLang="en-US"/>
              <a:t>平成24年1月30日現任研修　</a:t>
            </a:r>
          </a:p>
        </p:txBody>
      </p:sp>
    </p:spTree>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rtl="0" eaLnBrk="0" fontAlgn="base" hangingPunct="0">
        <a:spcBef>
          <a:spcPct val="0"/>
        </a:spcBef>
        <a:spcAft>
          <a:spcPct val="0"/>
        </a:spcAft>
        <a:defRPr kumimoji="1" sz="2800">
          <a:solidFill>
            <a:schemeClr val="tx1"/>
          </a:solidFill>
          <a:latin typeface="Arial" pitchFamily="34" charset="0"/>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emf"/><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7504" y="54359"/>
            <a:ext cx="8001000" cy="838200"/>
          </a:xfrm>
        </p:spPr>
        <p:txBody>
          <a:bodyPr/>
          <a:lstStyle/>
          <a:p>
            <a:pPr eaLnBrk="1" hangingPunct="1"/>
            <a:r>
              <a:rPr lang="ja-JP" altLang="en-US" sz="3600" b="1" dirty="0" smtClean="0">
                <a:ea typeface="ＭＳ Ｐゴシック" panose="020B0600070205080204" pitchFamily="50" charset="-128"/>
              </a:rPr>
              <a:t>グライダーを飛ばす　　　</a:t>
            </a:r>
          </a:p>
        </p:txBody>
      </p:sp>
      <p:sp>
        <p:nvSpPr>
          <p:cNvPr id="5123" name="WordArt 7"/>
          <p:cNvSpPr>
            <a:spLocks noChangeArrowheads="1" noChangeShapeType="1" noTextEdit="1"/>
          </p:cNvSpPr>
          <p:nvPr/>
        </p:nvSpPr>
        <p:spPr bwMode="auto">
          <a:xfrm>
            <a:off x="4000980" y="6381328"/>
            <a:ext cx="1981200" cy="322939"/>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sp>
        <p:nvSpPr>
          <p:cNvPr id="5126" name="Text Box 5"/>
          <p:cNvSpPr txBox="1">
            <a:spLocks noChangeArrowheads="1"/>
          </p:cNvSpPr>
          <p:nvPr/>
        </p:nvSpPr>
        <p:spPr bwMode="auto">
          <a:xfrm>
            <a:off x="729444" y="5782706"/>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NPO</a:t>
            </a:r>
            <a:r>
              <a:rPr lang="ja-JP" altLang="en-US" dirty="0"/>
              <a:t>法人　三次科学技術教育協会　</a:t>
            </a:r>
          </a:p>
          <a:p>
            <a:pPr eaLnBrk="1" hangingPunct="1">
              <a:spcBef>
                <a:spcPct val="50000"/>
              </a:spcBef>
            </a:pPr>
            <a:r>
              <a:rPr lang="ja-JP" altLang="en-US" dirty="0"/>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4" y="4655145"/>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21114" t="3233" r="23653" b="875"/>
          <a:stretch/>
        </p:blipFill>
        <p:spPr>
          <a:xfrm>
            <a:off x="6228184" y="461665"/>
            <a:ext cx="2736304" cy="6336704"/>
          </a:xfrm>
          <a:prstGeom prst="rect">
            <a:avLst/>
          </a:prstGeom>
        </p:spPr>
      </p:pic>
      <p:sp>
        <p:nvSpPr>
          <p:cNvPr id="8" name="Text Box 5"/>
          <p:cNvSpPr txBox="1">
            <a:spLocks noChangeArrowheads="1"/>
          </p:cNvSpPr>
          <p:nvPr/>
        </p:nvSpPr>
        <p:spPr bwMode="auto">
          <a:xfrm>
            <a:off x="5719096" y="0"/>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smtClean="0"/>
              <a:t>MISTEE</a:t>
            </a:r>
            <a:r>
              <a:rPr lang="ja-JP" altLang="en-US" b="1" dirty="0" smtClean="0"/>
              <a:t>のホームページ</a:t>
            </a:r>
            <a:endParaRPr lang="ja-JP" altLang="en-US" b="1" dirty="0"/>
          </a:p>
        </p:txBody>
      </p:sp>
      <p:sp>
        <p:nvSpPr>
          <p:cNvPr id="9" name="Rectangle 2"/>
          <p:cNvSpPr>
            <a:spLocks noChangeArrowheads="1"/>
          </p:cNvSpPr>
          <p:nvPr/>
        </p:nvSpPr>
        <p:spPr bwMode="gray">
          <a:xfrm>
            <a:off x="2627784" y="0"/>
            <a:ext cx="158417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と</a:t>
            </a:r>
            <a:r>
              <a:rPr lang="ja-JP" altLang="en-US" sz="1400" b="1" dirty="0"/>
              <a:t>　</a:t>
            </a:r>
          </a:p>
        </p:txBody>
      </p:sp>
      <p:sp>
        <p:nvSpPr>
          <p:cNvPr id="10" name="Rectangle 2"/>
          <p:cNvSpPr>
            <a:spLocks noChangeArrowheads="1"/>
          </p:cNvSpPr>
          <p:nvPr/>
        </p:nvSpPr>
        <p:spPr bwMode="gray">
          <a:xfrm>
            <a:off x="832628" y="6149852"/>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り　じ　　　　　　　　　　たけ　むら　　せい　いち</a:t>
            </a:r>
            <a:r>
              <a:rPr lang="ja-JP" altLang="en-US" sz="1400" b="1" dirty="0"/>
              <a:t>　</a:t>
            </a:r>
          </a:p>
        </p:txBody>
      </p:sp>
      <p:sp>
        <p:nvSpPr>
          <p:cNvPr id="11" name="Rectangle 2"/>
          <p:cNvSpPr>
            <a:spLocks noChangeArrowheads="1"/>
          </p:cNvSpPr>
          <p:nvPr/>
        </p:nvSpPr>
        <p:spPr bwMode="gray">
          <a:xfrm>
            <a:off x="503044" y="5644923"/>
            <a:ext cx="5107536" cy="2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1200" b="1" dirty="0" smtClean="0"/>
              <a:t>えぬ　ぴー　おー　ほうじん　みよし　かがく　ぎじゅつ　きょういく　きょうかい</a:t>
            </a:r>
            <a:r>
              <a:rPr lang="ja-JP" altLang="en-US" sz="1200" b="1" dirty="0" smtClean="0"/>
              <a:t>ひ</a:t>
            </a:r>
            <a:r>
              <a:rPr lang="ja-JP" altLang="en-US" sz="1200" b="1" dirty="0" smtClean="0"/>
              <a:t>こうき</a:t>
            </a:r>
            <a:endParaRPr lang="ja-JP" altLang="en-US" sz="1050" b="1" dirty="0"/>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15426" b="20939"/>
          <a:stretch/>
        </p:blipFill>
        <p:spPr>
          <a:xfrm>
            <a:off x="503044" y="1030342"/>
            <a:ext cx="4857534" cy="31683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5740" t="9100" r="2124" b="1077"/>
          <a:stretch/>
        </p:blipFill>
        <p:spPr>
          <a:xfrm>
            <a:off x="467544" y="836712"/>
            <a:ext cx="8424936" cy="5686156"/>
          </a:xfrm>
          <a:prstGeom prst="rect">
            <a:avLst/>
          </a:prstGeom>
        </p:spPr>
      </p:pic>
      <p:sp>
        <p:nvSpPr>
          <p:cNvPr id="4" name="Rectangle 2"/>
          <p:cNvSpPr>
            <a:spLocks noGrp="1" noChangeArrowheads="1"/>
          </p:cNvSpPr>
          <p:nvPr>
            <p:ph type="ctrTitle" idx="4294967295"/>
          </p:nvPr>
        </p:nvSpPr>
        <p:spPr>
          <a:xfrm>
            <a:off x="179512" y="116632"/>
            <a:ext cx="7772400" cy="720725"/>
          </a:xfrm>
        </p:spPr>
        <p:txBody>
          <a:bodyPr/>
          <a:lstStyle/>
          <a:p>
            <a:pPr eaLnBrk="1" hangingPunct="1"/>
            <a:r>
              <a:rPr lang="ja-JP" altLang="en-US" sz="3200" dirty="0" smtClean="0">
                <a:ea typeface="ＭＳ Ｐゴシック" panose="020B0600070205080204" pitchFamily="50" charset="-128"/>
              </a:rPr>
              <a:t>着陸方法　電波誘導</a:t>
            </a:r>
          </a:p>
        </p:txBody>
      </p:sp>
    </p:spTree>
    <p:extLst>
      <p:ext uri="{BB962C8B-B14F-4D97-AF65-F5344CB8AC3E}">
        <p14:creationId xmlns:p14="http://schemas.microsoft.com/office/powerpoint/2010/main" val="113658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着陸方法　角度は３度</a:t>
            </a:r>
          </a:p>
        </p:txBody>
      </p:sp>
      <p:sp>
        <p:nvSpPr>
          <p:cNvPr id="3" name="正方形/長方形 2"/>
          <p:cNvSpPr/>
          <p:nvPr/>
        </p:nvSpPr>
        <p:spPr>
          <a:xfrm>
            <a:off x="3275856" y="6237312"/>
            <a:ext cx="4572000" cy="461665"/>
          </a:xfrm>
          <a:prstGeom prst="rect">
            <a:avLst/>
          </a:prstGeom>
        </p:spPr>
        <p:txBody>
          <a:bodyPr>
            <a:spAutoFit/>
          </a:bodyPr>
          <a:lstStyle/>
          <a:p>
            <a:r>
              <a:rPr lang="en-US" altLang="ja-JP" sz="1200" dirty="0"/>
              <a:t>K:\</a:t>
            </a:r>
            <a:r>
              <a:rPr lang="ja-JP" altLang="en-US" sz="1200" dirty="0"/>
              <a:t>精一ドキュメントデータファイル</a:t>
            </a:r>
            <a:r>
              <a:rPr lang="en-US" altLang="ja-JP" sz="1200" dirty="0"/>
              <a:t>\MISTEE</a:t>
            </a:r>
            <a:r>
              <a:rPr lang="ja-JP" altLang="en-US" sz="1200" dirty="0"/>
              <a:t>・三良坂天文台</a:t>
            </a:r>
            <a:r>
              <a:rPr lang="en-US" altLang="ja-JP" sz="1200" dirty="0"/>
              <a:t>\</a:t>
            </a:r>
            <a:r>
              <a:rPr lang="ja-JP" altLang="en-US" sz="1200" dirty="0"/>
              <a:t>グライダー</a:t>
            </a:r>
            <a:r>
              <a:rPr lang="en-US" altLang="ja-JP" sz="1200" dirty="0"/>
              <a:t>\</a:t>
            </a:r>
            <a:r>
              <a:rPr lang="ja-JP" altLang="en-US" sz="1200" dirty="0"/>
              <a:t>ホームコックピット 羽田空港</a:t>
            </a:r>
            <a:r>
              <a:rPr lang="en-US" altLang="ja-JP" sz="1200" dirty="0"/>
              <a:t>RW34L</a:t>
            </a:r>
            <a:r>
              <a:rPr lang="ja-JP" altLang="en-US" sz="1200" dirty="0"/>
              <a:t>着陸 </a:t>
            </a:r>
            <a:r>
              <a:rPr lang="en-US" altLang="ja-JP" sz="1200" dirty="0"/>
              <a:t>- </a:t>
            </a:r>
            <a:r>
              <a:rPr lang="ja-JP" altLang="en-US" sz="1200" dirty="0"/>
              <a:t>ショートカット </a:t>
            </a:r>
            <a:r>
              <a:rPr lang="en-US" altLang="ja-JP" sz="1200" dirty="0"/>
              <a:t>(2).</a:t>
            </a:r>
            <a:r>
              <a:rPr lang="en-US" altLang="ja-JP" sz="1200" dirty="0" err="1"/>
              <a:t>lnk</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191" y="2405478"/>
            <a:ext cx="7389305" cy="385096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36712"/>
            <a:ext cx="3261360" cy="1651000"/>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r="72784"/>
          <a:stretch/>
        </p:blipFill>
        <p:spPr>
          <a:xfrm>
            <a:off x="71438" y="2500660"/>
            <a:ext cx="1575753" cy="2855699"/>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5601" t="12140" r="12046" b="10970"/>
          <a:stretch/>
        </p:blipFill>
        <p:spPr>
          <a:xfrm>
            <a:off x="4908551" y="799110"/>
            <a:ext cx="1584176" cy="1368152"/>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2727" y="778150"/>
            <a:ext cx="1728192" cy="1517786"/>
          </a:xfrm>
          <a:prstGeom prst="rect">
            <a:avLst/>
          </a:prstGeom>
        </p:spPr>
      </p:pic>
    </p:spTree>
    <p:extLst>
      <p:ext uri="{BB962C8B-B14F-4D97-AF65-F5344CB8AC3E}">
        <p14:creationId xmlns:p14="http://schemas.microsoft.com/office/powerpoint/2010/main" val="516695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112515"/>
            <a:ext cx="3087340" cy="421936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 y="2564904"/>
            <a:ext cx="5360729" cy="4038993"/>
          </a:xfrm>
          <a:prstGeom prst="rect">
            <a:avLst/>
          </a:prstGeom>
        </p:spPr>
      </p:pic>
    </p:spTree>
    <p:extLst>
      <p:ext uri="{BB962C8B-B14F-4D97-AF65-F5344CB8AC3E}">
        <p14:creationId xmlns:p14="http://schemas.microsoft.com/office/powerpoint/2010/main" val="193185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9651" b="19651"/>
          <a:stretch/>
        </p:blipFill>
        <p:spPr>
          <a:xfrm>
            <a:off x="215566" y="-23145"/>
            <a:ext cx="7344816" cy="5055188"/>
          </a:xfrm>
          <a:prstGeom prst="rect">
            <a:avLst/>
          </a:prstGeom>
        </p:spPr>
      </p:pic>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着陸ルートと高さ　</a:t>
            </a:r>
            <a:r>
              <a:rPr lang="ja-JP" altLang="en-US" sz="2000" dirty="0" smtClean="0">
                <a:ea typeface="ＭＳ Ｐゴシック" panose="020B0600070205080204" pitchFamily="50" charset="-128"/>
              </a:rPr>
              <a:t>広島空港の例</a:t>
            </a:r>
          </a:p>
        </p:txBody>
      </p:sp>
      <p:grpSp>
        <p:nvGrpSpPr>
          <p:cNvPr id="4" name="グループ化 3"/>
          <p:cNvGrpSpPr/>
          <p:nvPr/>
        </p:nvGrpSpPr>
        <p:grpSpPr>
          <a:xfrm>
            <a:off x="1433517" y="1994466"/>
            <a:ext cx="6039696" cy="616157"/>
            <a:chOff x="1433517" y="1994466"/>
            <a:chExt cx="6039696" cy="616157"/>
          </a:xfrm>
        </p:grpSpPr>
        <p:sp>
          <p:nvSpPr>
            <p:cNvPr id="10" name="正方形/長方形 9"/>
            <p:cNvSpPr/>
            <p:nvPr/>
          </p:nvSpPr>
          <p:spPr>
            <a:xfrm>
              <a:off x="1433517" y="2564904"/>
              <a:ext cx="3508667" cy="45719"/>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0092086">
              <a:off x="4775148" y="1994466"/>
              <a:ext cx="2698065" cy="45719"/>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コネクタ 12"/>
          <p:cNvCxnSpPr/>
          <p:nvPr/>
        </p:nvCxnSpPr>
        <p:spPr>
          <a:xfrm>
            <a:off x="1433517" y="2610623"/>
            <a:ext cx="0" cy="39147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40413" y="5655924"/>
            <a:ext cx="5946795" cy="22340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33517" y="5925235"/>
            <a:ext cx="2234983"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6200000">
            <a:off x="7261029" y="5405024"/>
            <a:ext cx="409822" cy="6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1406836" y="5516183"/>
            <a:ext cx="3642540" cy="136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935289" y="5160896"/>
            <a:ext cx="2419923" cy="378994"/>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flipV="1">
            <a:off x="1406836" y="6039532"/>
            <a:ext cx="5453826"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4206">
            <a:off x="5805991" y="4694110"/>
            <a:ext cx="1562819" cy="523531"/>
          </a:xfrm>
          <a:prstGeom prst="rect">
            <a:avLst/>
          </a:prstGeom>
        </p:spPr>
      </p:pic>
      <p:sp>
        <p:nvSpPr>
          <p:cNvPr id="31" name="正方形/長方形 30"/>
          <p:cNvSpPr/>
          <p:nvPr/>
        </p:nvSpPr>
        <p:spPr>
          <a:xfrm>
            <a:off x="773559" y="5660536"/>
            <a:ext cx="666854" cy="75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68" name="直線矢印コネクタ 7167"/>
          <p:cNvCxnSpPr/>
          <p:nvPr/>
        </p:nvCxnSpPr>
        <p:spPr>
          <a:xfrm>
            <a:off x="1440413" y="6162065"/>
            <a:ext cx="2252966"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362108" y="5212080"/>
            <a:ext cx="6432" cy="44043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2"/>
          <p:cNvSpPr>
            <a:spLocks noGrp="1" noChangeArrowheads="1"/>
          </p:cNvSpPr>
          <p:nvPr>
            <p:ph type="ctrTitle" idx="4294967295"/>
          </p:nvPr>
        </p:nvSpPr>
        <p:spPr>
          <a:xfrm>
            <a:off x="1433517" y="6162065"/>
            <a:ext cx="7772400" cy="251215"/>
          </a:xfrm>
        </p:spPr>
        <p:txBody>
          <a:bodyPr lIns="0" tIns="0" rIns="0" anchor="t" anchorCtr="0"/>
          <a:lstStyle/>
          <a:p>
            <a:pPr eaLnBrk="1" hangingPunct="1"/>
            <a:r>
              <a:rPr lang="en-US" altLang="ja-JP" sz="1200" dirty="0" smtClean="0">
                <a:ea typeface="ＭＳ Ｐゴシック" panose="020B0600070205080204" pitchFamily="50" charset="-128"/>
              </a:rPr>
              <a:t>0km               5km                      10km                        15km                                20km</a:t>
            </a:r>
            <a:endParaRPr lang="ja-JP" altLang="en-US" sz="1200" dirty="0" smtClean="0">
              <a:ea typeface="ＭＳ Ｐゴシック" panose="020B0600070205080204" pitchFamily="50" charset="-128"/>
            </a:endParaRPr>
          </a:p>
        </p:txBody>
      </p:sp>
      <p:sp>
        <p:nvSpPr>
          <p:cNvPr id="40" name="Rectangle 2"/>
          <p:cNvSpPr>
            <a:spLocks noGrp="1" noChangeArrowheads="1"/>
          </p:cNvSpPr>
          <p:nvPr>
            <p:ph type="ctrTitle" idx="4294967295"/>
          </p:nvPr>
        </p:nvSpPr>
        <p:spPr>
          <a:xfrm>
            <a:off x="7716571" y="5252650"/>
            <a:ext cx="666055" cy="251215"/>
          </a:xfrm>
        </p:spPr>
        <p:txBody>
          <a:bodyPr lIns="0" tIns="0" rIns="0" anchor="t" anchorCtr="0"/>
          <a:lstStyle/>
          <a:p>
            <a:pPr eaLnBrk="1" hangingPunct="1"/>
            <a:r>
              <a:rPr lang="en-US" altLang="ja-JP" sz="1200" dirty="0" smtClean="0">
                <a:ea typeface="ＭＳ Ｐゴシック" panose="020B0600070205080204" pitchFamily="50" charset="-128"/>
              </a:rPr>
              <a:t>2km</a:t>
            </a:r>
            <a:endParaRPr lang="ja-JP" altLang="en-US" sz="1200" dirty="0" smtClean="0">
              <a:ea typeface="ＭＳ Ｐゴシック" panose="020B0600070205080204" pitchFamily="50" charset="-128"/>
            </a:endParaRPr>
          </a:p>
        </p:txBody>
      </p:sp>
      <p:sp>
        <p:nvSpPr>
          <p:cNvPr id="41" name="正方形/長方形 40"/>
          <p:cNvSpPr/>
          <p:nvPr/>
        </p:nvSpPr>
        <p:spPr>
          <a:xfrm>
            <a:off x="1433517" y="5993813"/>
            <a:ext cx="3631452"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5" name="図 7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1548">
            <a:off x="5813056" y="1229249"/>
            <a:ext cx="932122" cy="576652"/>
          </a:xfrm>
          <a:prstGeom prst="rect">
            <a:avLst/>
          </a:prstGeom>
        </p:spPr>
      </p:pic>
      <p:cxnSp>
        <p:nvCxnSpPr>
          <p:cNvPr id="47" name="直線コネクタ 46"/>
          <p:cNvCxnSpPr/>
          <p:nvPr/>
        </p:nvCxnSpPr>
        <p:spPr>
          <a:xfrm flipH="1">
            <a:off x="4942184" y="2564904"/>
            <a:ext cx="16197" cy="3406050"/>
          </a:xfrm>
          <a:prstGeom prst="line">
            <a:avLst/>
          </a:prstGeom>
        </p:spPr>
        <p:style>
          <a:lnRef idx="1">
            <a:schemeClr val="accent1"/>
          </a:lnRef>
          <a:fillRef idx="0">
            <a:schemeClr val="accent1"/>
          </a:fillRef>
          <a:effectRef idx="0">
            <a:schemeClr val="accent1"/>
          </a:effectRef>
          <a:fontRef idx="minor">
            <a:schemeClr val="tx1"/>
          </a:fontRef>
        </p:style>
      </p:cxnSp>
      <p:pic>
        <p:nvPicPr>
          <p:cNvPr id="7177" name="図 7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518" y="5092366"/>
            <a:ext cx="671025" cy="447524"/>
          </a:xfrm>
          <a:prstGeom prst="rect">
            <a:avLst/>
          </a:prstGeom>
        </p:spPr>
      </p:pic>
      <p:sp>
        <p:nvSpPr>
          <p:cNvPr id="50" name="Rectangle 2"/>
          <p:cNvSpPr>
            <a:spLocks noGrp="1" noChangeArrowheads="1"/>
          </p:cNvSpPr>
          <p:nvPr>
            <p:ph type="ctrTitle" idx="4294967295"/>
          </p:nvPr>
        </p:nvSpPr>
        <p:spPr>
          <a:xfrm>
            <a:off x="773354" y="5743953"/>
            <a:ext cx="576064" cy="251215"/>
          </a:xfrm>
        </p:spPr>
        <p:txBody>
          <a:bodyPr lIns="0" tIns="0" rIns="0" anchor="t" anchorCtr="0"/>
          <a:lstStyle/>
          <a:p>
            <a:pPr eaLnBrk="1" hangingPunct="1"/>
            <a:r>
              <a:rPr lang="ja-JP" altLang="en-US" sz="1200" b="1" dirty="0" smtClean="0">
                <a:ea typeface="ＭＳ Ｐゴシック" panose="020B0600070205080204" pitchFamily="50" charset="-128"/>
              </a:rPr>
              <a:t>滑走路</a:t>
            </a:r>
          </a:p>
        </p:txBody>
      </p:sp>
      <p:sp>
        <p:nvSpPr>
          <p:cNvPr id="3" name="左矢印 2"/>
          <p:cNvSpPr/>
          <p:nvPr/>
        </p:nvSpPr>
        <p:spPr>
          <a:xfrm>
            <a:off x="1619673" y="2171651"/>
            <a:ext cx="2873152"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14515" y="2384981"/>
            <a:ext cx="82589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20095245">
            <a:off x="4843445" y="1848819"/>
            <a:ext cx="1012827"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6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飛ばし方</a:t>
            </a:r>
          </a:p>
        </p:txBody>
      </p:sp>
      <p:pic>
        <p:nvPicPr>
          <p:cNvPr id="3" name="図 2"/>
          <p:cNvPicPr>
            <a:picLocks noChangeAspect="1"/>
          </p:cNvPicPr>
          <p:nvPr/>
        </p:nvPicPr>
        <p:blipFill>
          <a:blip r:embed="rId3"/>
          <a:stretch>
            <a:fillRect/>
          </a:stretch>
        </p:blipFill>
        <p:spPr>
          <a:xfrm>
            <a:off x="440963" y="4559721"/>
            <a:ext cx="6093001" cy="204470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t="12649" b="15513"/>
          <a:stretch/>
        </p:blipFill>
        <p:spPr>
          <a:xfrm>
            <a:off x="615783" y="1340769"/>
            <a:ext cx="3129342" cy="2304256"/>
          </a:xfrm>
          <a:prstGeom prst="rect">
            <a:avLst/>
          </a:prstGeom>
        </p:spPr>
      </p:pic>
    </p:spTree>
    <p:extLst>
      <p:ext uri="{BB962C8B-B14F-4D97-AF65-F5344CB8AC3E}">
        <p14:creationId xmlns:p14="http://schemas.microsoft.com/office/powerpoint/2010/main" val="1358250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51520" y="256755"/>
            <a:ext cx="7772400" cy="720725"/>
          </a:xfrm>
        </p:spPr>
        <p:txBody>
          <a:bodyPr/>
          <a:lstStyle/>
          <a:p>
            <a:pPr eaLnBrk="1" hangingPunct="1"/>
            <a:r>
              <a:rPr lang="ja-JP" altLang="en-US" sz="3200" dirty="0" smtClean="0">
                <a:ea typeface="ＭＳ Ｐゴシック" panose="020B0600070205080204" pitchFamily="50" charset="-128"/>
              </a:rPr>
              <a:t>テスト飛行</a:t>
            </a:r>
            <a:r>
              <a:rPr lang="ja-JP" altLang="en-US" sz="3200" dirty="0">
                <a:ea typeface="ＭＳ Ｐゴシック" panose="020B0600070205080204" pitchFamily="50" charset="-128"/>
              </a:rPr>
              <a:t>と</a:t>
            </a:r>
            <a:r>
              <a:rPr lang="ja-JP" altLang="en-US" sz="3200" dirty="0" smtClean="0">
                <a:ea typeface="ＭＳ Ｐゴシック" panose="020B0600070205080204" pitchFamily="50" charset="-128"/>
              </a:rPr>
              <a:t>調整の仕方</a:t>
            </a:r>
          </a:p>
        </p:txBody>
      </p:sp>
      <p:sp>
        <p:nvSpPr>
          <p:cNvPr id="3" name="円弧 2"/>
          <p:cNvSpPr/>
          <p:nvPr/>
        </p:nvSpPr>
        <p:spPr>
          <a:xfrm>
            <a:off x="-871103" y="1579386"/>
            <a:ext cx="2448272" cy="927941"/>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円弧 3"/>
          <p:cNvSpPr/>
          <p:nvPr/>
        </p:nvSpPr>
        <p:spPr>
          <a:xfrm rot="258671">
            <a:off x="-4571547" y="2882801"/>
            <a:ext cx="10023235" cy="416331"/>
          </a:xfrm>
          <a:prstGeom prst="arc">
            <a:avLst>
              <a:gd name="adj1" fmla="val 16200000"/>
              <a:gd name="adj2" fmla="val 21573568"/>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p:cNvSpPr/>
          <p:nvPr/>
        </p:nvSpPr>
        <p:spPr>
          <a:xfrm flipV="1">
            <a:off x="-727674" y="3509909"/>
            <a:ext cx="2137027" cy="504003"/>
          </a:xfrm>
          <a:prstGeom prst="arc">
            <a:avLst>
              <a:gd name="adj1" fmla="val 16200000"/>
              <a:gd name="adj2" fmla="val 2321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3261494">
            <a:off x="-45144" y="3544488"/>
            <a:ext cx="2065856" cy="949650"/>
          </a:xfrm>
          <a:prstGeom prst="arc">
            <a:avLst>
              <a:gd name="adj1" fmla="val 16200000"/>
              <a:gd name="adj2" fmla="val 19918945"/>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　　　　　　　　　　　　　　　　　　　　　　　　　　　　　　　　　　　　　　　　　　　　　　　　　　　　　　　　　　　　　</a:t>
            </a:r>
            <a:endParaRPr kumimoji="1" lang="ja-JP" altLang="en-US" dirty="0"/>
          </a:p>
        </p:txBody>
      </p:sp>
      <p:pic>
        <p:nvPicPr>
          <p:cNvPr id="7" name="Picture 11" descr="C:\Users\stakemura\Desktop\MISTEEyokomakunno1kujirano1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036" t="-25921" r="72036" b="25921"/>
          <a:stretch/>
        </p:blipFill>
        <p:spPr bwMode="auto">
          <a:xfrm>
            <a:off x="6677932" y="5077727"/>
            <a:ext cx="1960336" cy="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353397" y="2099511"/>
            <a:ext cx="4981420" cy="18208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5770" y="3388183"/>
            <a:ext cx="4939047" cy="15541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40840" y="4307475"/>
            <a:ext cx="4993977" cy="117659"/>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31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79512" y="214313"/>
            <a:ext cx="8235826" cy="720725"/>
          </a:xfrm>
        </p:spPr>
        <p:txBody>
          <a:bodyPr/>
          <a:lstStyle/>
          <a:p>
            <a:pPr eaLnBrk="1" hangingPunct="1"/>
            <a:r>
              <a:rPr lang="ja-JP" altLang="en-US" sz="3200" dirty="0" smtClean="0">
                <a:ea typeface="ＭＳ Ｐゴシック" panose="020B0600070205080204" pitchFamily="50" charset="-128"/>
              </a:rPr>
              <a:t>飛行機の操縦方法　</a:t>
            </a:r>
            <a:r>
              <a:rPr lang="ja-JP" altLang="en-US" dirty="0" smtClean="0">
                <a:ea typeface="ＭＳ Ｐゴシック" panose="020B0600070205080204" pitchFamily="50" charset="-128"/>
              </a:rPr>
              <a:t>コンピューターでも基本は同じ</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24744"/>
            <a:ext cx="8568952" cy="5548062"/>
          </a:xfrm>
          <a:prstGeom prst="rect">
            <a:avLst/>
          </a:prstGeom>
        </p:spPr>
      </p:pic>
    </p:spTree>
    <p:extLst>
      <p:ext uri="{BB962C8B-B14F-4D97-AF65-F5344CB8AC3E}">
        <p14:creationId xmlns:p14="http://schemas.microsoft.com/office/powerpoint/2010/main" val="4949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79512" y="116632"/>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933058"/>
            <a:ext cx="4024992" cy="2401466"/>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b="21648"/>
          <a:stretch/>
        </p:blipFill>
        <p:spPr>
          <a:xfrm>
            <a:off x="22035" y="692697"/>
            <a:ext cx="6696075" cy="2664296"/>
          </a:xfrm>
          <a:prstGeom prst="rect">
            <a:avLst/>
          </a:prstGeom>
        </p:spPr>
      </p:pic>
    </p:spTree>
    <p:extLst>
      <p:ext uri="{BB962C8B-B14F-4D97-AF65-F5344CB8AC3E}">
        <p14:creationId xmlns:p14="http://schemas.microsoft.com/office/powerpoint/2010/main" val="3732185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コンコルドの写真</a:t>
            </a:r>
            <a:endParaRPr lang="ja-JP" altLang="en-US" sz="3200" dirty="0" smtClean="0">
              <a:ea typeface="ＭＳ Ｐゴシック" panose="020B060007020508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6210" t="36928" r="8855"/>
          <a:stretch/>
        </p:blipFill>
        <p:spPr>
          <a:xfrm>
            <a:off x="179512" y="894741"/>
            <a:ext cx="3958817" cy="220486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008" y="3835807"/>
            <a:ext cx="2809067" cy="2106800"/>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12224"/>
          <a:stretch/>
        </p:blipFill>
        <p:spPr>
          <a:xfrm>
            <a:off x="4932040" y="792574"/>
            <a:ext cx="3102312" cy="2699091"/>
          </a:xfrm>
          <a:prstGeom prst="rect">
            <a:avLst/>
          </a:prstGeom>
        </p:spPr>
      </p:pic>
      <p:sp>
        <p:nvSpPr>
          <p:cNvPr id="6" name="Text Box 5"/>
          <p:cNvSpPr txBox="1">
            <a:spLocks noChangeArrowheads="1"/>
          </p:cNvSpPr>
          <p:nvPr/>
        </p:nvSpPr>
        <p:spPr bwMode="auto">
          <a:xfrm>
            <a:off x="4021570" y="448432"/>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着陸指示</a:t>
            </a:r>
            <a:endParaRPr lang="ja-JP" altLang="en-US" dirty="0"/>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3842916"/>
            <a:ext cx="2892152" cy="2134077"/>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388" y="3842916"/>
            <a:ext cx="2845436" cy="2134077"/>
          </a:xfrm>
          <a:prstGeom prst="rect">
            <a:avLst/>
          </a:prstGeom>
        </p:spPr>
      </p:pic>
    </p:spTree>
    <p:extLst>
      <p:ext uri="{BB962C8B-B14F-4D97-AF65-F5344CB8AC3E}">
        <p14:creationId xmlns:p14="http://schemas.microsoft.com/office/powerpoint/2010/main" val="413348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51451" y="6895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pic>
        <p:nvPicPr>
          <p:cNvPr id="2" name="図 1"/>
          <p:cNvPicPr>
            <a:picLocks noChangeAspect="1"/>
          </p:cNvPicPr>
          <p:nvPr/>
        </p:nvPicPr>
        <p:blipFill>
          <a:blip r:embed="rId3"/>
          <a:stretch>
            <a:fillRect/>
          </a:stretch>
        </p:blipFill>
        <p:spPr>
          <a:xfrm>
            <a:off x="997499" y="1956418"/>
            <a:ext cx="2815878" cy="3720233"/>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67" y="5119662"/>
            <a:ext cx="1493935" cy="146592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926" y="4684761"/>
            <a:ext cx="1930499" cy="1905098"/>
          </a:xfrm>
          <a:prstGeom prst="rect">
            <a:avLst/>
          </a:prstGeom>
        </p:spPr>
      </p:pic>
      <p:pic>
        <p:nvPicPr>
          <p:cNvPr id="5" name="図 4"/>
          <p:cNvPicPr>
            <a:picLocks noChangeAspect="1"/>
          </p:cNvPicPr>
          <p:nvPr/>
        </p:nvPicPr>
        <p:blipFill rotWithShape="1">
          <a:blip r:embed="rId6"/>
          <a:srcRect l="46154" t="14493" r="4255" b="16908"/>
          <a:stretch/>
        </p:blipFill>
        <p:spPr>
          <a:xfrm>
            <a:off x="4644009" y="2387993"/>
            <a:ext cx="3179842" cy="2088232"/>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53" y="666492"/>
            <a:ext cx="2339994" cy="1560758"/>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4" y="666492"/>
            <a:ext cx="2304256" cy="1590926"/>
          </a:xfrm>
          <a:prstGeom prst="rect">
            <a:avLst/>
          </a:prstGeom>
        </p:spPr>
      </p:pic>
      <p:sp>
        <p:nvSpPr>
          <p:cNvPr id="9" name="円/楕円 8"/>
          <p:cNvSpPr/>
          <p:nvPr/>
        </p:nvSpPr>
        <p:spPr>
          <a:xfrm>
            <a:off x="416227" y="1222481"/>
            <a:ext cx="43204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651537" y="1637957"/>
            <a:ext cx="732171" cy="100830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5148064" y="1117984"/>
            <a:ext cx="432048" cy="4055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flipV="1">
            <a:off x="5551872" y="1549244"/>
            <a:ext cx="598705" cy="112944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568627" y="1374881"/>
            <a:ext cx="43204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9128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308302" y="0"/>
            <a:ext cx="7772400" cy="720725"/>
          </a:xfrm>
        </p:spPr>
        <p:txBody>
          <a:bodyPr/>
          <a:lstStyle/>
          <a:p>
            <a:pPr eaLnBrk="1" hangingPunct="1"/>
            <a:r>
              <a:rPr lang="en-US" altLang="ja-JP" sz="3200" dirty="0"/>
              <a:t>NPO</a:t>
            </a:r>
            <a:r>
              <a:rPr lang="ja-JP" altLang="en-US" sz="3200" dirty="0"/>
              <a:t>法人　</a:t>
            </a:r>
            <a:r>
              <a:rPr lang="ja-JP" altLang="en-US" sz="3200" dirty="0" smtClean="0"/>
              <a:t>三次科学技術教育協会</a:t>
            </a:r>
            <a:endParaRPr lang="ja-JP" altLang="en-US" sz="3200" dirty="0" smtClean="0">
              <a:ea typeface="ＭＳ Ｐゴシック" panose="020B0600070205080204" pitchFamily="50" charset="-128"/>
            </a:endParaRPr>
          </a:p>
        </p:txBody>
      </p:sp>
      <p:sp>
        <p:nvSpPr>
          <p:cNvPr id="13" name="WordArt 7"/>
          <p:cNvSpPr>
            <a:spLocks noChangeArrowheads="1" noChangeShapeType="1" noTextEdit="1"/>
          </p:cNvSpPr>
          <p:nvPr/>
        </p:nvSpPr>
        <p:spPr bwMode="auto">
          <a:xfrm>
            <a:off x="6926822" y="293042"/>
            <a:ext cx="1981200" cy="304800"/>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pic>
        <p:nvPicPr>
          <p:cNvPr id="2" name="図 1"/>
          <p:cNvPicPr>
            <a:picLocks noChangeAspect="1"/>
          </p:cNvPicPr>
          <p:nvPr/>
        </p:nvPicPr>
        <p:blipFill>
          <a:blip r:embed="rId3"/>
          <a:stretch>
            <a:fillRect/>
          </a:stretch>
        </p:blipFill>
        <p:spPr>
          <a:xfrm>
            <a:off x="179512" y="611584"/>
            <a:ext cx="4137220" cy="6159997"/>
          </a:xfrm>
          <a:prstGeom prst="rect">
            <a:avLst/>
          </a:prstGeom>
        </p:spPr>
      </p:pic>
      <p:pic>
        <p:nvPicPr>
          <p:cNvPr id="3" name="図 2"/>
          <p:cNvPicPr>
            <a:picLocks noChangeAspect="1"/>
          </p:cNvPicPr>
          <p:nvPr/>
        </p:nvPicPr>
        <p:blipFill>
          <a:blip r:embed="rId4"/>
          <a:stretch>
            <a:fillRect/>
          </a:stretch>
        </p:blipFill>
        <p:spPr>
          <a:xfrm>
            <a:off x="4458594" y="618728"/>
            <a:ext cx="4044938" cy="5901772"/>
          </a:xfrm>
          <a:prstGeom prst="rect">
            <a:avLst/>
          </a:prstGeom>
        </p:spPr>
      </p:pic>
    </p:spTree>
    <p:extLst>
      <p:ext uri="{BB962C8B-B14F-4D97-AF65-F5344CB8AC3E}">
        <p14:creationId xmlns:p14="http://schemas.microsoft.com/office/powerpoint/2010/main" val="3397610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Tree>
    <p:extLst>
      <p:ext uri="{BB962C8B-B14F-4D97-AF65-F5344CB8AC3E}">
        <p14:creationId xmlns:p14="http://schemas.microsoft.com/office/powerpoint/2010/main" val="3037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Tree>
    <p:extLst>
      <p:ext uri="{BB962C8B-B14F-4D97-AF65-F5344CB8AC3E}">
        <p14:creationId xmlns:p14="http://schemas.microsoft.com/office/powerpoint/2010/main" val="208098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smtClean="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t>NPO</a:t>
            </a:r>
            <a:r>
              <a:rPr lang="ja-JP" altLang="en-US" sz="1800" dirty="0"/>
              <a:t>法人　三次科学技術教育協会　</a:t>
            </a:r>
          </a:p>
          <a:p>
            <a:pPr eaLnBrk="1" hangingPunct="1">
              <a:spcBef>
                <a:spcPct val="50000"/>
              </a:spcBef>
            </a:pPr>
            <a:r>
              <a:rPr lang="ja-JP" altLang="en-US" sz="1800" dirty="0"/>
              <a:t>理事　</a:t>
            </a:r>
            <a:r>
              <a:rPr lang="ja-JP" altLang="en-US" sz="1600" dirty="0"/>
              <a:t> 　　　</a:t>
            </a:r>
            <a:r>
              <a:rPr lang="ja-JP" altLang="en-US" dirty="0"/>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色が変わって見える理由</a:t>
            </a:r>
          </a:p>
        </p:txBody>
      </p:sp>
      <p:cxnSp>
        <p:nvCxnSpPr>
          <p:cNvPr id="3" name="直線コネクタ 2"/>
          <p:cNvCxnSpPr/>
          <p:nvPr/>
        </p:nvCxnSpPr>
        <p:spPr>
          <a:xfrm>
            <a:off x="604702" y="3429000"/>
            <a:ext cx="78488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5"/>
          <p:cNvSpPr txBox="1">
            <a:spLocks noChangeArrowheads="1"/>
          </p:cNvSpPr>
          <p:nvPr/>
        </p:nvSpPr>
        <p:spPr bwMode="auto">
          <a:xfrm>
            <a:off x="290415" y="935038"/>
            <a:ext cx="423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t>動いていない</a:t>
            </a:r>
            <a:r>
              <a:rPr lang="ja-JP" altLang="en-US" dirty="0" smtClean="0"/>
              <a:t>ときの時間の流れ</a:t>
            </a:r>
            <a:endParaRPr lang="ja-JP" altLang="en-US" dirty="0"/>
          </a:p>
        </p:txBody>
      </p:sp>
      <p:grpSp>
        <p:nvGrpSpPr>
          <p:cNvPr id="9" name="グループ化 8"/>
          <p:cNvGrpSpPr/>
          <p:nvPr/>
        </p:nvGrpSpPr>
        <p:grpSpPr>
          <a:xfrm>
            <a:off x="1329656" y="1357313"/>
            <a:ext cx="2517638" cy="1923971"/>
            <a:chOff x="1329656" y="1357313"/>
            <a:chExt cx="2517638" cy="1923971"/>
          </a:xfrm>
        </p:grpSpPr>
        <p:sp>
          <p:nvSpPr>
            <p:cNvPr id="8" name="正方形/長方形 7"/>
            <p:cNvSpPr/>
            <p:nvPr/>
          </p:nvSpPr>
          <p:spPr>
            <a:xfrm>
              <a:off x="1329656" y="1357313"/>
              <a:ext cx="1080120" cy="64807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左矢印 6"/>
            <p:cNvSpPr/>
            <p:nvPr/>
          </p:nvSpPr>
          <p:spPr>
            <a:xfrm flipH="1">
              <a:off x="2987824" y="1403735"/>
              <a:ext cx="859470" cy="504056"/>
            </a:xfrm>
            <a:prstGeom prst="left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329656" y="2319647"/>
              <a:ext cx="1080120" cy="2550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1329656" y="2662516"/>
              <a:ext cx="1080120" cy="255029"/>
            </a:xfrm>
            <a:prstGeom prst="right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1329656" y="3026255"/>
              <a:ext cx="1080120" cy="25502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341601" y="1265426"/>
            <a:ext cx="4583458" cy="1982374"/>
            <a:chOff x="4341601" y="1265426"/>
            <a:chExt cx="4583458" cy="1982374"/>
          </a:xfrm>
        </p:grpSpPr>
        <p:sp>
          <p:nvSpPr>
            <p:cNvPr id="5" name="正方形/長方形 4"/>
            <p:cNvSpPr/>
            <p:nvPr/>
          </p:nvSpPr>
          <p:spPr>
            <a:xfrm>
              <a:off x="4341601" y="1317923"/>
              <a:ext cx="108012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右矢印 13"/>
            <p:cNvSpPr/>
            <p:nvPr/>
          </p:nvSpPr>
          <p:spPr>
            <a:xfrm>
              <a:off x="4341601" y="2286163"/>
              <a:ext cx="1080120" cy="255029"/>
            </a:xfrm>
            <a:prstGeom prst="rightArrow">
              <a:avLst/>
            </a:prstGeom>
            <a:pattFill prst="pct2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341601" y="2629032"/>
              <a:ext cx="1080120" cy="255029"/>
            </a:xfrm>
            <a:prstGeom prst="rightArrow">
              <a:avLst/>
            </a:prstGeom>
            <a:pattFill prst="pct20">
              <a:fgClr>
                <a:srgbClr val="99CC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4341601" y="2992771"/>
              <a:ext cx="1080120" cy="255029"/>
            </a:xfrm>
            <a:prstGeom prst="rightArrow">
              <a:avLst/>
            </a:prstGeom>
            <a:pattFill prst="pct2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p:cNvSpPr txBox="1">
              <a:spLocks noChangeArrowheads="1"/>
            </p:cNvSpPr>
            <p:nvPr/>
          </p:nvSpPr>
          <p:spPr bwMode="auto">
            <a:xfrm>
              <a:off x="5782032" y="1265426"/>
              <a:ext cx="31430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白から黒を見ると、赤、緑、青の視細胞は、それぞれ、同時にみることで、色は変わらないように感じる</a:t>
              </a:r>
              <a:endParaRPr lang="ja-JP" altLang="en-US" dirty="0"/>
            </a:p>
          </p:txBody>
        </p:sp>
      </p:grpSp>
      <p:cxnSp>
        <p:nvCxnSpPr>
          <p:cNvPr id="29" name="直線矢印コネクタ 28"/>
          <p:cNvCxnSpPr/>
          <p:nvPr/>
        </p:nvCxnSpPr>
        <p:spPr>
          <a:xfrm>
            <a:off x="4556770" y="1147986"/>
            <a:ext cx="34563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79799" y="3572754"/>
            <a:ext cx="7733355" cy="2465935"/>
            <a:chOff x="279799" y="3572754"/>
            <a:chExt cx="7733355" cy="2465935"/>
          </a:xfrm>
        </p:grpSpPr>
        <p:sp>
          <p:nvSpPr>
            <p:cNvPr id="18" name="Text Box 5"/>
            <p:cNvSpPr txBox="1">
              <a:spLocks noChangeArrowheads="1"/>
            </p:cNvSpPr>
            <p:nvPr/>
          </p:nvSpPr>
          <p:spPr bwMode="auto">
            <a:xfrm>
              <a:off x="279799" y="3572754"/>
              <a:ext cx="423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solidFill>
                    <a:srgbClr val="FF0000"/>
                  </a:solidFill>
                </a:rPr>
                <a:t>動いている</a:t>
              </a:r>
              <a:r>
                <a:rPr lang="ja-JP" altLang="en-US" dirty="0" smtClean="0"/>
                <a:t>ときの時間の流れ</a:t>
              </a:r>
              <a:endParaRPr lang="ja-JP" altLang="en-US" dirty="0"/>
            </a:p>
          </p:txBody>
        </p:sp>
        <p:sp>
          <p:nvSpPr>
            <p:cNvPr id="19" name="左矢印 18"/>
            <p:cNvSpPr/>
            <p:nvPr/>
          </p:nvSpPr>
          <p:spPr>
            <a:xfrm flipH="1">
              <a:off x="2987824" y="4083842"/>
              <a:ext cx="859470" cy="504056"/>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30519" y="4114718"/>
              <a:ext cx="1080120" cy="64807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右矢印 20"/>
            <p:cNvSpPr/>
            <p:nvPr/>
          </p:nvSpPr>
          <p:spPr>
            <a:xfrm>
              <a:off x="1330519" y="5077052"/>
              <a:ext cx="1080120" cy="2550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1330519" y="5419921"/>
              <a:ext cx="1080120" cy="255029"/>
            </a:xfrm>
            <a:prstGeom prst="right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1330519" y="5783660"/>
              <a:ext cx="1080120" cy="25502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4556770" y="3861048"/>
              <a:ext cx="34563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4341601" y="4099697"/>
            <a:ext cx="4632732" cy="1938992"/>
            <a:chOff x="4341601" y="4099697"/>
            <a:chExt cx="4632732" cy="1938992"/>
          </a:xfrm>
        </p:grpSpPr>
        <p:sp>
          <p:nvSpPr>
            <p:cNvPr id="24" name="正方形/長方形 23"/>
            <p:cNvSpPr/>
            <p:nvPr/>
          </p:nvSpPr>
          <p:spPr>
            <a:xfrm>
              <a:off x="4341601" y="4144081"/>
              <a:ext cx="108012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Text Box 5"/>
            <p:cNvSpPr txBox="1">
              <a:spLocks noChangeArrowheads="1"/>
            </p:cNvSpPr>
            <p:nvPr/>
          </p:nvSpPr>
          <p:spPr bwMode="auto">
            <a:xfrm>
              <a:off x="5831306" y="4099697"/>
              <a:ext cx="31430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白から黒を見ると、青の視細胞は、遅れて入るため、とまっているときと違い、黒と感じないことがある。</a:t>
              </a:r>
              <a:endParaRPr lang="ja-JP" altLang="en-US" dirty="0"/>
            </a:p>
          </p:txBody>
        </p:sp>
        <p:sp>
          <p:nvSpPr>
            <p:cNvPr id="32" name="右矢印 31"/>
            <p:cNvSpPr/>
            <p:nvPr/>
          </p:nvSpPr>
          <p:spPr>
            <a:xfrm>
              <a:off x="4394651" y="5058430"/>
              <a:ext cx="1080119" cy="221667"/>
            </a:xfrm>
            <a:prstGeom prst="rightArrow">
              <a:avLst/>
            </a:prstGeom>
            <a:pattFill prst="pct2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394651" y="5401298"/>
              <a:ext cx="1080120" cy="255029"/>
            </a:xfrm>
            <a:prstGeom prst="rightArrow">
              <a:avLst/>
            </a:prstGeom>
            <a:pattFill prst="pct20">
              <a:fgClr>
                <a:srgbClr val="99CC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4788024" y="5765037"/>
              <a:ext cx="686746" cy="273652"/>
            </a:xfrm>
            <a:prstGeom prst="rightArrow">
              <a:avLst/>
            </a:prstGeom>
            <a:pattFill prst="pct2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730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参考　有視界飛行の条件</a:t>
            </a:r>
          </a:p>
        </p:txBody>
      </p:sp>
      <p:graphicFrame>
        <p:nvGraphicFramePr>
          <p:cNvPr id="5" name="表 4"/>
          <p:cNvGraphicFramePr>
            <a:graphicFrameLocks noGrp="1"/>
          </p:cNvGraphicFramePr>
          <p:nvPr>
            <p:extLst>
              <p:ext uri="{D42A27DB-BD31-4B8C-83A1-F6EECF244321}">
                <p14:modId xmlns:p14="http://schemas.microsoft.com/office/powerpoint/2010/main" val="3523092139"/>
              </p:ext>
            </p:extLst>
          </p:nvPr>
        </p:nvGraphicFramePr>
        <p:xfrm>
          <a:off x="1043608" y="1340768"/>
          <a:ext cx="4349283" cy="5151912"/>
        </p:xfrm>
        <a:graphic>
          <a:graphicData uri="http://schemas.openxmlformats.org/drawingml/2006/table">
            <a:tbl>
              <a:tblPr/>
              <a:tblGrid>
                <a:gridCol w="610687"/>
                <a:gridCol w="610687"/>
                <a:gridCol w="610687"/>
                <a:gridCol w="610687"/>
                <a:gridCol w="610687"/>
                <a:gridCol w="685161"/>
                <a:gridCol w="610687"/>
              </a:tblGrid>
              <a:tr h="193301">
                <a:tc rowSpan="3" gridSpan="2">
                  <a:txBody>
                    <a:bodyPr/>
                    <a:lstStyle/>
                    <a:p>
                      <a:r>
                        <a:rPr lang="ja-JP" altLang="en-US" sz="1000" dirty="0"/>
                        <a:t> </a:t>
                      </a:r>
                    </a:p>
                  </a:txBody>
                  <a:tcPr marL="48325" marR="48325" marT="24163" marB="24163" anchor="ctr">
                    <a:lnL>
                      <a:noFill/>
                    </a:lnL>
                    <a:lnR>
                      <a:noFill/>
                    </a:lnR>
                    <a:lnT>
                      <a:noFill/>
                    </a:lnT>
                    <a:lnB>
                      <a:noFill/>
                    </a:lnB>
                  </a:tcPr>
                </a:tc>
                <a:tc rowSpan="3" hMerge="1">
                  <a:txBody>
                    <a:bodyPr/>
                    <a:lstStyle/>
                    <a:p>
                      <a:endParaRPr kumimoji="1" lang="ja-JP" altLang="en-US"/>
                    </a:p>
                  </a:txBody>
                  <a:tcPr/>
                </a:tc>
                <a:tc rowSpan="3">
                  <a:txBody>
                    <a:bodyPr/>
                    <a:lstStyle/>
                    <a:p>
                      <a:pPr algn="ctr"/>
                      <a:r>
                        <a:rPr lang="ja-JP" altLang="en-US" sz="1000"/>
                        <a:t>視 程</a:t>
                      </a:r>
                    </a:p>
                  </a:txBody>
                  <a:tcPr marL="48325" marR="48325" marT="24163" marB="24163" anchor="ctr">
                    <a:lnL>
                      <a:noFill/>
                    </a:lnL>
                    <a:lnR>
                      <a:noFill/>
                    </a:lnR>
                    <a:lnT>
                      <a:noFill/>
                    </a:lnT>
                    <a:lnB>
                      <a:noFill/>
                    </a:lnB>
                  </a:tcPr>
                </a:tc>
                <a:tc gridSpan="4">
                  <a:txBody>
                    <a:bodyPr/>
                    <a:lstStyle/>
                    <a:p>
                      <a:pPr algn="ctr"/>
                      <a:r>
                        <a:rPr lang="ja-JP" altLang="en-US" sz="1000"/>
                        <a:t>航空機から雲までの距離</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330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000"/>
                        <a:t>垂直方向</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zh-CN" altLang="en-US" sz="1000"/>
                        <a:t>水平方向</a:t>
                      </a:r>
                      <a:br>
                        <a:rPr lang="zh-CN" altLang="en-US" sz="1000"/>
                      </a:br>
                      <a:r>
                        <a:rPr lang="en-US" altLang="zh-CN" sz="1000"/>
                        <a:t>(</a:t>
                      </a:r>
                      <a:r>
                        <a:rPr lang="zh-CN" altLang="en-US" sz="1000"/>
                        <a:t>半径</a:t>
                      </a:r>
                      <a:r>
                        <a:rPr lang="en-US" altLang="zh-CN" sz="1000"/>
                        <a:t>)</a:t>
                      </a:r>
                    </a:p>
                  </a:txBody>
                  <a:tcPr marL="48325" marR="48325" marT="24163" marB="24163" anchor="ctr">
                    <a:lnL>
                      <a:noFill/>
                    </a:lnL>
                    <a:lnR>
                      <a:noFill/>
                    </a:lnR>
                    <a:lnT>
                      <a:noFill/>
                    </a:lnT>
                    <a:lnB>
                      <a:noFill/>
                    </a:lnB>
                  </a:tcPr>
                </a:tc>
              </a:tr>
              <a:tr h="19330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000"/>
                        <a:t>上方</a:t>
                      </a:r>
                    </a:p>
                  </a:txBody>
                  <a:tcPr marL="48325" marR="48325" marT="24163" marB="24163" anchor="ctr">
                    <a:lnL>
                      <a:noFill/>
                    </a:lnL>
                    <a:lnR>
                      <a:noFill/>
                    </a:lnR>
                    <a:lnT>
                      <a:noFill/>
                    </a:lnT>
                    <a:lnB>
                      <a:noFill/>
                    </a:lnB>
                  </a:tcPr>
                </a:tc>
                <a:tc>
                  <a:txBody>
                    <a:bodyPr/>
                    <a:lstStyle/>
                    <a:p>
                      <a:pPr algn="ctr"/>
                      <a:r>
                        <a:rPr lang="ja-JP" altLang="en-US" sz="1000"/>
                        <a:t>下方</a:t>
                      </a:r>
                    </a:p>
                  </a:txBody>
                  <a:tcPr marL="48325" marR="48325" marT="24163" marB="24163" anchor="ctr">
                    <a:lnL>
                      <a:noFill/>
                    </a:lnL>
                    <a:lnR>
                      <a:noFill/>
                    </a:lnR>
                    <a:lnT>
                      <a:noFill/>
                    </a:lnT>
                    <a:lnB>
                      <a:noFill/>
                    </a:lnB>
                  </a:tcPr>
                </a:tc>
                <a:tc>
                  <a:txBody>
                    <a:bodyPr/>
                    <a:lstStyle/>
                    <a:p>
                      <a:pPr algn="ctr"/>
                      <a:r>
                        <a:rPr lang="ja-JP" altLang="en-US" sz="1000"/>
                        <a:t>雲高</a:t>
                      </a:r>
                    </a:p>
                  </a:txBody>
                  <a:tcPr marL="48325" marR="48325" marT="24163" marB="24163" anchor="ctr">
                    <a:lnL>
                      <a:noFill/>
                    </a:lnL>
                    <a:lnR>
                      <a:noFill/>
                    </a:lnR>
                    <a:lnT>
                      <a:noFill/>
                    </a:lnT>
                    <a:lnB>
                      <a:noFill/>
                    </a:lnB>
                  </a:tcPr>
                </a:tc>
                <a:tc vMerge="1">
                  <a:txBody>
                    <a:bodyPr/>
                    <a:lstStyle/>
                    <a:p>
                      <a:endParaRPr kumimoji="1" lang="ja-JP" altLang="en-US"/>
                    </a:p>
                  </a:txBody>
                  <a:tcPr/>
                </a:tc>
              </a:tr>
              <a:tr h="483254">
                <a:tc rowSpan="2">
                  <a:txBody>
                    <a:bodyPr/>
                    <a:lstStyle/>
                    <a:p>
                      <a:pPr algn="ctr"/>
                      <a:r>
                        <a:rPr lang="ja-JP" altLang="en-US" sz="1000"/>
                        <a:t>管制区</a:t>
                      </a:r>
                      <a:br>
                        <a:rPr lang="ja-JP" altLang="en-US" sz="1000"/>
                      </a:br>
                      <a:r>
                        <a:rPr lang="ja-JP" altLang="en-US" sz="1000"/>
                        <a:t>又は</a:t>
                      </a:r>
                      <a:br>
                        <a:rPr lang="ja-JP" altLang="en-US" sz="1000"/>
                      </a:br>
                      <a:r>
                        <a:rPr lang="ja-JP" altLang="en-US" sz="1000"/>
                        <a:t>管制圏内</a:t>
                      </a:r>
                    </a:p>
                  </a:txBody>
                  <a:tcPr marL="48325" marR="48325" marT="24163" marB="24163" anchor="ctr">
                    <a:lnL>
                      <a:noFill/>
                    </a:lnL>
                    <a:lnR>
                      <a:noFill/>
                    </a:lnR>
                    <a:lnT>
                      <a:noFill/>
                    </a:lnT>
                    <a:lnB>
                      <a:noFill/>
                    </a:lnB>
                  </a:tcPr>
                </a:tc>
                <a:tc>
                  <a:txBody>
                    <a:bodyPr/>
                    <a:lstStyle/>
                    <a:p>
                      <a:pPr algn="ctr"/>
                      <a:r>
                        <a:rPr lang="en-US" sz="1000"/>
                        <a:t>3,000m </a:t>
                      </a:r>
                      <a:r>
                        <a:rPr lang="ja-JP" altLang="en-US" sz="1000"/>
                        <a:t>以</a:t>
                      </a:r>
                      <a:br>
                        <a:rPr lang="ja-JP" altLang="en-US" sz="1000"/>
                      </a:br>
                      <a:r>
                        <a:rPr lang="ja-JP" altLang="en-US" sz="1000"/>
                        <a:t>上の高度</a:t>
                      </a:r>
                    </a:p>
                  </a:txBody>
                  <a:tcPr marL="48325" marR="48325" marT="24163" marB="24163" anchor="ctr">
                    <a:lnL>
                      <a:noFill/>
                    </a:lnL>
                    <a:lnR>
                      <a:noFill/>
                    </a:lnR>
                    <a:lnT>
                      <a:noFill/>
                    </a:lnT>
                    <a:lnB>
                      <a:noFill/>
                    </a:lnB>
                  </a:tcPr>
                </a:tc>
                <a:tc>
                  <a:txBody>
                    <a:bodyPr/>
                    <a:lstStyle/>
                    <a:p>
                      <a:pPr algn="r"/>
                      <a:r>
                        <a:rPr lang="en-US" sz="1000"/>
                        <a:t>8,000m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1,500m</a:t>
                      </a:r>
                    </a:p>
                  </a:txBody>
                  <a:tcPr marL="48325" marR="48325" marT="24163" marB="24163" anchor="ctr">
                    <a:lnL>
                      <a:noFill/>
                    </a:lnL>
                    <a:lnR>
                      <a:noFill/>
                    </a:lnR>
                    <a:lnT>
                      <a:noFill/>
                    </a:lnT>
                    <a:lnB>
                      <a:noFill/>
                    </a:lnB>
                  </a:tcPr>
                </a:tc>
              </a:tr>
              <a:tr h="483254">
                <a:tc vMerge="1">
                  <a:txBody>
                    <a:bodyPr/>
                    <a:lstStyle/>
                    <a:p>
                      <a:endParaRPr kumimoji="1" lang="ja-JP" altLang="en-US"/>
                    </a:p>
                  </a:txBody>
                  <a:tcPr/>
                </a:tc>
                <a:tc>
                  <a:txBody>
                    <a:bodyPr/>
                    <a:lstStyle/>
                    <a:p>
                      <a:pPr algn="ctr"/>
                      <a:r>
                        <a:rPr lang="en-US" sz="1000"/>
                        <a:t>3,000m </a:t>
                      </a:r>
                      <a:r>
                        <a:rPr lang="ja-JP" altLang="en-US" sz="1000"/>
                        <a:t>未</a:t>
                      </a:r>
                      <a:br>
                        <a:rPr lang="ja-JP" altLang="en-US" sz="1000"/>
                      </a:br>
                      <a:r>
                        <a:rPr lang="ja-JP" altLang="en-US" sz="1000"/>
                        <a:t>満の高度</a:t>
                      </a:r>
                    </a:p>
                  </a:txBody>
                  <a:tcPr marL="48325" marR="48325" marT="24163" marB="24163" anchor="ctr">
                    <a:lnL>
                      <a:noFill/>
                    </a:lnL>
                    <a:lnR>
                      <a:noFill/>
                    </a:lnR>
                    <a:lnT>
                      <a:noFill/>
                    </a:lnT>
                    <a:lnB>
                      <a:noFill/>
                    </a:lnB>
                  </a:tcPr>
                </a:tc>
                <a:tc>
                  <a:txBody>
                    <a:bodyPr/>
                    <a:lstStyle/>
                    <a:p>
                      <a:pPr algn="r"/>
                      <a:r>
                        <a:rPr lang="en-US" sz="1000"/>
                        <a:t>5,000m</a:t>
                      </a:r>
                    </a:p>
                  </a:txBody>
                  <a:tcPr marL="48325" marR="48325" marT="24163" marB="24163" anchor="ctr">
                    <a:lnL>
                      <a:noFill/>
                    </a:lnL>
                    <a:lnR>
                      <a:noFill/>
                    </a:lnR>
                    <a:lnT>
                      <a:noFill/>
                    </a:lnT>
                    <a:lnB>
                      <a:noFill/>
                    </a:lnB>
                  </a:tcPr>
                </a:tc>
                <a:tc>
                  <a:txBody>
                    <a:bodyPr/>
                    <a:lstStyle/>
                    <a:p>
                      <a:pPr algn="r"/>
                      <a:r>
                        <a:rPr lang="en-US" sz="1000"/>
                        <a:t>150m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338278">
                <a:tc gridSpan="2">
                  <a:txBody>
                    <a:bodyPr/>
                    <a:lstStyle/>
                    <a:p>
                      <a:pPr algn="ctr"/>
                      <a:r>
                        <a:rPr lang="ja-JP" altLang="en-US" sz="1000"/>
                        <a:t>管制圏内の飛行場</a:t>
                      </a:r>
                    </a:p>
                  </a:txBody>
                  <a:tcPr marL="48325" marR="48325" marT="24163" marB="24163" anchor="ctr">
                    <a:lnL>
                      <a:noFill/>
                    </a:lnL>
                    <a:lnR>
                      <a:noFill/>
                    </a:lnR>
                    <a:lnT>
                      <a:noFill/>
                    </a:lnT>
                    <a:lnB>
                      <a:noFill/>
                    </a:lnB>
                  </a:tcPr>
                </a:tc>
                <a:tc hMerge="1">
                  <a:txBody>
                    <a:bodyPr/>
                    <a:lstStyle/>
                    <a:p>
                      <a:endParaRPr kumimoji="1" lang="ja-JP" altLang="en-US"/>
                    </a:p>
                  </a:txBody>
                  <a:tcPr/>
                </a:tc>
                <a:tc>
                  <a:txBody>
                    <a:bodyPr/>
                    <a:lstStyle/>
                    <a:p>
                      <a:pPr algn="r"/>
                      <a:r>
                        <a:rPr lang="en-US" sz="1000"/>
                        <a:t>*1</a:t>
                      </a:r>
                      <a:br>
                        <a:rPr lang="en-US" sz="1000"/>
                      </a:br>
                      <a:r>
                        <a:rPr lang="en-US" sz="1000"/>
                        <a:t>5,000m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483254">
                <a:tc rowSpan="3">
                  <a:txBody>
                    <a:bodyPr/>
                    <a:lstStyle/>
                    <a:p>
                      <a:pPr algn="ctr"/>
                      <a:r>
                        <a:rPr lang="ja-JP" altLang="en-US" sz="1000"/>
                        <a:t>管制区</a:t>
                      </a:r>
                      <a:br>
                        <a:rPr lang="ja-JP" altLang="en-US" sz="1000"/>
                      </a:br>
                      <a:r>
                        <a:rPr lang="ja-JP" altLang="en-US" sz="1000"/>
                        <a:t>又は</a:t>
                      </a:r>
                      <a:br>
                        <a:rPr lang="ja-JP" altLang="en-US" sz="1000"/>
                      </a:br>
                      <a:r>
                        <a:rPr lang="ja-JP" altLang="en-US" sz="1000"/>
                        <a:t>管制圏内</a:t>
                      </a:r>
                    </a:p>
                  </a:txBody>
                  <a:tcPr marL="48325" marR="48325" marT="24163" marB="24163" anchor="ctr">
                    <a:lnL>
                      <a:noFill/>
                    </a:lnL>
                    <a:lnR>
                      <a:noFill/>
                    </a:lnR>
                    <a:lnT>
                      <a:noFill/>
                    </a:lnT>
                    <a:lnB>
                      <a:noFill/>
                    </a:lnB>
                  </a:tcPr>
                </a:tc>
                <a:tc>
                  <a:txBody>
                    <a:bodyPr/>
                    <a:lstStyle/>
                    <a:p>
                      <a:pPr algn="ctr"/>
                      <a:r>
                        <a:rPr lang="en-US" sz="1000"/>
                        <a:t>3,000m </a:t>
                      </a:r>
                      <a:r>
                        <a:rPr lang="ja-JP" altLang="en-US" sz="1000"/>
                        <a:t>以</a:t>
                      </a:r>
                      <a:br>
                        <a:rPr lang="ja-JP" altLang="en-US" sz="1000"/>
                      </a:br>
                      <a:r>
                        <a:rPr lang="ja-JP" altLang="en-US" sz="1000"/>
                        <a:t>上の高度</a:t>
                      </a:r>
                    </a:p>
                  </a:txBody>
                  <a:tcPr marL="48325" marR="48325" marT="24163" marB="24163" anchor="ctr">
                    <a:lnL>
                      <a:noFill/>
                    </a:lnL>
                    <a:lnR>
                      <a:noFill/>
                    </a:lnR>
                    <a:lnT>
                      <a:noFill/>
                    </a:lnT>
                    <a:lnB>
                      <a:noFill/>
                    </a:lnB>
                  </a:tcPr>
                </a:tc>
                <a:tc>
                  <a:txBody>
                    <a:bodyPr/>
                    <a:lstStyle/>
                    <a:p>
                      <a:pPr algn="r"/>
                      <a:r>
                        <a:rPr lang="en-US" sz="1000"/>
                        <a:t>8,000m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1,500m</a:t>
                      </a:r>
                    </a:p>
                  </a:txBody>
                  <a:tcPr marL="48325" marR="48325" marT="24163" marB="24163" anchor="ctr">
                    <a:lnL>
                      <a:noFill/>
                    </a:lnL>
                    <a:lnR>
                      <a:noFill/>
                    </a:lnR>
                    <a:lnT>
                      <a:noFill/>
                    </a:lnT>
                    <a:lnB>
                      <a:noFill/>
                    </a:lnB>
                  </a:tcPr>
                </a:tc>
              </a:tr>
              <a:tr h="483254">
                <a:tc vMerge="1">
                  <a:txBody>
                    <a:bodyPr/>
                    <a:lstStyle/>
                    <a:p>
                      <a:endParaRPr kumimoji="1" lang="ja-JP" altLang="en-US"/>
                    </a:p>
                  </a:txBody>
                  <a:tcPr/>
                </a:tc>
                <a:tc>
                  <a:txBody>
                    <a:bodyPr/>
                    <a:lstStyle/>
                    <a:p>
                      <a:pPr algn="ctr"/>
                      <a:r>
                        <a:rPr lang="en-US" sz="1000"/>
                        <a:t>3,000m </a:t>
                      </a:r>
                      <a:r>
                        <a:rPr lang="ja-JP" altLang="en-US" sz="1000"/>
                        <a:t>未</a:t>
                      </a:r>
                      <a:br>
                        <a:rPr lang="ja-JP" altLang="en-US" sz="1000"/>
                      </a:br>
                      <a:r>
                        <a:rPr lang="ja-JP" altLang="en-US" sz="1000"/>
                        <a:t>満の高度</a:t>
                      </a:r>
                    </a:p>
                  </a:txBody>
                  <a:tcPr marL="48325" marR="48325" marT="24163" marB="24163" anchor="ctr">
                    <a:lnL>
                      <a:noFill/>
                    </a:lnL>
                    <a:lnR>
                      <a:noFill/>
                    </a:lnR>
                    <a:lnT>
                      <a:noFill/>
                    </a:lnT>
                    <a:lnB>
                      <a:noFill/>
                    </a:lnB>
                  </a:tcPr>
                </a:tc>
                <a:tc>
                  <a:txBody>
                    <a:bodyPr/>
                    <a:lstStyle/>
                    <a:p>
                      <a:pPr algn="r"/>
                      <a:r>
                        <a:rPr lang="en-US" sz="1000" dirty="0"/>
                        <a:t>1,500m</a:t>
                      </a:r>
                    </a:p>
                  </a:txBody>
                  <a:tcPr marL="48325" marR="48325" marT="24163" marB="24163" anchor="ctr">
                    <a:lnL>
                      <a:noFill/>
                    </a:lnL>
                    <a:lnR>
                      <a:noFill/>
                    </a:lnR>
                    <a:lnT>
                      <a:noFill/>
                    </a:lnT>
                    <a:lnB>
                      <a:noFill/>
                    </a:lnB>
                  </a:tcPr>
                </a:tc>
                <a:tc>
                  <a:txBody>
                    <a:bodyPr/>
                    <a:lstStyle/>
                    <a:p>
                      <a:pPr algn="r"/>
                      <a:r>
                        <a:rPr lang="en-US" sz="1000"/>
                        <a:t>150m</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600m</a:t>
                      </a:r>
                    </a:p>
                  </a:txBody>
                  <a:tcPr marL="48325" marR="48325" marT="24163" marB="24163" anchor="ctr">
                    <a:lnL>
                      <a:noFill/>
                    </a:lnL>
                    <a:lnR>
                      <a:noFill/>
                    </a:lnR>
                    <a:lnT>
                      <a:noFill/>
                    </a:lnT>
                    <a:lnB>
                      <a:noFill/>
                    </a:lnB>
                  </a:tcPr>
                </a:tc>
              </a:tr>
              <a:tr h="918182">
                <a:tc vMerge="1">
                  <a:txBody>
                    <a:bodyPr/>
                    <a:lstStyle/>
                    <a:p>
                      <a:endParaRPr kumimoji="1" lang="ja-JP" altLang="en-US"/>
                    </a:p>
                  </a:txBody>
                  <a:tcPr/>
                </a:tc>
                <a:tc>
                  <a:txBody>
                    <a:bodyPr/>
                    <a:lstStyle/>
                    <a:p>
                      <a:pPr algn="ctr"/>
                      <a:r>
                        <a:rPr lang="ja-JP" altLang="en-US" sz="1000"/>
                        <a:t>地表又は水</a:t>
                      </a:r>
                      <a:br>
                        <a:rPr lang="ja-JP" altLang="en-US" sz="1000"/>
                      </a:br>
                      <a:r>
                        <a:rPr lang="ja-JP" altLang="en-US" sz="1000"/>
                        <a:t>面から</a:t>
                      </a:r>
                      <a:r>
                        <a:rPr lang="en-US" altLang="ja-JP" sz="1000"/>
                        <a:t>300m</a:t>
                      </a:r>
                      <a:br>
                        <a:rPr lang="en-US" altLang="ja-JP" sz="1000"/>
                      </a:br>
                      <a:r>
                        <a:rPr lang="ja-JP" altLang="en-US" sz="1000"/>
                        <a:t>以下の高度</a:t>
                      </a:r>
                    </a:p>
                  </a:txBody>
                  <a:tcPr marL="48325" marR="48325" marT="24163" marB="24163" anchor="ctr">
                    <a:lnL>
                      <a:noFill/>
                    </a:lnL>
                    <a:lnR>
                      <a:noFill/>
                    </a:lnR>
                    <a:lnT>
                      <a:noFill/>
                    </a:lnT>
                    <a:lnB>
                      <a:noFill/>
                    </a:lnB>
                  </a:tcPr>
                </a:tc>
                <a:tc>
                  <a:txBody>
                    <a:bodyPr/>
                    <a:lstStyle/>
                    <a:p>
                      <a:pPr algn="r"/>
                      <a:r>
                        <a:rPr lang="en-US" sz="1000"/>
                        <a:t>*2</a:t>
                      </a:r>
                      <a:br>
                        <a:rPr lang="en-US" sz="1000"/>
                      </a:br>
                      <a:r>
                        <a:rPr lang="en-US" sz="1000"/>
                        <a:t>1,500m</a:t>
                      </a:r>
                    </a:p>
                  </a:txBody>
                  <a:tcPr marL="48325" marR="48325" marT="24163" marB="24163" anchor="ctr">
                    <a:lnL>
                      <a:noFill/>
                    </a:lnL>
                    <a:lnR>
                      <a:noFill/>
                    </a:lnR>
                    <a:lnT>
                      <a:noFill/>
                    </a:lnT>
                    <a:lnB>
                      <a:noFill/>
                    </a:lnB>
                  </a:tcPr>
                </a:tc>
                <a:tc gridSpan="4">
                  <a:txBody>
                    <a:bodyPr/>
                    <a:lstStyle/>
                    <a:p>
                      <a:r>
                        <a:rPr lang="ja-JP" altLang="en-US" sz="1000"/>
                        <a:t>雲から離れて飛行し、かつ、地表又は</a:t>
                      </a:r>
                      <a:br>
                        <a:rPr lang="ja-JP" altLang="en-US" sz="1000"/>
                      </a:br>
                      <a:r>
                        <a:rPr lang="ja-JP" altLang="en-US" sz="1000"/>
                        <a:t>水面を引続き確認し得ること。</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28230">
                <a:tc gridSpan="2">
                  <a:txBody>
                    <a:bodyPr/>
                    <a:lstStyle/>
                    <a:p>
                      <a:r>
                        <a:rPr lang="ja-JP" altLang="en-US" sz="1000"/>
                        <a:t>管制圏外にある運輸大臣が</a:t>
                      </a:r>
                      <a:br>
                        <a:rPr lang="ja-JP" altLang="en-US" sz="1000"/>
                      </a:br>
                      <a:r>
                        <a:rPr lang="ja-JP" altLang="en-US" sz="1000"/>
                        <a:t>告示で指定した飛行場</a:t>
                      </a:r>
                    </a:p>
                  </a:txBody>
                  <a:tcPr marL="48325" marR="48325" marT="24163" marB="24163" anchor="ctr">
                    <a:lnL>
                      <a:noFill/>
                    </a:lnL>
                    <a:lnR>
                      <a:noFill/>
                    </a:lnR>
                    <a:lnT>
                      <a:noFill/>
                    </a:lnT>
                    <a:lnB>
                      <a:noFill/>
                    </a:lnB>
                  </a:tcPr>
                </a:tc>
                <a:tc hMerge="1">
                  <a:txBody>
                    <a:bodyPr/>
                    <a:lstStyle/>
                    <a:p>
                      <a:endParaRPr kumimoji="1" lang="ja-JP" altLang="en-US"/>
                    </a:p>
                  </a:txBody>
                  <a:tcPr/>
                </a:tc>
                <a:tc>
                  <a:txBody>
                    <a:bodyPr/>
                    <a:lstStyle/>
                    <a:p>
                      <a:pPr algn="r"/>
                      <a:r>
                        <a:rPr lang="en-US" sz="1000"/>
                        <a:t>*1</a:t>
                      </a:r>
                      <a:br>
                        <a:rPr lang="en-US" sz="1000"/>
                      </a:br>
                      <a:r>
                        <a:rPr lang="en-US" sz="1000"/>
                        <a:t>5,000m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c>
                  <a:txBody>
                    <a:bodyPr/>
                    <a:lstStyle/>
                    <a:p>
                      <a:pPr algn="r"/>
                      <a:r>
                        <a:rPr lang="en-US" sz="1000"/>
                        <a:t>300m</a:t>
                      </a:r>
                    </a:p>
                  </a:txBody>
                  <a:tcPr marL="48325" marR="48325" marT="24163" marB="24163" anchor="ctr">
                    <a:lnL>
                      <a:noFill/>
                    </a:lnL>
                    <a:lnR>
                      <a:noFill/>
                    </a:lnR>
                    <a:lnT>
                      <a:noFill/>
                    </a:lnT>
                    <a:lnB>
                      <a:noFill/>
                    </a:lnB>
                  </a:tcPr>
                </a:tc>
                <a:tc>
                  <a:txBody>
                    <a:bodyPr/>
                    <a:lstStyle/>
                    <a:p>
                      <a:pPr algn="r"/>
                      <a:r>
                        <a:rPr lang="ja-JP" altLang="en-US" sz="1000"/>
                        <a:t>─　</a:t>
                      </a:r>
                    </a:p>
                  </a:txBody>
                  <a:tcPr marL="48325" marR="48325" marT="24163" marB="24163" anchor="ctr">
                    <a:lnL>
                      <a:noFill/>
                    </a:lnL>
                    <a:lnR>
                      <a:noFill/>
                    </a:lnR>
                    <a:lnT>
                      <a:noFill/>
                    </a:lnT>
                    <a:lnB>
                      <a:noFill/>
                    </a:lnB>
                  </a:tcPr>
                </a:tc>
              </a:tr>
              <a:tr h="193301">
                <a:tc gridSpan="7">
                  <a:txBody>
                    <a:bodyPr/>
                    <a:lstStyle/>
                    <a:p>
                      <a:r>
                        <a:rPr lang="ja-JP" altLang="en-US" sz="1000"/>
                        <a:t>*</a:t>
                      </a:r>
                      <a:r>
                        <a:rPr lang="en-US" altLang="ja-JP" sz="1000"/>
                        <a:t>1</a:t>
                      </a:r>
                      <a:r>
                        <a:rPr lang="ja-JP" altLang="en-US" sz="1000"/>
                        <a:t>　地上視程</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8278">
                <a:tc gridSpan="7">
                  <a:txBody>
                    <a:bodyPr/>
                    <a:lstStyle/>
                    <a:p>
                      <a:r>
                        <a:rPr lang="ja-JP" altLang="en-US" sz="1000" dirty="0"/>
                        <a:t>*</a:t>
                      </a:r>
                      <a:r>
                        <a:rPr lang="en-US" altLang="ja-JP" sz="1000" dirty="0"/>
                        <a:t>2</a:t>
                      </a:r>
                      <a:r>
                        <a:rPr lang="ja-JP" altLang="en-US" sz="1000" dirty="0"/>
                        <a:t>　他の物件との衝突を避けることができる速度で飛行するヘリコプターは除く</a:t>
                      </a:r>
                    </a:p>
                  </a:txBody>
                  <a:tcPr marL="48325" marR="48325" marT="24163" marB="24163"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02831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42938" y="214313"/>
            <a:ext cx="7772400" cy="720725"/>
          </a:xfrm>
        </p:spPr>
        <p:txBody>
          <a:bodyPr/>
          <a:lstStyle/>
          <a:p>
            <a:pPr eaLnBrk="1" hangingPunct="1"/>
            <a:r>
              <a:rPr lang="ja-JP" altLang="en-US" sz="3200" dirty="0" smtClean="0">
                <a:ea typeface="ＭＳ Ｐゴシック" panose="020B0600070205080204" pitchFamily="50" charset="-128"/>
              </a:rPr>
              <a:t>空を飛ぶものはいろいろ････</a:t>
            </a:r>
          </a:p>
        </p:txBody>
      </p:sp>
      <p:sp>
        <p:nvSpPr>
          <p:cNvPr id="3" name="Text Box 5"/>
          <p:cNvSpPr txBox="1">
            <a:spLocks noChangeArrowheads="1"/>
          </p:cNvSpPr>
          <p:nvPr/>
        </p:nvSpPr>
        <p:spPr bwMode="auto">
          <a:xfrm>
            <a:off x="813148" y="118331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　民間機　ジェット</a:t>
            </a:r>
            <a:endParaRPr lang="ja-JP" altLang="en-US" dirty="0"/>
          </a:p>
        </p:txBody>
      </p:sp>
      <p:sp>
        <p:nvSpPr>
          <p:cNvPr id="6" name="Text Box 5"/>
          <p:cNvSpPr txBox="1">
            <a:spLocks noChangeArrowheads="1"/>
          </p:cNvSpPr>
          <p:nvPr/>
        </p:nvSpPr>
        <p:spPr bwMode="auto">
          <a:xfrm>
            <a:off x="4917256" y="250397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気球</a:t>
            </a:r>
            <a:endParaRPr lang="ja-JP" altLang="en-US" dirty="0"/>
          </a:p>
        </p:txBody>
      </p:sp>
      <p:sp>
        <p:nvSpPr>
          <p:cNvPr id="7" name="Text Box 5"/>
          <p:cNvSpPr txBox="1">
            <a:spLocks noChangeArrowheads="1"/>
          </p:cNvSpPr>
          <p:nvPr/>
        </p:nvSpPr>
        <p:spPr bwMode="auto">
          <a:xfrm>
            <a:off x="4899496" y="1312756"/>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紙</a:t>
            </a:r>
            <a:r>
              <a:rPr lang="ja-JP" altLang="en-US" sz="1800" dirty="0"/>
              <a:t>飛行機</a:t>
            </a:r>
            <a:endParaRPr lang="ja-JP" altLang="en-US" dirty="0"/>
          </a:p>
        </p:txBody>
      </p:sp>
      <p:sp>
        <p:nvSpPr>
          <p:cNvPr id="10" name="Text Box 5"/>
          <p:cNvSpPr txBox="1">
            <a:spLocks noChangeArrowheads="1"/>
          </p:cNvSpPr>
          <p:nvPr/>
        </p:nvSpPr>
        <p:spPr bwMode="auto">
          <a:xfrm>
            <a:off x="776388" y="4616097"/>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飛行機模型　＋プロペラ</a:t>
            </a:r>
            <a:endParaRPr lang="ja-JP" altLang="en-US" dirty="0"/>
          </a:p>
        </p:txBody>
      </p:sp>
      <p:sp>
        <p:nvSpPr>
          <p:cNvPr id="11" name="Text Box 5"/>
          <p:cNvSpPr txBox="1">
            <a:spLocks noChangeArrowheads="1"/>
          </p:cNvSpPr>
          <p:nvPr/>
        </p:nvSpPr>
        <p:spPr bwMode="auto">
          <a:xfrm>
            <a:off x="807096" y="402785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　民間機　プロペラ</a:t>
            </a:r>
            <a:endParaRPr lang="ja-JP" altLang="en-US" dirty="0"/>
          </a:p>
        </p:txBody>
      </p:sp>
      <p:sp>
        <p:nvSpPr>
          <p:cNvPr id="12" name="Text Box 5"/>
          <p:cNvSpPr txBox="1">
            <a:spLocks noChangeArrowheads="1"/>
          </p:cNvSpPr>
          <p:nvPr/>
        </p:nvSpPr>
        <p:spPr bwMode="auto">
          <a:xfrm>
            <a:off x="807096" y="331010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昆虫</a:t>
            </a:r>
            <a:endParaRPr lang="ja-JP" altLang="en-US" dirty="0"/>
          </a:p>
        </p:txBody>
      </p:sp>
      <p:sp>
        <p:nvSpPr>
          <p:cNvPr id="13" name="Text Box 5"/>
          <p:cNvSpPr txBox="1">
            <a:spLocks noChangeArrowheads="1"/>
          </p:cNvSpPr>
          <p:nvPr/>
        </p:nvSpPr>
        <p:spPr bwMode="auto">
          <a:xfrm>
            <a:off x="4907632" y="3209909"/>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タンポポ</a:t>
            </a:r>
            <a:endParaRPr lang="ja-JP" altLang="en-US" dirty="0"/>
          </a:p>
        </p:txBody>
      </p:sp>
      <p:sp>
        <p:nvSpPr>
          <p:cNvPr id="14" name="Text Box 5"/>
          <p:cNvSpPr txBox="1">
            <a:spLocks noChangeArrowheads="1"/>
          </p:cNvSpPr>
          <p:nvPr/>
        </p:nvSpPr>
        <p:spPr bwMode="auto">
          <a:xfrm>
            <a:off x="4885928" y="4601415"/>
            <a:ext cx="3699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飛行機模型　＋プロペラなし</a:t>
            </a:r>
            <a:endParaRPr lang="ja-JP" altLang="en-US" dirty="0"/>
          </a:p>
        </p:txBody>
      </p:sp>
      <p:sp>
        <p:nvSpPr>
          <p:cNvPr id="16" name="Text Box 5"/>
          <p:cNvSpPr txBox="1">
            <a:spLocks noChangeArrowheads="1"/>
          </p:cNvSpPr>
          <p:nvPr/>
        </p:nvSpPr>
        <p:spPr bwMode="auto">
          <a:xfrm>
            <a:off x="4907632" y="382638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グライダー</a:t>
            </a:r>
            <a:endParaRPr lang="ja-JP" altLang="en-US" dirty="0"/>
          </a:p>
        </p:txBody>
      </p:sp>
      <p:sp>
        <p:nvSpPr>
          <p:cNvPr id="17" name="Text Box 5"/>
          <p:cNvSpPr txBox="1">
            <a:spLocks noChangeArrowheads="1"/>
          </p:cNvSpPr>
          <p:nvPr/>
        </p:nvSpPr>
        <p:spPr bwMode="auto">
          <a:xfrm>
            <a:off x="855788" y="180791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ドローン</a:t>
            </a:r>
            <a:endParaRPr lang="ja-JP" altLang="en-US" dirty="0"/>
          </a:p>
        </p:txBody>
      </p:sp>
      <p:sp>
        <p:nvSpPr>
          <p:cNvPr id="18" name="Text Box 5"/>
          <p:cNvSpPr txBox="1">
            <a:spLocks noChangeArrowheads="1"/>
          </p:cNvSpPr>
          <p:nvPr/>
        </p:nvSpPr>
        <p:spPr bwMode="auto">
          <a:xfrm>
            <a:off x="840632" y="244290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飛行船</a:t>
            </a:r>
            <a:endParaRPr lang="ja-JP" altLang="en-US" dirty="0"/>
          </a:p>
        </p:txBody>
      </p:sp>
      <p:sp>
        <p:nvSpPr>
          <p:cNvPr id="20" name="Text Box 5"/>
          <p:cNvSpPr txBox="1">
            <a:spLocks noChangeArrowheads="1"/>
          </p:cNvSpPr>
          <p:nvPr/>
        </p:nvSpPr>
        <p:spPr bwMode="auto">
          <a:xfrm>
            <a:off x="4899496" y="179217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タコ</a:t>
            </a:r>
            <a:endParaRPr lang="ja-JP" altLang="en-US" dirty="0"/>
          </a:p>
        </p:txBody>
      </p:sp>
    </p:spTree>
    <p:extLst>
      <p:ext uri="{BB962C8B-B14F-4D97-AF65-F5344CB8AC3E}">
        <p14:creationId xmlns:p14="http://schemas.microsoft.com/office/powerpoint/2010/main" val="298876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97280" y="116632"/>
            <a:ext cx="7772400" cy="720725"/>
          </a:xfrm>
        </p:spPr>
        <p:txBody>
          <a:bodyPr/>
          <a:lstStyle/>
          <a:p>
            <a:pPr eaLnBrk="1" hangingPunct="1"/>
            <a:r>
              <a:rPr lang="ja-JP" altLang="en-US" sz="3200" dirty="0" smtClean="0">
                <a:ea typeface="ＭＳ Ｐゴシック" panose="020B0600070205080204" pitchFamily="50" charset="-128"/>
              </a:rPr>
              <a:t>飛行機の位置</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79" y="808052"/>
            <a:ext cx="8933889" cy="4277131"/>
          </a:xfrm>
          <a:prstGeom prst="rect">
            <a:avLst/>
          </a:prstGeom>
        </p:spPr>
      </p:pic>
    </p:spTree>
    <p:extLst>
      <p:ext uri="{BB962C8B-B14F-4D97-AF65-F5344CB8AC3E}">
        <p14:creationId xmlns:p14="http://schemas.microsoft.com/office/powerpoint/2010/main" val="355847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318911" y="44996"/>
            <a:ext cx="7772400" cy="720725"/>
          </a:xfrm>
        </p:spPr>
        <p:txBody>
          <a:bodyPr/>
          <a:lstStyle/>
          <a:p>
            <a:pPr eaLnBrk="1" hangingPunct="1"/>
            <a:r>
              <a:rPr lang="ja-JP" altLang="en-US" sz="3200" dirty="0" smtClean="0">
                <a:ea typeface="ＭＳ Ｐゴシック" panose="020B0600070205080204" pitchFamily="50" charset="-128"/>
              </a:rPr>
              <a:t>管制塔の場所　広島空港の場合</a:t>
            </a:r>
          </a:p>
        </p:txBody>
      </p:sp>
      <p:sp>
        <p:nvSpPr>
          <p:cNvPr id="5" name="Text Box 5"/>
          <p:cNvSpPr txBox="1">
            <a:spLocks noChangeArrowheads="1"/>
          </p:cNvSpPr>
          <p:nvPr/>
        </p:nvSpPr>
        <p:spPr bwMode="auto">
          <a:xfrm>
            <a:off x="81664" y="5156811"/>
            <a:ext cx="402256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pPr>
            <a:r>
              <a:rPr lang="ja-JP" altLang="en-US" sz="2000" dirty="0" smtClean="0"/>
              <a:t>飛行場には滑走路以外に様々な、建物などがある。離陸、着陸、滑走路全体の指示をする建物が管制塔</a:t>
            </a:r>
            <a:endParaRPr lang="ja-JP" altLang="en-US" sz="2000" dirty="0"/>
          </a:p>
        </p:txBody>
      </p:sp>
      <p:sp>
        <p:nvSpPr>
          <p:cNvPr id="6" name="Text Box 5"/>
          <p:cNvSpPr txBox="1">
            <a:spLocks noChangeArrowheads="1"/>
          </p:cNvSpPr>
          <p:nvPr/>
        </p:nvSpPr>
        <p:spPr bwMode="auto">
          <a:xfrm>
            <a:off x="4216400" y="3189352"/>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レーダー誘導</a:t>
            </a:r>
            <a:endParaRPr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87" y="636471"/>
            <a:ext cx="8773544" cy="4438179"/>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15204" t="31038" r="4438" b="12073"/>
          <a:stretch/>
        </p:blipFill>
        <p:spPr>
          <a:xfrm>
            <a:off x="4572000" y="4572415"/>
            <a:ext cx="4572000" cy="2160240"/>
          </a:xfrm>
          <a:prstGeom prst="rect">
            <a:avLst/>
          </a:prstGeom>
        </p:spPr>
      </p:pic>
      <p:sp>
        <p:nvSpPr>
          <p:cNvPr id="10" name="円/楕円 9"/>
          <p:cNvSpPr/>
          <p:nvPr/>
        </p:nvSpPr>
        <p:spPr>
          <a:xfrm>
            <a:off x="4541204" y="2652779"/>
            <a:ext cx="43204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0" idx="5"/>
          </p:cNvCxnSpPr>
          <p:nvPr/>
        </p:nvCxnSpPr>
        <p:spPr>
          <a:xfrm flipH="1" flipV="1">
            <a:off x="4909980" y="2998950"/>
            <a:ext cx="2830372" cy="196485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5"/>
          <p:cNvSpPr txBox="1">
            <a:spLocks noChangeArrowheads="1"/>
          </p:cNvSpPr>
          <p:nvPr/>
        </p:nvSpPr>
        <p:spPr bwMode="auto">
          <a:xfrm>
            <a:off x="6433528" y="4649896"/>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管制塔</a:t>
            </a:r>
            <a:endParaRPr lang="ja-JP" altLang="en-US" dirty="0"/>
          </a:p>
        </p:txBody>
      </p:sp>
      <p:sp>
        <p:nvSpPr>
          <p:cNvPr id="11" name="円/楕円 10"/>
          <p:cNvSpPr/>
          <p:nvPr/>
        </p:nvSpPr>
        <p:spPr>
          <a:xfrm>
            <a:off x="7848641" y="4490254"/>
            <a:ext cx="1005904" cy="1566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p:cNvSpPr>
            <a:spLocks noChangeArrowheads="1"/>
          </p:cNvSpPr>
          <p:nvPr/>
        </p:nvSpPr>
        <p:spPr bwMode="gray">
          <a:xfrm>
            <a:off x="127591" y="5086197"/>
            <a:ext cx="3759824"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　</a:t>
            </a:r>
          </a:p>
        </p:txBody>
      </p:sp>
      <p:sp>
        <p:nvSpPr>
          <p:cNvPr id="14" name="Rectangle 2"/>
          <p:cNvSpPr>
            <a:spLocks noChangeArrowheads="1"/>
          </p:cNvSpPr>
          <p:nvPr/>
        </p:nvSpPr>
        <p:spPr bwMode="gray">
          <a:xfrm>
            <a:off x="127589" y="5097744"/>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1050" b="1" dirty="0" err="1" smtClean="0"/>
              <a:t>ひ</a:t>
            </a:r>
            <a:r>
              <a:rPr lang="ja-JP" altLang="en-US" sz="1050" b="1" dirty="0" smtClean="0"/>
              <a:t>こうじょう　　　　　　　かっそうろ　いがい</a:t>
            </a:r>
            <a:r>
              <a:rPr lang="ja-JP" altLang="en-US" sz="1050" b="1" dirty="0"/>
              <a:t>　</a:t>
            </a:r>
            <a:r>
              <a:rPr lang="ja-JP" altLang="en-US" sz="1050" b="1" dirty="0" smtClean="0"/>
              <a:t>　　　さまざま</a:t>
            </a:r>
            <a:endParaRPr lang="ja-JP" altLang="en-US" sz="1050" b="1" dirty="0"/>
          </a:p>
        </p:txBody>
      </p:sp>
      <p:sp>
        <p:nvSpPr>
          <p:cNvPr id="16" name="Rectangle 2"/>
          <p:cNvSpPr>
            <a:spLocks noChangeArrowheads="1"/>
          </p:cNvSpPr>
          <p:nvPr/>
        </p:nvSpPr>
        <p:spPr bwMode="gray">
          <a:xfrm>
            <a:off x="26891" y="5568099"/>
            <a:ext cx="396904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たてもの　　　　　　　　　　　　　りりく　　　</a:t>
            </a:r>
            <a:r>
              <a:rPr lang="ja-JP" altLang="en-US" sz="1200" b="1" dirty="0" err="1" smtClean="0"/>
              <a:t>ちゃくりく</a:t>
            </a:r>
            <a:r>
              <a:rPr lang="ja-JP" altLang="en-US" sz="1200" b="1" dirty="0" smtClean="0"/>
              <a:t>　かっそう</a:t>
            </a:r>
            <a:endParaRPr lang="ja-JP" altLang="en-US" sz="1050" b="1" dirty="0"/>
          </a:p>
        </p:txBody>
      </p:sp>
      <p:sp>
        <p:nvSpPr>
          <p:cNvPr id="17" name="Rectangle 2"/>
          <p:cNvSpPr>
            <a:spLocks noChangeArrowheads="1"/>
          </p:cNvSpPr>
          <p:nvPr/>
        </p:nvSpPr>
        <p:spPr bwMode="gray">
          <a:xfrm>
            <a:off x="0" y="6007923"/>
            <a:ext cx="3995936"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ろ　ぜんたい　　しじ　　　　　　　　たてもの　　かんせいとう</a:t>
            </a:r>
            <a:endParaRPr lang="ja-JP" altLang="en-US" sz="1050" b="1" dirty="0"/>
          </a:p>
        </p:txBody>
      </p:sp>
      <p:sp>
        <p:nvSpPr>
          <p:cNvPr id="19" name="Rectangle 2"/>
          <p:cNvSpPr>
            <a:spLocks noChangeArrowheads="1"/>
          </p:cNvSpPr>
          <p:nvPr/>
        </p:nvSpPr>
        <p:spPr bwMode="gray">
          <a:xfrm>
            <a:off x="423324" y="-39841"/>
            <a:ext cx="68129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かんせいとう　　　　　　ばしょ　　　　　ひろしま　くうこう　　　　　　ばあい</a:t>
            </a:r>
            <a:r>
              <a:rPr lang="ja-JP" altLang="en-US" sz="1400" b="1" dirty="0"/>
              <a:t>　</a:t>
            </a:r>
          </a:p>
        </p:txBody>
      </p:sp>
    </p:spTree>
    <p:extLst>
      <p:ext uri="{BB962C8B-B14F-4D97-AF65-F5344CB8AC3E}">
        <p14:creationId xmlns:p14="http://schemas.microsoft.com/office/powerpoint/2010/main" val="114611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53752" y="89884"/>
            <a:ext cx="7772400" cy="720725"/>
          </a:xfrm>
        </p:spPr>
        <p:txBody>
          <a:bodyPr/>
          <a:lstStyle/>
          <a:p>
            <a:pPr eaLnBrk="1" hangingPunct="1"/>
            <a:r>
              <a:rPr lang="ja-JP" altLang="en-US" sz="3200" dirty="0" smtClean="0">
                <a:ea typeface="ＭＳ Ｐゴシック" panose="020B0600070205080204" pitchFamily="50" charset="-128"/>
              </a:rPr>
              <a:t>管制官の役割</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59"/>
            <a:ext cx="7056784" cy="5147301"/>
          </a:xfrm>
          <a:prstGeom prst="rect">
            <a:avLst/>
          </a:prstGeom>
        </p:spPr>
      </p:pic>
      <p:sp>
        <p:nvSpPr>
          <p:cNvPr id="5" name="Text Box 5"/>
          <p:cNvSpPr txBox="1">
            <a:spLocks noChangeArrowheads="1"/>
          </p:cNvSpPr>
          <p:nvPr/>
        </p:nvSpPr>
        <p:spPr bwMode="auto">
          <a:xfrm>
            <a:off x="5472112" y="115968"/>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着陸指示</a:t>
            </a:r>
            <a:endParaRPr lang="ja-JP" altLang="en-US" dirty="0"/>
          </a:p>
        </p:txBody>
      </p:sp>
      <p:sp>
        <p:nvSpPr>
          <p:cNvPr id="6" name="Text Box 5"/>
          <p:cNvSpPr txBox="1">
            <a:spLocks noChangeArrowheads="1"/>
          </p:cNvSpPr>
          <p:nvPr/>
        </p:nvSpPr>
        <p:spPr bwMode="auto">
          <a:xfrm>
            <a:off x="611560" y="899427"/>
            <a:ext cx="3148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空港の近くで高い位置にある</a:t>
            </a:r>
            <a:endParaRPr lang="ja-JP" altLang="en-US" dirty="0"/>
          </a:p>
        </p:txBody>
      </p:sp>
      <p:sp>
        <p:nvSpPr>
          <p:cNvPr id="7" name="Text Box 5"/>
          <p:cNvSpPr txBox="1">
            <a:spLocks noChangeArrowheads="1"/>
          </p:cNvSpPr>
          <p:nvPr/>
        </p:nvSpPr>
        <p:spPr bwMode="auto">
          <a:xfrm>
            <a:off x="4572000" y="856391"/>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広い視界で見渡せる場所</a:t>
            </a:r>
            <a:endParaRPr lang="ja-JP" altLang="en-US" dirty="0"/>
          </a:p>
        </p:txBody>
      </p:sp>
      <p:sp>
        <p:nvSpPr>
          <p:cNvPr id="8" name="Text Box 5"/>
          <p:cNvSpPr txBox="1">
            <a:spLocks noChangeArrowheads="1"/>
          </p:cNvSpPr>
          <p:nvPr/>
        </p:nvSpPr>
        <p:spPr bwMode="auto">
          <a:xfrm>
            <a:off x="578270" y="6392902"/>
            <a:ext cx="3561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レーダーを見てパイロットに指示</a:t>
            </a:r>
            <a:endParaRPr lang="ja-JP" altLang="en-US" dirty="0"/>
          </a:p>
        </p:txBody>
      </p:sp>
      <p:sp>
        <p:nvSpPr>
          <p:cNvPr id="9" name="Text Box 5"/>
          <p:cNvSpPr txBox="1">
            <a:spLocks noChangeArrowheads="1"/>
          </p:cNvSpPr>
          <p:nvPr/>
        </p:nvSpPr>
        <p:spPr bwMode="auto">
          <a:xfrm>
            <a:off x="4046754" y="6383624"/>
            <a:ext cx="3561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離陸前、着陸後も飛行機に指示</a:t>
            </a:r>
            <a:endParaRPr lang="ja-JP" altLang="en-US" dirty="0"/>
          </a:p>
        </p:txBody>
      </p:sp>
      <p:sp>
        <p:nvSpPr>
          <p:cNvPr id="12" name="Rectangle 2"/>
          <p:cNvSpPr>
            <a:spLocks noChangeArrowheads="1"/>
          </p:cNvSpPr>
          <p:nvPr/>
        </p:nvSpPr>
        <p:spPr bwMode="gray">
          <a:xfrm>
            <a:off x="323528" y="-43630"/>
            <a:ext cx="252028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かんせいかん　　　　　やくわり　　　　　　</a:t>
            </a:r>
            <a:r>
              <a:rPr lang="ja-JP" altLang="en-US" sz="1400" b="1" dirty="0"/>
              <a:t>　</a:t>
            </a:r>
          </a:p>
        </p:txBody>
      </p:sp>
    </p:spTree>
    <p:extLst>
      <p:ext uri="{BB962C8B-B14F-4D97-AF65-F5344CB8AC3E}">
        <p14:creationId xmlns:p14="http://schemas.microsoft.com/office/powerpoint/2010/main" val="187296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52755" y="174354"/>
            <a:ext cx="7772400" cy="720725"/>
          </a:xfrm>
        </p:spPr>
        <p:txBody>
          <a:bodyPr/>
          <a:lstStyle/>
          <a:p>
            <a:pPr eaLnBrk="1" hangingPunct="1"/>
            <a:r>
              <a:rPr lang="ja-JP" altLang="en-US" sz="3200" dirty="0" smtClean="0">
                <a:ea typeface="ＭＳ Ｐゴシック" panose="020B0600070205080204" pitchFamily="50" charset="-128"/>
              </a:rPr>
              <a:t>操縦席の中はどのようになっている？</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837722"/>
            <a:ext cx="4428426" cy="295372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894" y="842085"/>
            <a:ext cx="4171779" cy="2880320"/>
          </a:xfrm>
          <a:prstGeom prst="rect">
            <a:avLst/>
          </a:prstGeom>
        </p:spPr>
      </p:pic>
      <p:sp>
        <p:nvSpPr>
          <p:cNvPr id="5" name="Text Box 5"/>
          <p:cNvSpPr txBox="1">
            <a:spLocks noChangeArrowheads="1"/>
          </p:cNvSpPr>
          <p:nvPr/>
        </p:nvSpPr>
        <p:spPr bwMode="auto">
          <a:xfrm>
            <a:off x="142411" y="3933055"/>
            <a:ext cx="4501597" cy="302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昔の飛行機</a:t>
            </a:r>
            <a:endParaRPr lang="en-US" altLang="ja-JP" sz="2800" dirty="0" smtClean="0"/>
          </a:p>
          <a:p>
            <a:pPr eaLnBrk="1" hangingPunct="1">
              <a:lnSpc>
                <a:spcPts val="2160"/>
              </a:lnSpc>
              <a:spcBef>
                <a:spcPct val="50000"/>
              </a:spcBef>
            </a:pPr>
            <a:r>
              <a:rPr lang="ja-JP" altLang="en-US" sz="1800" b="1" dirty="0" smtClean="0"/>
              <a:t>・パイロットが３人必要</a:t>
            </a:r>
            <a:endParaRPr lang="en-US" altLang="ja-JP" sz="1800" b="1" dirty="0" smtClean="0"/>
          </a:p>
          <a:p>
            <a:pPr eaLnBrk="1" hangingPunct="1">
              <a:lnSpc>
                <a:spcPts val="3000"/>
              </a:lnSpc>
              <a:spcBef>
                <a:spcPct val="50000"/>
              </a:spcBef>
            </a:pPr>
            <a:r>
              <a:rPr lang="ja-JP" altLang="en-US" sz="1800" b="1" dirty="0" smtClean="0"/>
              <a:t>・たくさんのスイッチなどがあり、表示が小さく、見えにくい。</a:t>
            </a:r>
            <a:endParaRPr lang="en-US" altLang="ja-JP" sz="1800" b="1" dirty="0" smtClean="0"/>
          </a:p>
          <a:p>
            <a:pPr eaLnBrk="1" hangingPunct="1">
              <a:lnSpc>
                <a:spcPts val="2700"/>
              </a:lnSpc>
              <a:spcBef>
                <a:spcPct val="50000"/>
              </a:spcBef>
            </a:pPr>
            <a:r>
              <a:rPr lang="ja-JP" altLang="en-US" sz="1800" b="1" dirty="0" smtClean="0"/>
              <a:t>・自動運転装置を入力するとき、パイロットは印刷された数字などを</a:t>
            </a:r>
            <a:r>
              <a:rPr lang="ja-JP" altLang="en-US" sz="1800" b="1" dirty="0" smtClean="0"/>
              <a:t>キーボードに入力していた。このためまちがう可能性が</a:t>
            </a:r>
            <a:r>
              <a:rPr lang="ja-JP" altLang="en-US" sz="1800" b="1" dirty="0" smtClean="0"/>
              <a:t>ある。</a:t>
            </a:r>
            <a:endParaRPr lang="ja-JP" altLang="en-US" sz="1800" b="1" dirty="0"/>
          </a:p>
        </p:txBody>
      </p:sp>
      <p:sp>
        <p:nvSpPr>
          <p:cNvPr id="7" name="Text Box 5"/>
          <p:cNvSpPr txBox="1">
            <a:spLocks noChangeArrowheads="1"/>
          </p:cNvSpPr>
          <p:nvPr/>
        </p:nvSpPr>
        <p:spPr bwMode="auto">
          <a:xfrm>
            <a:off x="4831642" y="3892018"/>
            <a:ext cx="4064594" cy="30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今の飛行機</a:t>
            </a:r>
            <a:endParaRPr lang="en-US" altLang="ja-JP" sz="2800" dirty="0" smtClean="0"/>
          </a:p>
          <a:p>
            <a:pPr eaLnBrk="1" hangingPunct="1">
              <a:spcBef>
                <a:spcPct val="50000"/>
              </a:spcBef>
            </a:pPr>
            <a:r>
              <a:rPr lang="ja-JP" altLang="en-US" sz="1800" b="1" dirty="0" smtClean="0"/>
              <a:t>・パイロットは２人でよい</a:t>
            </a:r>
            <a:endParaRPr lang="en-US" altLang="ja-JP" sz="1800" b="1" dirty="0" smtClean="0"/>
          </a:p>
          <a:p>
            <a:pPr eaLnBrk="1" hangingPunct="1">
              <a:spcBef>
                <a:spcPct val="50000"/>
              </a:spcBef>
            </a:pPr>
            <a:r>
              <a:rPr lang="ja-JP" altLang="en-US" sz="1800" b="1" dirty="0" smtClean="0"/>
              <a:t>・スイッチが少なく、表示も大きくて見やすい。</a:t>
            </a:r>
            <a:endParaRPr lang="en-US" altLang="ja-JP" sz="1800" b="1" dirty="0" smtClean="0"/>
          </a:p>
          <a:p>
            <a:pPr eaLnBrk="1" hangingPunct="1">
              <a:lnSpc>
                <a:spcPts val="2500"/>
              </a:lnSpc>
              <a:spcBef>
                <a:spcPct val="50000"/>
              </a:spcBef>
            </a:pPr>
            <a:r>
              <a:rPr lang="ja-JP" altLang="en-US" sz="1800" b="1" dirty="0" smtClean="0"/>
              <a:t>・自動運転装置を入力するとき、パイロットはメニュー画面から選択して入力ができる。このためまちがう可能性が、かなり少ない。</a:t>
            </a:r>
            <a:endParaRPr lang="ja-JP" altLang="en-US" sz="1800" b="1" dirty="0"/>
          </a:p>
        </p:txBody>
      </p:sp>
      <p:sp>
        <p:nvSpPr>
          <p:cNvPr id="8" name="Rectangle 2"/>
          <p:cNvSpPr>
            <a:spLocks noChangeArrowheads="1"/>
          </p:cNvSpPr>
          <p:nvPr/>
        </p:nvSpPr>
        <p:spPr bwMode="gray">
          <a:xfrm>
            <a:off x="251520" y="0"/>
            <a:ext cx="263650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そうじゅうせき　　　　なか</a:t>
            </a:r>
            <a:r>
              <a:rPr lang="ja-JP" altLang="en-US" sz="1400" b="1" dirty="0"/>
              <a:t>　</a:t>
            </a:r>
          </a:p>
        </p:txBody>
      </p:sp>
      <p:sp>
        <p:nvSpPr>
          <p:cNvPr id="4" name="右矢印 3"/>
          <p:cNvSpPr/>
          <p:nvPr/>
        </p:nvSpPr>
        <p:spPr>
          <a:xfrm>
            <a:off x="4535930" y="1819998"/>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2"/>
          <p:cNvSpPr>
            <a:spLocks noChangeArrowheads="1"/>
          </p:cNvSpPr>
          <p:nvPr/>
        </p:nvSpPr>
        <p:spPr bwMode="gray">
          <a:xfrm>
            <a:off x="107504" y="3791448"/>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むかし　　　　ひこうき</a:t>
            </a:r>
            <a:endParaRPr lang="ja-JP" altLang="en-US" sz="1050" b="1" dirty="0"/>
          </a:p>
        </p:txBody>
      </p:sp>
      <p:sp>
        <p:nvSpPr>
          <p:cNvPr id="10" name="Rectangle 2"/>
          <p:cNvSpPr>
            <a:spLocks noChangeArrowheads="1"/>
          </p:cNvSpPr>
          <p:nvPr/>
        </p:nvSpPr>
        <p:spPr bwMode="gray">
          <a:xfrm>
            <a:off x="4751954" y="3777676"/>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いま　　　　　　ひこうき</a:t>
            </a:r>
            <a:endParaRPr lang="ja-JP" altLang="en-US" sz="1050" b="1" dirty="0"/>
          </a:p>
        </p:txBody>
      </p:sp>
      <p:sp>
        <p:nvSpPr>
          <p:cNvPr id="11" name="Rectangle 2"/>
          <p:cNvSpPr>
            <a:spLocks noChangeArrowheads="1"/>
          </p:cNvSpPr>
          <p:nvPr/>
        </p:nvSpPr>
        <p:spPr bwMode="gray">
          <a:xfrm>
            <a:off x="97706" y="4317442"/>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900" b="1" dirty="0" smtClean="0"/>
              <a:t>　　　　　　　</a:t>
            </a:r>
            <a:r>
              <a:rPr lang="ja-JP" altLang="en-US" sz="900" b="1" dirty="0" smtClean="0"/>
              <a:t>　　　　　　　　　　　　にん　ひつよう</a:t>
            </a:r>
            <a:endParaRPr lang="ja-JP" altLang="en-US" sz="900" b="1" dirty="0"/>
          </a:p>
        </p:txBody>
      </p:sp>
      <p:sp>
        <p:nvSpPr>
          <p:cNvPr id="12" name="Rectangle 2"/>
          <p:cNvSpPr>
            <a:spLocks noChangeArrowheads="1"/>
          </p:cNvSpPr>
          <p:nvPr/>
        </p:nvSpPr>
        <p:spPr bwMode="gray">
          <a:xfrm>
            <a:off x="1568120" y="4784835"/>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900" b="1" dirty="0" smtClean="0"/>
              <a:t>　　　　　　　</a:t>
            </a:r>
            <a:r>
              <a:rPr lang="ja-JP" altLang="en-US" sz="900" b="1" dirty="0" smtClean="0"/>
              <a:t>　　　　　　　　　　　　ひょうじ　　　　　　ちい</a:t>
            </a:r>
            <a:endParaRPr lang="ja-JP" altLang="en-US" sz="900" b="1" dirty="0"/>
          </a:p>
        </p:txBody>
      </p:sp>
      <p:sp>
        <p:nvSpPr>
          <p:cNvPr id="14" name="Rectangle 2"/>
          <p:cNvSpPr>
            <a:spLocks noChangeArrowheads="1"/>
          </p:cNvSpPr>
          <p:nvPr/>
        </p:nvSpPr>
        <p:spPr bwMode="gray">
          <a:xfrm>
            <a:off x="279130" y="5636615"/>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smtClean="0"/>
              <a:t>じどう　うんてん　そうち　　　にゅうりょく</a:t>
            </a:r>
            <a:r>
              <a:rPr lang="ja-JP" altLang="en-US" sz="1200" b="1" dirty="0" smtClean="0"/>
              <a:t>　</a:t>
            </a:r>
            <a:r>
              <a:rPr lang="ja-JP" altLang="en-US" sz="900" b="1" dirty="0" smtClean="0"/>
              <a:t>　　　　　　　</a:t>
            </a:r>
            <a:r>
              <a:rPr lang="ja-JP" altLang="en-US" sz="900" b="1" dirty="0" smtClean="0"/>
              <a:t>　　　　　　　　　　　　</a:t>
            </a:r>
            <a:endParaRPr lang="ja-JP" altLang="en-US" sz="900" b="1" dirty="0"/>
          </a:p>
        </p:txBody>
      </p:sp>
      <p:sp>
        <p:nvSpPr>
          <p:cNvPr id="15" name="Rectangle 2"/>
          <p:cNvSpPr>
            <a:spLocks noChangeArrowheads="1"/>
          </p:cNvSpPr>
          <p:nvPr/>
        </p:nvSpPr>
        <p:spPr bwMode="gray">
          <a:xfrm>
            <a:off x="142411" y="6042847"/>
            <a:ext cx="4428426"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いんさつ　　　　　　　　　すうじ　　　　　　　　　　　　　　　　　　　　　　　　　　　にゅうりょく</a:t>
            </a:r>
            <a:r>
              <a:rPr lang="ja-JP" altLang="en-US" sz="1200" b="1" dirty="0" smtClean="0"/>
              <a:t>　　　　　　　　　　　　</a:t>
            </a:r>
            <a:r>
              <a:rPr lang="ja-JP" altLang="en-US" sz="1200" b="1" dirty="0" smtClean="0"/>
              <a:t>　</a:t>
            </a:r>
            <a:r>
              <a:rPr lang="ja-JP" altLang="en-US" sz="900" b="1" dirty="0" smtClean="0"/>
              <a:t>　　　　　　　</a:t>
            </a:r>
            <a:r>
              <a:rPr lang="ja-JP" altLang="en-US" sz="900" b="1" dirty="0" smtClean="0"/>
              <a:t>　　　　　　　　　　　　</a:t>
            </a:r>
            <a:endParaRPr lang="ja-JP" altLang="en-US" sz="900" b="1" dirty="0"/>
          </a:p>
        </p:txBody>
      </p:sp>
      <p:sp>
        <p:nvSpPr>
          <p:cNvPr id="16" name="Rectangle 2"/>
          <p:cNvSpPr>
            <a:spLocks noChangeArrowheads="1"/>
          </p:cNvSpPr>
          <p:nvPr/>
        </p:nvSpPr>
        <p:spPr bwMode="gray">
          <a:xfrm>
            <a:off x="2435513" y="6365094"/>
            <a:ext cx="4428426"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smtClean="0"/>
              <a:t>かのう</a:t>
            </a:r>
            <a:r>
              <a:rPr lang="ja-JP" altLang="en-US" sz="1000" b="1" dirty="0" err="1" smtClean="0"/>
              <a:t>せい</a:t>
            </a:r>
            <a:r>
              <a:rPr lang="ja-JP" altLang="en-US" sz="1200" b="1" dirty="0" smtClean="0"/>
              <a:t>　　　　　　　　　　　　</a:t>
            </a:r>
            <a:r>
              <a:rPr lang="ja-JP" altLang="en-US" sz="1200" b="1" dirty="0" smtClean="0"/>
              <a:t>　</a:t>
            </a:r>
            <a:r>
              <a:rPr lang="ja-JP" altLang="en-US" sz="900" b="1" dirty="0" smtClean="0"/>
              <a:t>　　　　　　　</a:t>
            </a:r>
            <a:r>
              <a:rPr lang="ja-JP" altLang="en-US" sz="900" b="1" dirty="0" smtClean="0"/>
              <a:t>　　　　　　　　　　　　</a:t>
            </a:r>
            <a:endParaRPr lang="ja-JP" altLang="en-US" sz="900" b="1" dirty="0"/>
          </a:p>
        </p:txBody>
      </p:sp>
      <p:sp>
        <p:nvSpPr>
          <p:cNvPr id="17" name="Rectangle 2"/>
          <p:cNvSpPr>
            <a:spLocks noChangeArrowheads="1"/>
          </p:cNvSpPr>
          <p:nvPr/>
        </p:nvSpPr>
        <p:spPr bwMode="gray">
          <a:xfrm>
            <a:off x="5163839" y="4655574"/>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a:t>
            </a:r>
            <a:r>
              <a:rPr lang="ja-JP" altLang="en-US" sz="900" b="1" dirty="0" smtClean="0"/>
              <a:t>　　　　　　　</a:t>
            </a:r>
            <a:r>
              <a:rPr lang="ja-JP" altLang="en-US" sz="900" b="1" dirty="0" smtClean="0"/>
              <a:t>　　すく　　　　　　　　ひょうじ　　　　</a:t>
            </a:r>
            <a:r>
              <a:rPr lang="ja-JP" altLang="en-US" sz="900" b="1" dirty="0" smtClean="0"/>
              <a:t>おお　　　　　　み</a:t>
            </a:r>
            <a:endParaRPr lang="ja-JP" altLang="en-US" sz="900" b="1" dirty="0"/>
          </a:p>
        </p:txBody>
      </p:sp>
      <p:sp>
        <p:nvSpPr>
          <p:cNvPr id="18" name="Rectangle 2"/>
          <p:cNvSpPr>
            <a:spLocks noChangeArrowheads="1"/>
          </p:cNvSpPr>
          <p:nvPr/>
        </p:nvSpPr>
        <p:spPr bwMode="gray">
          <a:xfrm>
            <a:off x="4967978" y="5349822"/>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じどう　うんてん　　そう</a:t>
            </a:r>
            <a:r>
              <a:rPr lang="ja-JP" altLang="en-US" sz="900" b="1" dirty="0" err="1" smtClean="0"/>
              <a:t>ち</a:t>
            </a:r>
            <a:r>
              <a:rPr lang="ja-JP" altLang="en-US" sz="900" b="1" dirty="0" smtClean="0"/>
              <a:t>　　　　　にゅうりょく</a:t>
            </a:r>
            <a:endParaRPr lang="ja-JP" altLang="en-US" sz="900" b="1" dirty="0"/>
          </a:p>
        </p:txBody>
      </p:sp>
      <p:sp>
        <p:nvSpPr>
          <p:cNvPr id="19" name="Rectangle 2"/>
          <p:cNvSpPr>
            <a:spLocks noChangeArrowheads="1"/>
          </p:cNvSpPr>
          <p:nvPr/>
        </p:nvSpPr>
        <p:spPr bwMode="gray">
          <a:xfrm>
            <a:off x="4899894" y="5768099"/>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a:t>　</a:t>
            </a:r>
            <a:r>
              <a:rPr lang="ja-JP" altLang="en-US" sz="900" b="1" dirty="0" smtClean="0"/>
              <a:t>　　　　　　　　　　　　　　が</a:t>
            </a:r>
            <a:r>
              <a:rPr lang="ja-JP" altLang="en-US" sz="900" b="1" dirty="0" err="1" smtClean="0"/>
              <a:t>めん</a:t>
            </a:r>
            <a:r>
              <a:rPr lang="ja-JP" altLang="en-US" sz="900" b="1" dirty="0" smtClean="0"/>
              <a:t>　　　　　　　せんたく　　　　　にゅうりょく</a:t>
            </a:r>
            <a:endParaRPr lang="ja-JP" altLang="en-US" sz="900" b="1" dirty="0"/>
          </a:p>
        </p:txBody>
      </p:sp>
      <p:sp>
        <p:nvSpPr>
          <p:cNvPr id="20" name="Rectangle 2"/>
          <p:cNvSpPr>
            <a:spLocks noChangeArrowheads="1"/>
          </p:cNvSpPr>
          <p:nvPr/>
        </p:nvSpPr>
        <p:spPr bwMode="gray">
          <a:xfrm>
            <a:off x="4831642" y="6066596"/>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a:t>　</a:t>
            </a:r>
            <a:r>
              <a:rPr lang="ja-JP" altLang="en-US" sz="900" b="1" dirty="0" smtClean="0"/>
              <a:t>　　　　　　　　　　　　　　　　　　　　　　　　　　　　　　かのう</a:t>
            </a:r>
            <a:r>
              <a:rPr lang="ja-JP" altLang="en-US" sz="900" b="1" dirty="0" err="1" smtClean="0"/>
              <a:t>せい</a:t>
            </a:r>
            <a:endParaRPr lang="ja-JP" altLang="en-US" sz="900" b="1" dirty="0"/>
          </a:p>
        </p:txBody>
      </p:sp>
    </p:spTree>
    <p:extLst>
      <p:ext uri="{BB962C8B-B14F-4D97-AF65-F5344CB8AC3E}">
        <p14:creationId xmlns:p14="http://schemas.microsoft.com/office/powerpoint/2010/main" val="428485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14971" y="120636"/>
            <a:ext cx="7772400" cy="720725"/>
          </a:xfrm>
        </p:spPr>
        <p:txBody>
          <a:bodyPr/>
          <a:lstStyle/>
          <a:p>
            <a:pPr eaLnBrk="1" hangingPunct="1"/>
            <a:r>
              <a:rPr lang="ja-JP" altLang="en-US" sz="3200" dirty="0" smtClean="0">
                <a:ea typeface="ＭＳ Ｐゴシック" panose="020B0600070205080204" pitchFamily="50" charset="-128"/>
              </a:rPr>
              <a:t>飛行機の着陸方法</a:t>
            </a:r>
          </a:p>
        </p:txBody>
      </p:sp>
      <p:sp>
        <p:nvSpPr>
          <p:cNvPr id="3" name="Text Box 5"/>
          <p:cNvSpPr txBox="1">
            <a:spLocks noChangeArrowheads="1"/>
          </p:cNvSpPr>
          <p:nvPr/>
        </p:nvSpPr>
        <p:spPr bwMode="auto">
          <a:xfrm>
            <a:off x="971600" y="1556792"/>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管制官　着陸指示</a:t>
            </a:r>
            <a:endParaRPr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015051"/>
            <a:ext cx="3152949" cy="5605242"/>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2856"/>
            <a:ext cx="3240360" cy="1532007"/>
          </a:xfrm>
          <a:prstGeom prst="rect">
            <a:avLst/>
          </a:prstGeom>
        </p:spPr>
      </p:pic>
      <p:sp>
        <p:nvSpPr>
          <p:cNvPr id="6" name="Rectangle 2"/>
          <p:cNvSpPr>
            <a:spLocks noChangeArrowheads="1"/>
          </p:cNvSpPr>
          <p:nvPr/>
        </p:nvSpPr>
        <p:spPr bwMode="gray">
          <a:xfrm>
            <a:off x="423324" y="-39841"/>
            <a:ext cx="68129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a:t>
            </a:r>
            <a:r>
              <a:rPr lang="ja-JP" altLang="en-US" sz="1400" b="1" dirty="0" err="1" smtClean="0"/>
              <a:t>ひこ</a:t>
            </a:r>
            <a:r>
              <a:rPr lang="ja-JP" altLang="en-US" sz="1400" b="1" dirty="0" smtClean="0"/>
              <a:t>うき　　　　　　　　ちゃくりく　ほうほう</a:t>
            </a:r>
            <a:r>
              <a:rPr lang="ja-JP" altLang="en-US" sz="1400" b="1" dirty="0"/>
              <a:t>　</a:t>
            </a:r>
          </a:p>
        </p:txBody>
      </p:sp>
    </p:spTree>
    <p:extLst>
      <p:ext uri="{BB962C8B-B14F-4D97-AF65-F5344CB8AC3E}">
        <p14:creationId xmlns:p14="http://schemas.microsoft.com/office/powerpoint/2010/main" val="421075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764704"/>
            <a:ext cx="6264776" cy="5154562"/>
          </a:xfrm>
          <a:prstGeom prst="rect">
            <a:avLst/>
          </a:prstGeom>
        </p:spPr>
      </p:pic>
      <p:sp>
        <p:nvSpPr>
          <p:cNvPr id="7169" name="Rectangle 2"/>
          <p:cNvSpPr>
            <a:spLocks noGrp="1" noChangeArrowheads="1"/>
          </p:cNvSpPr>
          <p:nvPr>
            <p:ph type="ctrTitle" idx="4294967295"/>
          </p:nvPr>
        </p:nvSpPr>
        <p:spPr>
          <a:xfrm>
            <a:off x="40175" y="107409"/>
            <a:ext cx="8710346" cy="720725"/>
          </a:xfrm>
        </p:spPr>
        <p:txBody>
          <a:bodyPr/>
          <a:lstStyle/>
          <a:p>
            <a:pPr eaLnBrk="1" hangingPunct="1"/>
            <a:r>
              <a:rPr lang="ja-JP" altLang="en-US" sz="3200" dirty="0" smtClean="0">
                <a:ea typeface="ＭＳ Ｐゴシック" panose="020B0600070205080204" pitchFamily="50" charset="-128"/>
              </a:rPr>
              <a:t>滑走路には何がある？　</a:t>
            </a:r>
            <a:r>
              <a:rPr lang="ja-JP" altLang="en-US" dirty="0" smtClean="0">
                <a:ea typeface="ＭＳ Ｐゴシック" panose="020B0600070205080204" pitchFamily="50" charset="-128"/>
              </a:rPr>
              <a:t>電波誘導装置　、ライトなど</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87" y="956808"/>
            <a:ext cx="3261360" cy="1651000"/>
          </a:xfrm>
          <a:prstGeom prst="rect">
            <a:avLst/>
          </a:prstGeom>
        </p:spPr>
      </p:pic>
    </p:spTree>
    <p:extLst>
      <p:ext uri="{BB962C8B-B14F-4D97-AF65-F5344CB8AC3E}">
        <p14:creationId xmlns:p14="http://schemas.microsoft.com/office/powerpoint/2010/main" val="2855919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41589</TotalTime>
  <Words>1342</Words>
  <Application>Microsoft Office PowerPoint</Application>
  <PresentationFormat>画面に合わせる (4:3)</PresentationFormat>
  <Paragraphs>265</Paragraphs>
  <Slides>24</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Ｐゴシック</vt:lpstr>
      <vt:lpstr>ＭＳ Ｐ明朝</vt:lpstr>
      <vt:lpstr>ＭＳ ゴシック</vt:lpstr>
      <vt:lpstr>Arial</vt:lpstr>
      <vt:lpstr>4_natural4-s-1</vt:lpstr>
      <vt:lpstr>グライダーを飛ばす　　　</vt:lpstr>
      <vt:lpstr>NPO法人　三次科学技術教育協会</vt:lpstr>
      <vt:lpstr>空を飛ぶものはいろいろ････</vt:lpstr>
      <vt:lpstr>飛行機の位置</vt:lpstr>
      <vt:lpstr>管制塔の場所　広島空港の場合</vt:lpstr>
      <vt:lpstr>管制官の役割</vt:lpstr>
      <vt:lpstr>操縦席の中はどのようになっている？</vt:lpstr>
      <vt:lpstr>飛行機の着陸方法</vt:lpstr>
      <vt:lpstr>滑走路には何がある？　電波誘導装置　、ライトなど</vt:lpstr>
      <vt:lpstr>着陸方法　電波誘導</vt:lpstr>
      <vt:lpstr>着陸方法　角度は３度</vt:lpstr>
      <vt:lpstr>エンジンのない乗り物</vt:lpstr>
      <vt:lpstr>着陸ルートと高さ　広島空港の例</vt:lpstr>
      <vt:lpstr>飛ばし方</vt:lpstr>
      <vt:lpstr>テスト飛行と調整の仕方</vt:lpstr>
      <vt:lpstr>飛行機の操縦方法　コンピューターでも基本は同じ</vt:lpstr>
      <vt:lpstr>エンジンのない乗り物</vt:lpstr>
      <vt:lpstr>コンコルドの写真</vt:lpstr>
      <vt:lpstr>エンジンのない乗り物</vt:lpstr>
      <vt:lpstr>エンジンのない乗り物</vt:lpstr>
      <vt:lpstr>エンジンのない乗り物</vt:lpstr>
      <vt:lpstr>ありがとうございました</vt:lpstr>
      <vt:lpstr>色が変わって見える理由</vt:lpstr>
      <vt:lpstr>参考　有視界飛行の条件</vt:lpstr>
    </vt:vector>
  </TitlesOfParts>
  <Company>MouseComputer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FJ-USER</cp:lastModifiedBy>
  <cp:revision>509</cp:revision>
  <cp:lastPrinted>2017-07-14T06:02:25Z</cp:lastPrinted>
  <dcterms:created xsi:type="dcterms:W3CDTF">2012-12-31T00:15:14Z</dcterms:created>
  <dcterms:modified xsi:type="dcterms:W3CDTF">2019-05-24T23:09:05Z</dcterms:modified>
</cp:coreProperties>
</file>